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5" r:id="rId2"/>
  </p:sldMasterIdLst>
  <p:notesMasterIdLst>
    <p:notesMasterId r:id="rId66"/>
  </p:notesMasterIdLst>
  <p:sldIdLst>
    <p:sldId id="381" r:id="rId3"/>
    <p:sldId id="620" r:id="rId4"/>
    <p:sldId id="643" r:id="rId5"/>
    <p:sldId id="330" r:id="rId6"/>
    <p:sldId id="331" r:id="rId7"/>
    <p:sldId id="329" r:id="rId8"/>
    <p:sldId id="332" r:id="rId9"/>
    <p:sldId id="333" r:id="rId10"/>
    <p:sldId id="1327" r:id="rId11"/>
    <p:sldId id="334" r:id="rId12"/>
    <p:sldId id="335" r:id="rId13"/>
    <p:sldId id="336" r:id="rId14"/>
    <p:sldId id="337" r:id="rId15"/>
    <p:sldId id="1328" r:id="rId16"/>
    <p:sldId id="1223" r:id="rId17"/>
    <p:sldId id="1051" r:id="rId18"/>
    <p:sldId id="1050" r:id="rId19"/>
    <p:sldId id="1303" r:id="rId20"/>
    <p:sldId id="1121" r:id="rId21"/>
    <p:sldId id="1221" r:id="rId22"/>
    <p:sldId id="363" r:id="rId23"/>
    <p:sldId id="364" r:id="rId24"/>
    <p:sldId id="362" r:id="rId25"/>
    <p:sldId id="1306" r:id="rId26"/>
    <p:sldId id="1310" r:id="rId27"/>
    <p:sldId id="1309" r:id="rId28"/>
    <p:sldId id="1308" r:id="rId29"/>
    <p:sldId id="1311" r:id="rId30"/>
    <p:sldId id="1329" r:id="rId31"/>
    <p:sldId id="1312" r:id="rId32"/>
    <p:sldId id="1313" r:id="rId33"/>
    <p:sldId id="1314" r:id="rId34"/>
    <p:sldId id="1315" r:id="rId35"/>
    <p:sldId id="385" r:id="rId36"/>
    <p:sldId id="383" r:id="rId37"/>
    <p:sldId id="384" r:id="rId38"/>
    <p:sldId id="1316" r:id="rId39"/>
    <p:sldId id="1317" r:id="rId40"/>
    <p:sldId id="1318" r:id="rId41"/>
    <p:sldId id="371" r:id="rId42"/>
    <p:sldId id="1320" r:id="rId43"/>
    <p:sldId id="1321" r:id="rId44"/>
    <p:sldId id="1330" r:id="rId45"/>
    <p:sldId id="1112" r:id="rId46"/>
    <p:sldId id="1113" r:id="rId47"/>
    <p:sldId id="1114" r:id="rId48"/>
    <p:sldId id="347" r:id="rId49"/>
    <p:sldId id="370" r:id="rId50"/>
    <p:sldId id="343" r:id="rId51"/>
    <p:sldId id="344" r:id="rId52"/>
    <p:sldId id="1115" r:id="rId53"/>
    <p:sldId id="1116" r:id="rId54"/>
    <p:sldId id="1117" r:id="rId55"/>
    <p:sldId id="1118" r:id="rId56"/>
    <p:sldId id="1192" r:id="rId57"/>
    <p:sldId id="1331" r:id="rId58"/>
    <p:sldId id="1194" r:id="rId59"/>
    <p:sldId id="1119" r:id="rId60"/>
    <p:sldId id="1325" r:id="rId61"/>
    <p:sldId id="376" r:id="rId62"/>
    <p:sldId id="377" r:id="rId63"/>
    <p:sldId id="1326" r:id="rId64"/>
    <p:sldId id="35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96" userDrawn="1">
          <p15:clr>
            <a:srgbClr val="A4A3A4"/>
          </p15:clr>
        </p15:guide>
        <p15:guide id="3" orient="horz" pos="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8"/>
    <a:srgbClr val="9CE0FA"/>
    <a:srgbClr val="8DDFB0"/>
    <a:srgbClr val="FFFE6D"/>
    <a:srgbClr val="F6F323"/>
    <a:srgbClr val="010F90"/>
    <a:srgbClr val="B5E7FF"/>
    <a:srgbClr val="A2C1FF"/>
    <a:srgbClr val="8FAADC"/>
    <a:srgbClr val="E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62"/>
    <p:restoredTop sz="83784"/>
  </p:normalViewPr>
  <p:slideViewPr>
    <p:cSldViewPr snapToGrid="0" snapToObjects="1">
      <p:cViewPr varScale="1">
        <p:scale>
          <a:sx n="60" d="100"/>
          <a:sy n="60" d="100"/>
        </p:scale>
        <p:origin x="184" y="1440"/>
      </p:cViewPr>
      <p:guideLst>
        <p:guide pos="696"/>
        <p:guide orient="horz" pos="7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10/12/20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1905-D60C-4503-B29B-993D09B4F1F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64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The key is to have a standardized control interface that speaks directly to hardware</a:t>
            </a:r>
          </a:p>
          <a:p>
            <a:pPr>
              <a:buFontTx/>
              <a:buChar char="•"/>
            </a:pPr>
            <a:r>
              <a:rPr lang="en-US" dirty="0"/>
              <a:t>A whole</a:t>
            </a:r>
            <a:r>
              <a:rPr lang="en-US" baseline="0" dirty="0"/>
              <a:t> network is like a big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4AD07-E522-490E-A307-F4F745B8D3C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68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b="1" dirty="0"/>
              <a:t>A remote controller has control of a switch’s forwarding decisions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4AD07-E522-490E-A307-F4F745B8D3C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81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EB92-32D1-40F7-A3C5-780A85CF6FB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270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544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865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487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1905-D60C-4503-B29B-993D09B4F1F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4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1905-D60C-4503-B29B-993D09B4F1F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85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EB92-32D1-40F7-A3C5-780A85CF6FBC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801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1905-D60C-4503-B29B-993D09B4F1F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02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A1905-D60C-4503-B29B-993D09B4F1F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68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584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56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058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724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48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EB92-32D1-40F7-A3C5-780A85CF6FBC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448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8909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7549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8203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1300" dirty="0">
                <a:solidFill>
                  <a:srgbClr val="FF0000"/>
                </a:solidFill>
                <a:ea typeface="ＭＳ Ｐゴシック" pitchFamily="34" charset="-128"/>
              </a:rPr>
              <a:t>Table entries can be updated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4AD07-E522-490E-A307-F4F745B8D3C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89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EB92-32D1-40F7-A3C5-780A85CF6FBC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669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Leverages hardware inside most switches today (ACL tables)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4AD07-E522-490E-A307-F4F745B8D3C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3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4AD07-E522-490E-A307-F4F745B8D3C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171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775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075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42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0238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8207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EB92-32D1-40F7-A3C5-780A85CF6FBC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9332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41188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604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4AD07-E522-490E-A307-F4F745B8D3C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851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4AD07-E522-490E-A307-F4F745B8D3CD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3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validate responsiveness as demand varies according to user needs</a:t>
            </a:r>
          </a:p>
          <a:p>
            <a:r>
              <a:rPr lang="en-US" sz="1300" dirty="0"/>
              <a:t> firewalls and load balancers</a:t>
            </a:r>
          </a:p>
          <a:p>
            <a:r>
              <a:rPr lang="en-US" sz="1300" dirty="0"/>
              <a:t> eliminate vulnerability and exposure between users and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4AD07-E522-490E-A307-F4F745B8D3C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68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pitchFamily="34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E230474-2CB7-4561-8819-E5D5DAB2C1F9}" type="slidenum">
              <a:rPr lang="en-US">
                <a:latin typeface="Arial" pitchFamily="34" charset="0"/>
              </a:rPr>
              <a:pPr/>
              <a:t>7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984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pitchFamily="34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62719AA-B067-4928-83E1-ED3D0120CF79}" type="slidenum">
              <a:rPr lang="en-US">
                <a:latin typeface="Arial" pitchFamily="34" charset="0"/>
              </a:rPr>
              <a:pPr/>
              <a:t>8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255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EB92-32D1-40F7-A3C5-780A85CF6FB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254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How do we redefine the architecture to open up networking infrastructure and the industry!</a:t>
            </a:r>
          </a:p>
          <a:p>
            <a:pPr>
              <a:buFontTx/>
              <a:buChar char="•"/>
            </a:pPr>
            <a:r>
              <a:rPr lang="en-US" dirty="0"/>
              <a:t>By bring to the networking industry what we did to the computing world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4AD07-E522-490E-A307-F4F745B8D3C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-12192" y="0"/>
            <a:ext cx="12204192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03672" y="2043258"/>
            <a:ext cx="4849681" cy="2415052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>
              <a:spcBef>
                <a:spcPts val="0"/>
              </a:spcBef>
              <a:defRPr sz="3000" b="1" i="0">
                <a:solidFill>
                  <a:schemeClr val="bg1"/>
                </a:solidFill>
                <a:latin typeface="Arial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2685" y="4958531"/>
            <a:ext cx="2377545" cy="482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337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8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78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4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6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60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5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er_networking" TargetMode="External"/><Relationship Id="rId7" Type="http://schemas.openxmlformats.org/officeDocument/2006/relationships/hyperlink" Target="https://en.wikipedia.org/wiki/Network_securit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Network_address_translation" TargetMode="External"/><Relationship Id="rId5" Type="http://schemas.openxmlformats.org/officeDocument/2006/relationships/hyperlink" Target="https://en.wikipedia.org/wiki/Firewall_(networking)" TargetMode="External"/><Relationship Id="rId4" Type="http://schemas.openxmlformats.org/officeDocument/2006/relationships/hyperlink" Target="https://en.wikipedia.org/wiki/Packet_forwarding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P_address#IPv4_private_addresses" TargetMode="External"/><Relationship Id="rId3" Type="http://schemas.openxmlformats.org/officeDocument/2006/relationships/hyperlink" Target="https://en.wikipedia.org/wiki/Subnetwork" TargetMode="External"/><Relationship Id="rId7" Type="http://schemas.openxmlformats.org/officeDocument/2006/relationships/hyperlink" Target="https://en.wikipedia.org/wiki/IP_address" TargetMode="External"/><Relationship Id="rId2" Type="http://schemas.openxmlformats.org/officeDocument/2006/relationships/hyperlink" Target="https://en.wikipedia.org/wiki/Firewall_(computing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Network_address_translation" TargetMode="External"/><Relationship Id="rId5" Type="http://schemas.openxmlformats.org/officeDocument/2006/relationships/hyperlink" Target="https://en.wikipedia.org/wiki/Online_algorithm" TargetMode="External"/><Relationship Id="rId10" Type="http://schemas.openxmlformats.org/officeDocument/2006/relationships/hyperlink" Target="https://en.wikipedia.org/wiki/Load_balancing_(computing)" TargetMode="External"/><Relationship Id="rId4" Type="http://schemas.openxmlformats.org/officeDocument/2006/relationships/hyperlink" Target="https://en.wikipedia.org/wiki/Intrusion_detection_system" TargetMode="External"/><Relationship Id="rId9" Type="http://schemas.openxmlformats.org/officeDocument/2006/relationships/hyperlink" Target="https://en.wikipedia.org/wiki/WAN_optimiza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jectcalico/calico" TargetMode="External"/><Relationship Id="rId13" Type="http://schemas.openxmlformats.org/officeDocument/2006/relationships/hyperlink" Target="https://github.com/vneio/sdnc" TargetMode="External"/><Relationship Id="rId3" Type="http://schemas.openxmlformats.org/officeDocument/2006/relationships/hyperlink" Target="https://en.wikipedia.org/wiki/Bridging_(networking)" TargetMode="External"/><Relationship Id="rId7" Type="http://schemas.openxmlformats.org/officeDocument/2006/relationships/hyperlink" Target="https://en.wikipedia.org/wiki/ONOS" TargetMode="External"/><Relationship Id="rId12" Type="http://schemas.openxmlformats.org/officeDocument/2006/relationships/hyperlink" Target="http://www.noxrepo.org/" TargetMode="External"/><Relationship Id="rId17" Type="http://schemas.openxmlformats.org/officeDocument/2006/relationships/hyperlink" Target="http://www.opencontrail.org/" TargetMode="External"/><Relationship Id="rId2" Type="http://schemas.openxmlformats.org/officeDocument/2006/relationships/hyperlink" Target="https://en.wikipedia.org/wiki/IP_forwarding" TargetMode="External"/><Relationship Id="rId16" Type="http://schemas.openxmlformats.org/officeDocument/2006/relationships/hyperlink" Target="https://github.com/REANNZ/fauce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OpenDaylight_Project" TargetMode="External"/><Relationship Id="rId11" Type="http://schemas.openxmlformats.org/officeDocument/2006/relationships/hyperlink" Target="https://openflow.stanford.edu/display/Beacon/Home" TargetMode="External"/><Relationship Id="rId5" Type="http://schemas.openxmlformats.org/officeDocument/2006/relationships/hyperlink" Target="https://en.wikipedia.org/wiki/Open_vSwitch" TargetMode="External"/><Relationship Id="rId15" Type="http://schemas.openxmlformats.org/officeDocument/2006/relationships/hyperlink" Target="https://github.com/superkkt/cherry/" TargetMode="External"/><Relationship Id="rId10" Type="http://schemas.openxmlformats.org/officeDocument/2006/relationships/hyperlink" Target="http://www.projectfloodlight.org/floodlight/" TargetMode="External"/><Relationship Id="rId4" Type="http://schemas.openxmlformats.org/officeDocument/2006/relationships/hyperlink" Target="https://en.wikipedia.org/wiki/Iptables" TargetMode="External"/><Relationship Id="rId9" Type="http://schemas.openxmlformats.org/officeDocument/2006/relationships/hyperlink" Target="https://fd.io/" TargetMode="External"/><Relationship Id="rId14" Type="http://schemas.openxmlformats.org/officeDocument/2006/relationships/hyperlink" Target="https://osrg.github.io/ryu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dxcentral.com/comprehensive-list-of-sdn-apis/" TargetMode="External"/><Relationship Id="rId3" Type="http://schemas.openxmlformats.org/officeDocument/2006/relationships/hyperlink" Target="https://www.sdxcentral.com/sdn/" TargetMode="External"/><Relationship Id="rId7" Type="http://schemas.openxmlformats.org/officeDocument/2006/relationships/hyperlink" Target="https://www.sdxcentral.com/listings/ntt-data/" TargetMode="External"/><Relationship Id="rId2" Type="http://schemas.openxmlformats.org/officeDocument/2006/relationships/hyperlink" Target="http://osrg.github.io/ryu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dxcentral.com/sdn/definitions/north-bound-interfaces-api/" TargetMode="External"/><Relationship Id="rId5" Type="http://schemas.openxmlformats.org/officeDocument/2006/relationships/hyperlink" Target="https://www.sdxcentral.com/sdn/definitions/southbound-interface-api/" TargetMode="External"/><Relationship Id="rId4" Type="http://schemas.openxmlformats.org/officeDocument/2006/relationships/hyperlink" Target="https://www.sdxcentral.com/sdn/definitions/sdn-controllers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dxcentral.com/cloud/open-source/definitions/what-is-open-vswitch/" TargetMode="External"/><Relationship Id="rId3" Type="http://schemas.openxmlformats.org/officeDocument/2006/relationships/hyperlink" Target="https://github.com/osrg/ryu" TargetMode="External"/><Relationship Id="rId7" Type="http://schemas.openxmlformats.org/officeDocument/2006/relationships/hyperlink" Target="https://www.sdxcentral.com/sdn/definitions/what-the-definition-of-software-defined-networking-sdn/" TargetMode="External"/><Relationship Id="rId12" Type="http://schemas.openxmlformats.org/officeDocument/2006/relationships/hyperlink" Target="https://www.sdxcentral.com/nec/netcracker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dxcentral.com/sdn/definitions/what-is-openflow/" TargetMode="External"/><Relationship Id="rId11" Type="http://schemas.openxmlformats.org/officeDocument/2006/relationships/hyperlink" Target="https://www.sdxcentral.com/listings/ibm/" TargetMode="External"/><Relationship Id="rId5" Type="http://schemas.openxmlformats.org/officeDocument/2006/relationships/hyperlink" Target="http://www.apache.org/licenses/LICENSE-2.0.html" TargetMode="External"/><Relationship Id="rId10" Type="http://schemas.openxmlformats.org/officeDocument/2006/relationships/hyperlink" Target="https://www.sdxcentral.com/hpe/networking/" TargetMode="External"/><Relationship Id="rId4" Type="http://schemas.openxmlformats.org/officeDocument/2006/relationships/hyperlink" Target="https://www.sdxcentral.com/cloud/open-source/definitions/what-is-openstack-quantum-neutron/" TargetMode="External"/><Relationship Id="rId9" Type="http://schemas.openxmlformats.org/officeDocument/2006/relationships/hyperlink" Target="https://www.sdxcentral.com/listings/centec-network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4614"/>
            <a:ext cx="12272211" cy="7342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" y="1898650"/>
            <a:ext cx="6193537" cy="3616626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10387" y="2785141"/>
            <a:ext cx="5172759" cy="128771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indent="0" algn="ctr">
              <a:spcBef>
                <a:spcPct val="0"/>
              </a:spcBef>
              <a:buNone/>
            </a:pPr>
            <a:r>
              <a:rPr lang="en-US" sz="2400" dirty="0"/>
              <a:t>Software Defined Networking (SDN)</a:t>
            </a:r>
          </a:p>
        </p:txBody>
      </p:sp>
      <p:sp>
        <p:nvSpPr>
          <p:cNvPr id="71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376413" y="4174368"/>
            <a:ext cx="3226365" cy="112915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ctr" anchorCtr="0" compatLnSpc="1">
            <a:prstTxWarp prst="textNoShape">
              <a:avLst/>
            </a:prstTxWarp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altLang="zh-CN" sz="1800" dirty="0">
                <a:ea typeface="ＭＳ Ｐゴシック" charset="-128"/>
              </a:rPr>
              <a:t>H. Jonathan Chao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en-US" altLang="zh-CN" sz="1800" dirty="0">
                <a:ea typeface="ＭＳ Ｐゴシック" charset="-128"/>
              </a:rPr>
              <a:t>ECE</a:t>
            </a:r>
            <a:r>
              <a:rPr lang="zh-CN" altLang="en-US" sz="1800" dirty="0">
                <a:ea typeface="ＭＳ Ｐゴシック" charset="-128"/>
              </a:rPr>
              <a:t> </a:t>
            </a:r>
            <a:r>
              <a:rPr lang="en-US" altLang="zh-CN" sz="1800" dirty="0">
                <a:ea typeface="ＭＳ Ｐゴシック" charset="-128"/>
              </a:rPr>
              <a:t>Department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en-US" altLang="zh-CN" sz="1800" dirty="0" err="1">
                <a:ea typeface="ＭＳ Ｐゴシック" charset="-128"/>
              </a:rPr>
              <a:t>chao@nyu.edu</a:t>
            </a:r>
            <a:endParaRPr lang="en-US" altLang="zh-CN" sz="1800" dirty="0">
              <a:ea typeface="ＭＳ Ｐゴシック" charset="-128"/>
            </a:endParaRPr>
          </a:p>
          <a:p>
            <a:pPr marL="0" indent="0" algn="ctr">
              <a:spcBef>
                <a:spcPct val="0"/>
              </a:spcBef>
            </a:pPr>
            <a:endParaRPr lang="en-US" altLang="zh-CN" sz="1800" dirty="0">
              <a:ea typeface="ＭＳ Ｐゴシック" charset="-128"/>
            </a:endParaRPr>
          </a:p>
        </p:txBody>
      </p:sp>
      <p:pic>
        <p:nvPicPr>
          <p:cNvPr id="7173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7" y="2195513"/>
            <a:ext cx="14652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380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An OS for Networks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9139" y="3748089"/>
            <a:ext cx="1525587" cy="13096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0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089830" y="4548405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900" b="1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grpSp>
        <p:nvGrpSpPr>
          <p:cNvPr id="3" name="Group 54"/>
          <p:cNvGrpSpPr>
            <a:grpSpLocks/>
          </p:cNvGrpSpPr>
          <p:nvPr/>
        </p:nvGrpSpPr>
        <p:grpSpPr bwMode="auto">
          <a:xfrm>
            <a:off x="2089150" y="3836989"/>
            <a:ext cx="1339850" cy="344487"/>
            <a:chOff x="558086" y="3810293"/>
            <a:chExt cx="1339620" cy="343744"/>
          </a:xfrm>
        </p:grpSpPr>
        <p:grpSp>
          <p:nvGrpSpPr>
            <p:cNvPr id="6" name="Rounded Rectangle 4"/>
            <p:cNvGrpSpPr>
              <a:grpSpLocks/>
            </p:cNvGrpSpPr>
            <p:nvPr/>
          </p:nvGrpSpPr>
          <p:grpSpPr bwMode="auto">
            <a:xfrm>
              <a:off x="498224" y="3772708"/>
              <a:ext cx="451104" cy="457200"/>
              <a:chOff x="505968" y="3974592"/>
              <a:chExt cx="451104" cy="457200"/>
            </a:xfrm>
          </p:grpSpPr>
          <p:pic>
            <p:nvPicPr>
              <p:cNvPr id="15" name="Rounded Rectangle 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5968" y="3974592"/>
                <a:ext cx="451104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 Box 9"/>
              <p:cNvSpPr txBox="1">
                <a:spLocks noChangeArrowheads="1"/>
              </p:cNvSpPr>
              <p:nvPr/>
            </p:nvSpPr>
            <p:spPr bwMode="auto">
              <a:xfrm>
                <a:off x="582179" y="4028526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7" name="Rounded Rectangle 5"/>
            <p:cNvGrpSpPr>
              <a:grpSpLocks/>
            </p:cNvGrpSpPr>
            <p:nvPr/>
          </p:nvGrpSpPr>
          <p:grpSpPr bwMode="auto">
            <a:xfrm>
              <a:off x="833504" y="3772708"/>
              <a:ext cx="451104" cy="457200"/>
              <a:chOff x="841248" y="3974592"/>
              <a:chExt cx="451104" cy="457200"/>
            </a:xfrm>
          </p:grpSpPr>
          <p:pic>
            <p:nvPicPr>
              <p:cNvPr id="13" name="Rounded Rectangle 5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248" y="3974592"/>
                <a:ext cx="451104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 Box 12"/>
              <p:cNvSpPr txBox="1">
                <a:spLocks noChangeArrowheads="1"/>
              </p:cNvSpPr>
              <p:nvPr/>
            </p:nvSpPr>
            <p:spPr bwMode="auto">
              <a:xfrm>
                <a:off x="917084" y="4028526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8" name="Rounded Rectangle 6"/>
            <p:cNvGrpSpPr>
              <a:grpSpLocks/>
            </p:cNvGrpSpPr>
            <p:nvPr/>
          </p:nvGrpSpPr>
          <p:grpSpPr bwMode="auto">
            <a:xfrm>
              <a:off x="1504064" y="3772708"/>
              <a:ext cx="451104" cy="457200"/>
              <a:chOff x="1511808" y="3974592"/>
              <a:chExt cx="451104" cy="457200"/>
            </a:xfrm>
          </p:grpSpPr>
          <p:pic>
            <p:nvPicPr>
              <p:cNvPr id="11" name="Rounded Rectangle 6"/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1808" y="3974592"/>
                <a:ext cx="451104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 Box 15"/>
              <p:cNvSpPr txBox="1">
                <a:spLocks noChangeArrowheads="1"/>
              </p:cNvSpPr>
              <p:nvPr/>
            </p:nvSpPr>
            <p:spPr bwMode="auto">
              <a:xfrm>
                <a:off x="1586894" y="4028526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cxnSp>
          <p:nvCxnSpPr>
            <p:cNvPr id="10" name="Straight Connector 9"/>
            <p:cNvCxnSpPr>
              <a:cxnSpLocks noChangeShapeType="1"/>
              <a:stCxn id="13" idx="3"/>
              <a:endCxn id="11" idx="1"/>
            </p:cNvCxnSpPr>
            <p:nvPr/>
          </p:nvCxnSpPr>
          <p:spPr bwMode="auto">
            <a:xfrm>
              <a:off x="1227896" y="3982166"/>
              <a:ext cx="334905" cy="919"/>
            </a:xfrm>
            <a:prstGeom prst="line">
              <a:avLst/>
            </a:prstGeom>
            <a:noFill/>
            <a:ln w="25400" algn="ctr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" name="Rectangle 16"/>
          <p:cNvSpPr/>
          <p:nvPr/>
        </p:nvSpPr>
        <p:spPr>
          <a:xfrm>
            <a:off x="4411664" y="2473325"/>
            <a:ext cx="1525587" cy="1308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0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512148" y="3273022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900" b="1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grpSp>
        <p:nvGrpSpPr>
          <p:cNvPr id="9" name="Group 58"/>
          <p:cNvGrpSpPr>
            <a:grpSpLocks/>
          </p:cNvGrpSpPr>
          <p:nvPr/>
        </p:nvGrpSpPr>
        <p:grpSpPr bwMode="auto">
          <a:xfrm>
            <a:off x="4511675" y="2562225"/>
            <a:ext cx="1339850" cy="342900"/>
            <a:chOff x="2988148" y="2012694"/>
            <a:chExt cx="1339620" cy="343744"/>
          </a:xfrm>
        </p:grpSpPr>
        <p:grpSp>
          <p:nvGrpSpPr>
            <p:cNvPr id="19" name="Rounded Rectangle 14"/>
            <p:cNvGrpSpPr>
              <a:grpSpLocks/>
            </p:cNvGrpSpPr>
            <p:nvPr/>
          </p:nvGrpSpPr>
          <p:grpSpPr bwMode="auto">
            <a:xfrm>
              <a:off x="2926080" y="1976428"/>
              <a:ext cx="451104" cy="451104"/>
              <a:chOff x="2926080" y="2700528"/>
              <a:chExt cx="451104" cy="451104"/>
            </a:xfrm>
          </p:grpSpPr>
          <p:pic>
            <p:nvPicPr>
              <p:cNvPr id="28" name="Rounded Rectangle 14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6080" y="2700528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 Box 24"/>
              <p:cNvSpPr txBox="1">
                <a:spLocks noChangeArrowheads="1"/>
              </p:cNvSpPr>
              <p:nvPr/>
            </p:nvSpPr>
            <p:spPr bwMode="auto">
              <a:xfrm>
                <a:off x="3004497" y="2753143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20" name="Rounded Rectangle 15"/>
            <p:cNvGrpSpPr>
              <a:grpSpLocks/>
            </p:cNvGrpSpPr>
            <p:nvPr/>
          </p:nvGrpSpPr>
          <p:grpSpPr bwMode="auto">
            <a:xfrm>
              <a:off x="3261360" y="1976428"/>
              <a:ext cx="451104" cy="451104"/>
              <a:chOff x="3261360" y="2700528"/>
              <a:chExt cx="451104" cy="451104"/>
            </a:xfrm>
          </p:grpSpPr>
          <p:pic>
            <p:nvPicPr>
              <p:cNvPr id="26" name="Rounded Rectangle 15"/>
              <p:cNvPicPr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1360" y="2700528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 Box 27"/>
              <p:cNvSpPr txBox="1">
                <a:spLocks noChangeArrowheads="1"/>
              </p:cNvSpPr>
              <p:nvPr/>
            </p:nvSpPr>
            <p:spPr bwMode="auto">
              <a:xfrm>
                <a:off x="3339402" y="2753143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21" name="Rounded Rectangle 16"/>
            <p:cNvGrpSpPr>
              <a:grpSpLocks/>
            </p:cNvGrpSpPr>
            <p:nvPr/>
          </p:nvGrpSpPr>
          <p:grpSpPr bwMode="auto">
            <a:xfrm>
              <a:off x="3931920" y="1976428"/>
              <a:ext cx="451104" cy="451104"/>
              <a:chOff x="3931920" y="2700528"/>
              <a:chExt cx="451104" cy="451104"/>
            </a:xfrm>
          </p:grpSpPr>
          <p:pic>
            <p:nvPicPr>
              <p:cNvPr id="24" name="Rounded Rectangle 16"/>
              <p:cNvPicPr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1920" y="2700528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 Box 30"/>
              <p:cNvSpPr txBox="1">
                <a:spLocks noChangeArrowheads="1"/>
              </p:cNvSpPr>
              <p:nvPr/>
            </p:nvSpPr>
            <p:spPr bwMode="auto">
              <a:xfrm>
                <a:off x="4009212" y="2753143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cxnSp>
          <p:nvCxnSpPr>
            <p:cNvPr id="23" name="Straight Connector 22"/>
            <p:cNvCxnSpPr>
              <a:cxnSpLocks noChangeShapeType="1"/>
              <a:stCxn id="26" idx="3"/>
              <a:endCxn id="24" idx="1"/>
            </p:cNvCxnSpPr>
            <p:nvPr/>
          </p:nvCxnSpPr>
          <p:spPr bwMode="auto">
            <a:xfrm>
              <a:off x="3657958" y="2184567"/>
              <a:ext cx="334905" cy="919"/>
            </a:xfrm>
            <a:prstGeom prst="line">
              <a:avLst/>
            </a:prstGeom>
            <a:noFill/>
            <a:ln w="25400" algn="ctr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0" name="Rectangle 29"/>
          <p:cNvSpPr/>
          <p:nvPr/>
        </p:nvSpPr>
        <p:spPr>
          <a:xfrm>
            <a:off x="8140700" y="3068638"/>
            <a:ext cx="1525588" cy="1308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0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8241510" y="3868581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900" b="1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grpSp>
        <p:nvGrpSpPr>
          <p:cNvPr id="22" name="Group 57"/>
          <p:cNvGrpSpPr>
            <a:grpSpLocks/>
          </p:cNvGrpSpPr>
          <p:nvPr/>
        </p:nvGrpSpPr>
        <p:grpSpPr bwMode="auto">
          <a:xfrm>
            <a:off x="8242301" y="3157539"/>
            <a:ext cx="1338263" cy="344487"/>
            <a:chOff x="6717510" y="2608253"/>
            <a:chExt cx="1339620" cy="343744"/>
          </a:xfrm>
        </p:grpSpPr>
        <p:grpSp>
          <p:nvGrpSpPr>
            <p:cNvPr id="32" name="Rounded Rectangle 22"/>
            <p:cNvGrpSpPr>
              <a:grpSpLocks/>
            </p:cNvGrpSpPr>
            <p:nvPr/>
          </p:nvGrpSpPr>
          <p:grpSpPr bwMode="auto">
            <a:xfrm>
              <a:off x="6656832" y="2573836"/>
              <a:ext cx="451104" cy="451104"/>
              <a:chOff x="6656832" y="3297936"/>
              <a:chExt cx="451104" cy="451104"/>
            </a:xfrm>
          </p:grpSpPr>
          <p:pic>
            <p:nvPicPr>
              <p:cNvPr id="41" name="Rounded Rectangle 22"/>
              <p:cNvPicPr>
                <a:picLocks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6832" y="3297936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Text Box 39"/>
              <p:cNvSpPr txBox="1">
                <a:spLocks noChangeArrowheads="1"/>
              </p:cNvSpPr>
              <p:nvPr/>
            </p:nvSpPr>
            <p:spPr bwMode="auto">
              <a:xfrm>
                <a:off x="6733859" y="3348702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33" name="Rounded Rectangle 23"/>
            <p:cNvGrpSpPr>
              <a:grpSpLocks/>
            </p:cNvGrpSpPr>
            <p:nvPr/>
          </p:nvGrpSpPr>
          <p:grpSpPr bwMode="auto">
            <a:xfrm>
              <a:off x="6992112" y="2573836"/>
              <a:ext cx="451104" cy="451104"/>
              <a:chOff x="6992112" y="3297936"/>
              <a:chExt cx="451104" cy="451104"/>
            </a:xfrm>
          </p:grpSpPr>
          <p:pic>
            <p:nvPicPr>
              <p:cNvPr id="39" name="Rounded Rectangle 23"/>
              <p:cNvPicPr>
                <a:picLocks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2112" y="3297936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 Box 42"/>
              <p:cNvSpPr txBox="1">
                <a:spLocks noChangeArrowheads="1"/>
              </p:cNvSpPr>
              <p:nvPr/>
            </p:nvSpPr>
            <p:spPr bwMode="auto">
              <a:xfrm>
                <a:off x="7068764" y="3348702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34" name="Rounded Rectangle 24"/>
            <p:cNvGrpSpPr>
              <a:grpSpLocks/>
            </p:cNvGrpSpPr>
            <p:nvPr/>
          </p:nvGrpSpPr>
          <p:grpSpPr bwMode="auto">
            <a:xfrm>
              <a:off x="7662672" y="2573836"/>
              <a:ext cx="451104" cy="451104"/>
              <a:chOff x="7662672" y="3297936"/>
              <a:chExt cx="451104" cy="451104"/>
            </a:xfrm>
          </p:grpSpPr>
          <p:pic>
            <p:nvPicPr>
              <p:cNvPr id="37" name="Rounded Rectangle 24"/>
              <p:cNvPicPr>
                <a:picLocks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2672" y="3297936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 Box 45"/>
              <p:cNvSpPr txBox="1">
                <a:spLocks noChangeArrowheads="1"/>
              </p:cNvSpPr>
              <p:nvPr/>
            </p:nvSpPr>
            <p:spPr bwMode="auto">
              <a:xfrm>
                <a:off x="7738574" y="3348702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cxnSp>
          <p:nvCxnSpPr>
            <p:cNvPr id="36" name="Straight Connector 35"/>
            <p:cNvCxnSpPr>
              <a:cxnSpLocks noChangeShapeType="1"/>
              <a:stCxn id="39" idx="3"/>
              <a:endCxn id="37" idx="1"/>
            </p:cNvCxnSpPr>
            <p:nvPr/>
          </p:nvCxnSpPr>
          <p:spPr bwMode="auto">
            <a:xfrm>
              <a:off x="7387320" y="2780126"/>
              <a:ext cx="334905" cy="919"/>
            </a:xfrm>
            <a:prstGeom prst="line">
              <a:avLst/>
            </a:prstGeom>
            <a:noFill/>
            <a:ln w="25400" algn="ctr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3" name="Rectangle 42"/>
          <p:cNvSpPr/>
          <p:nvPr/>
        </p:nvSpPr>
        <p:spPr>
          <a:xfrm>
            <a:off x="3816350" y="5164139"/>
            <a:ext cx="1525588" cy="13096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0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16599" y="5965139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900" b="1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grpSp>
        <p:nvGrpSpPr>
          <p:cNvPr id="35" name="Group 55"/>
          <p:cNvGrpSpPr>
            <a:grpSpLocks/>
          </p:cNvGrpSpPr>
          <p:nvPr/>
        </p:nvGrpSpPr>
        <p:grpSpPr bwMode="auto">
          <a:xfrm>
            <a:off x="3916363" y="5254625"/>
            <a:ext cx="1339850" cy="342900"/>
            <a:chOff x="2995893" y="5485693"/>
            <a:chExt cx="1339620" cy="343744"/>
          </a:xfrm>
        </p:grpSpPr>
        <p:grpSp>
          <p:nvGrpSpPr>
            <p:cNvPr id="45" name="Rounded Rectangle 30"/>
            <p:cNvGrpSpPr>
              <a:grpSpLocks/>
            </p:cNvGrpSpPr>
            <p:nvPr/>
          </p:nvGrpSpPr>
          <p:grpSpPr bwMode="auto">
            <a:xfrm>
              <a:off x="2931966" y="5451742"/>
              <a:ext cx="451104" cy="451104"/>
              <a:chOff x="2328672" y="5394960"/>
              <a:chExt cx="451104" cy="451104"/>
            </a:xfrm>
          </p:grpSpPr>
          <p:pic>
            <p:nvPicPr>
              <p:cNvPr id="54" name="Rounded Rectangle 30"/>
              <p:cNvPicPr>
                <a:picLocks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8672" y="5394960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Text Box 54"/>
              <p:cNvSpPr txBox="1">
                <a:spLocks noChangeArrowheads="1"/>
              </p:cNvSpPr>
              <p:nvPr/>
            </p:nvSpPr>
            <p:spPr bwMode="auto">
              <a:xfrm>
                <a:off x="2408948" y="5445260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46" name="Rounded Rectangle 31"/>
            <p:cNvGrpSpPr>
              <a:grpSpLocks/>
            </p:cNvGrpSpPr>
            <p:nvPr/>
          </p:nvGrpSpPr>
          <p:grpSpPr bwMode="auto">
            <a:xfrm>
              <a:off x="3267246" y="5451742"/>
              <a:ext cx="451104" cy="451104"/>
              <a:chOff x="2663952" y="5394960"/>
              <a:chExt cx="451104" cy="451104"/>
            </a:xfrm>
          </p:grpSpPr>
          <p:pic>
            <p:nvPicPr>
              <p:cNvPr id="52" name="Rounded Rectangle 31"/>
              <p:cNvPicPr>
                <a:picLocks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3952" y="5394960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 Box 57"/>
              <p:cNvSpPr txBox="1">
                <a:spLocks noChangeArrowheads="1"/>
              </p:cNvSpPr>
              <p:nvPr/>
            </p:nvSpPr>
            <p:spPr bwMode="auto">
              <a:xfrm>
                <a:off x="2743853" y="5445260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47" name="Rounded Rectangle 32"/>
            <p:cNvGrpSpPr>
              <a:grpSpLocks/>
            </p:cNvGrpSpPr>
            <p:nvPr/>
          </p:nvGrpSpPr>
          <p:grpSpPr bwMode="auto">
            <a:xfrm>
              <a:off x="3937806" y="5451742"/>
              <a:ext cx="451104" cy="451104"/>
              <a:chOff x="3334512" y="5394960"/>
              <a:chExt cx="451104" cy="451104"/>
            </a:xfrm>
          </p:grpSpPr>
          <p:pic>
            <p:nvPicPr>
              <p:cNvPr id="50" name="Rounded Rectangle 32"/>
              <p:cNvPicPr>
                <a:picLocks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512" y="5394960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Text Box 60"/>
              <p:cNvSpPr txBox="1">
                <a:spLocks noChangeArrowheads="1"/>
              </p:cNvSpPr>
              <p:nvPr/>
            </p:nvSpPr>
            <p:spPr bwMode="auto">
              <a:xfrm>
                <a:off x="3413663" y="5445260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cxnSp>
          <p:nvCxnSpPr>
            <p:cNvPr id="49" name="Straight Connector 48"/>
            <p:cNvCxnSpPr>
              <a:cxnSpLocks noChangeShapeType="1"/>
              <a:stCxn id="52" idx="3"/>
              <a:endCxn id="50" idx="1"/>
            </p:cNvCxnSpPr>
            <p:nvPr/>
          </p:nvCxnSpPr>
          <p:spPr bwMode="auto">
            <a:xfrm>
              <a:off x="3665703" y="5657566"/>
              <a:ext cx="334905" cy="919"/>
            </a:xfrm>
            <a:prstGeom prst="line">
              <a:avLst/>
            </a:prstGeom>
            <a:noFill/>
            <a:ln w="25400" algn="ctr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6" name="Rectangle 55"/>
          <p:cNvSpPr/>
          <p:nvPr/>
        </p:nvSpPr>
        <p:spPr>
          <a:xfrm>
            <a:off x="5945189" y="4289425"/>
            <a:ext cx="1525587" cy="1308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0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045796" y="5089131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900" b="1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089829" y="4181296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4512147" y="2905913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8241509" y="3501472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3916598" y="5598030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6045795" y="4722022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grpSp>
        <p:nvGrpSpPr>
          <p:cNvPr id="48" name="Group 56"/>
          <p:cNvGrpSpPr>
            <a:grpSpLocks/>
          </p:cNvGrpSpPr>
          <p:nvPr/>
        </p:nvGrpSpPr>
        <p:grpSpPr bwMode="auto">
          <a:xfrm>
            <a:off x="6045200" y="4378325"/>
            <a:ext cx="1339850" cy="344488"/>
            <a:chOff x="4521796" y="3828803"/>
            <a:chExt cx="1339620" cy="343744"/>
          </a:xfrm>
        </p:grpSpPr>
        <p:grpSp>
          <p:nvGrpSpPr>
            <p:cNvPr id="63" name="Rounded Rectangle 38"/>
            <p:cNvGrpSpPr>
              <a:grpSpLocks/>
            </p:cNvGrpSpPr>
            <p:nvPr/>
          </p:nvGrpSpPr>
          <p:grpSpPr bwMode="auto">
            <a:xfrm>
              <a:off x="4462272" y="3793036"/>
              <a:ext cx="451104" cy="451104"/>
              <a:chOff x="4462272" y="4517136"/>
              <a:chExt cx="451104" cy="451104"/>
            </a:xfrm>
          </p:grpSpPr>
          <p:pic>
            <p:nvPicPr>
              <p:cNvPr id="72" name="Rounded Rectangle 38"/>
              <p:cNvPicPr>
                <a:picLocks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2272" y="4517136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Text Box 84"/>
              <p:cNvSpPr txBox="1">
                <a:spLocks noChangeArrowheads="1"/>
              </p:cNvSpPr>
              <p:nvPr/>
            </p:nvSpPr>
            <p:spPr bwMode="auto">
              <a:xfrm>
                <a:off x="4538145" y="4569252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64" name="Rounded Rectangle 39"/>
            <p:cNvGrpSpPr>
              <a:grpSpLocks/>
            </p:cNvGrpSpPr>
            <p:nvPr/>
          </p:nvGrpSpPr>
          <p:grpSpPr bwMode="auto">
            <a:xfrm>
              <a:off x="4797552" y="3793036"/>
              <a:ext cx="451104" cy="451104"/>
              <a:chOff x="4797552" y="4517136"/>
              <a:chExt cx="451104" cy="451104"/>
            </a:xfrm>
          </p:grpSpPr>
          <p:pic>
            <p:nvPicPr>
              <p:cNvPr id="70" name="Rounded Rectangle 39"/>
              <p:cNvPicPr>
                <a:picLocks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7552" y="4517136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Text Box 87"/>
              <p:cNvSpPr txBox="1">
                <a:spLocks noChangeArrowheads="1"/>
              </p:cNvSpPr>
              <p:nvPr/>
            </p:nvSpPr>
            <p:spPr bwMode="auto">
              <a:xfrm>
                <a:off x="4873050" y="4569252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65" name="Rounded Rectangle 40"/>
            <p:cNvGrpSpPr>
              <a:grpSpLocks/>
            </p:cNvGrpSpPr>
            <p:nvPr/>
          </p:nvGrpSpPr>
          <p:grpSpPr bwMode="auto">
            <a:xfrm>
              <a:off x="5468112" y="3793036"/>
              <a:ext cx="451104" cy="451104"/>
              <a:chOff x="5468112" y="4517136"/>
              <a:chExt cx="451104" cy="451104"/>
            </a:xfrm>
          </p:grpSpPr>
          <p:pic>
            <p:nvPicPr>
              <p:cNvPr id="68" name="Rounded Rectangle 40"/>
              <p:cNvPicPr>
                <a:picLocks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8112" y="4517136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Text Box 90"/>
              <p:cNvSpPr txBox="1">
                <a:spLocks noChangeArrowheads="1"/>
              </p:cNvSpPr>
              <p:nvPr/>
            </p:nvSpPr>
            <p:spPr bwMode="auto">
              <a:xfrm>
                <a:off x="5542860" y="4569252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cxnSp>
          <p:nvCxnSpPr>
            <p:cNvPr id="67" name="Straight Connector 66"/>
            <p:cNvCxnSpPr>
              <a:cxnSpLocks noChangeShapeType="1"/>
              <a:stCxn id="70" idx="3"/>
              <a:endCxn id="68" idx="1"/>
            </p:cNvCxnSpPr>
            <p:nvPr/>
          </p:nvCxnSpPr>
          <p:spPr bwMode="auto">
            <a:xfrm>
              <a:off x="5191606" y="4000676"/>
              <a:ext cx="334905" cy="919"/>
            </a:xfrm>
            <a:prstGeom prst="line">
              <a:avLst/>
            </a:prstGeom>
            <a:noFill/>
            <a:ln w="25400" algn="ctr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4" name="Straight Connector 73"/>
          <p:cNvCxnSpPr>
            <a:stCxn id="4" idx="3"/>
            <a:endCxn id="17" idx="2"/>
          </p:cNvCxnSpPr>
          <p:nvPr/>
        </p:nvCxnSpPr>
        <p:spPr>
          <a:xfrm flipV="1">
            <a:off x="3514725" y="3781426"/>
            <a:ext cx="1658938" cy="6207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7" idx="3"/>
            <a:endCxn id="56" idx="0"/>
          </p:cNvCxnSpPr>
          <p:nvPr/>
        </p:nvCxnSpPr>
        <p:spPr>
          <a:xfrm>
            <a:off x="5937250" y="3127375"/>
            <a:ext cx="769938" cy="11620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43" idx="0"/>
            <a:endCxn id="56" idx="1"/>
          </p:cNvCxnSpPr>
          <p:nvPr/>
        </p:nvCxnSpPr>
        <p:spPr>
          <a:xfrm rot="5400000" flipH="1" flipV="1">
            <a:off x="5151438" y="4370388"/>
            <a:ext cx="220663" cy="1366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4" idx="2"/>
            <a:endCxn id="43" idx="1"/>
          </p:cNvCxnSpPr>
          <p:nvPr/>
        </p:nvCxnSpPr>
        <p:spPr>
          <a:xfrm rot="16200000" flipH="1">
            <a:off x="2902744" y="4906169"/>
            <a:ext cx="762000" cy="10652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6" idx="3"/>
            <a:endCxn id="30" idx="2"/>
          </p:cNvCxnSpPr>
          <p:nvPr/>
        </p:nvCxnSpPr>
        <p:spPr>
          <a:xfrm flipV="1">
            <a:off x="7470776" y="4376739"/>
            <a:ext cx="1433513" cy="5667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411664" y="2473325"/>
            <a:ext cx="1525587" cy="130810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997075" y="3724275"/>
            <a:ext cx="1525588" cy="130810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816350" y="5184775"/>
            <a:ext cx="1525588" cy="130968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5953125" y="4313239"/>
            <a:ext cx="1525588" cy="1309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140700" y="3068638"/>
            <a:ext cx="1525588" cy="130810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84" name="TextBox 65"/>
          <p:cNvSpPr txBox="1">
            <a:spLocks noChangeArrowheads="1"/>
          </p:cNvSpPr>
          <p:nvPr/>
        </p:nvSpPr>
        <p:spPr bwMode="auto">
          <a:xfrm>
            <a:off x="5953125" y="2286000"/>
            <a:ext cx="808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>
                <a:latin typeface="Calibri" pitchFamily="34" charset="0"/>
                <a:ea typeface="ＭＳ Ｐゴシック" pitchFamily="34" charset="-128"/>
              </a:rPr>
              <a:t>Closed</a:t>
            </a:r>
          </a:p>
        </p:txBody>
      </p:sp>
      <p:sp>
        <p:nvSpPr>
          <p:cNvPr id="85" name="TextBox 54"/>
          <p:cNvSpPr txBox="1">
            <a:spLocks noChangeArrowheads="1"/>
          </p:cNvSpPr>
          <p:nvPr/>
        </p:nvSpPr>
        <p:spPr bwMode="auto">
          <a:xfrm>
            <a:off x="5584825" y="5935664"/>
            <a:ext cx="185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524001" y="6596390"/>
            <a:ext cx="70096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alibri" pitchFamily="34" charset="0"/>
              </a:rPr>
              <a:t>OpenFlow</a:t>
            </a:r>
            <a:r>
              <a:rPr lang="en-US" sz="1100" dirty="0">
                <a:latin typeface="Calibri" pitchFamily="34" charset="0"/>
              </a:rPr>
              <a:t>/SDN tutorial, </a:t>
            </a:r>
            <a:r>
              <a:rPr lang="en-US" sz="1100" dirty="0" err="1"/>
              <a:t>Srini</a:t>
            </a:r>
            <a:r>
              <a:rPr lang="en-US" sz="1100" dirty="0"/>
              <a:t> </a:t>
            </a:r>
            <a:r>
              <a:rPr lang="en-US" sz="1100" dirty="0" err="1"/>
              <a:t>Seetharaman</a:t>
            </a:r>
            <a:r>
              <a:rPr lang="en-US" sz="1100" dirty="0"/>
              <a:t>, Deutsche Telekom, Silicon Valley Innovation Center</a:t>
            </a:r>
          </a:p>
        </p:txBody>
      </p:sp>
      <p:sp>
        <p:nvSpPr>
          <p:cNvPr id="8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45040" y="64061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2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An OS for Networks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89139" y="3754438"/>
            <a:ext cx="1525587" cy="130968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 sz="1000">
              <a:solidFill>
                <a:srgbClr val="FFFFFF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089830" y="4554754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900" b="1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grpSp>
        <p:nvGrpSpPr>
          <p:cNvPr id="3" name="Group 54"/>
          <p:cNvGrpSpPr>
            <a:grpSpLocks/>
          </p:cNvGrpSpPr>
          <p:nvPr/>
        </p:nvGrpSpPr>
        <p:grpSpPr bwMode="auto">
          <a:xfrm>
            <a:off x="2089150" y="3843338"/>
            <a:ext cx="1339850" cy="344487"/>
            <a:chOff x="558086" y="3810293"/>
            <a:chExt cx="1339620" cy="343744"/>
          </a:xfrm>
        </p:grpSpPr>
        <p:grpSp>
          <p:nvGrpSpPr>
            <p:cNvPr id="6" name="Rounded Rectangle 4"/>
            <p:cNvGrpSpPr>
              <a:grpSpLocks/>
            </p:cNvGrpSpPr>
            <p:nvPr/>
          </p:nvGrpSpPr>
          <p:grpSpPr bwMode="auto">
            <a:xfrm>
              <a:off x="498224" y="3772708"/>
              <a:ext cx="445008" cy="457200"/>
              <a:chOff x="505968" y="3974592"/>
              <a:chExt cx="445008" cy="457200"/>
            </a:xfrm>
          </p:grpSpPr>
          <p:pic>
            <p:nvPicPr>
              <p:cNvPr id="15" name="Rounded Rectangle 4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5968" y="3974592"/>
                <a:ext cx="445008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 Box 9"/>
              <p:cNvSpPr txBox="1">
                <a:spLocks noChangeArrowheads="1"/>
              </p:cNvSpPr>
              <p:nvPr/>
            </p:nvSpPr>
            <p:spPr bwMode="auto">
              <a:xfrm>
                <a:off x="582179" y="4028526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7" name="Rounded Rectangle 5"/>
            <p:cNvGrpSpPr>
              <a:grpSpLocks/>
            </p:cNvGrpSpPr>
            <p:nvPr/>
          </p:nvGrpSpPr>
          <p:grpSpPr bwMode="auto">
            <a:xfrm>
              <a:off x="833504" y="3772708"/>
              <a:ext cx="445008" cy="457200"/>
              <a:chOff x="841248" y="3974592"/>
              <a:chExt cx="445008" cy="457200"/>
            </a:xfrm>
          </p:grpSpPr>
          <p:pic>
            <p:nvPicPr>
              <p:cNvPr id="13" name="Rounded Rectangle 5"/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248" y="3974592"/>
                <a:ext cx="445008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 Box 12"/>
              <p:cNvSpPr txBox="1">
                <a:spLocks noChangeArrowheads="1"/>
              </p:cNvSpPr>
              <p:nvPr/>
            </p:nvSpPr>
            <p:spPr bwMode="auto">
              <a:xfrm>
                <a:off x="917084" y="4028526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8" name="Rounded Rectangle 6"/>
            <p:cNvGrpSpPr>
              <a:grpSpLocks/>
            </p:cNvGrpSpPr>
            <p:nvPr/>
          </p:nvGrpSpPr>
          <p:grpSpPr bwMode="auto">
            <a:xfrm>
              <a:off x="1504064" y="3772708"/>
              <a:ext cx="445008" cy="457200"/>
              <a:chOff x="1511808" y="3974592"/>
              <a:chExt cx="445008" cy="457200"/>
            </a:xfrm>
          </p:grpSpPr>
          <p:pic>
            <p:nvPicPr>
              <p:cNvPr id="11" name="Rounded Rectangle 6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1808" y="3974592"/>
                <a:ext cx="445008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 Box 15"/>
              <p:cNvSpPr txBox="1">
                <a:spLocks noChangeArrowheads="1"/>
              </p:cNvSpPr>
              <p:nvPr/>
            </p:nvSpPr>
            <p:spPr bwMode="auto">
              <a:xfrm>
                <a:off x="1586894" y="4028526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cxnSp>
          <p:nvCxnSpPr>
            <p:cNvPr id="10" name="Straight Connector 9"/>
            <p:cNvCxnSpPr>
              <a:cxnSpLocks noChangeShapeType="1"/>
              <a:stCxn id="13" idx="3"/>
              <a:endCxn id="11" idx="1"/>
            </p:cNvCxnSpPr>
            <p:nvPr/>
          </p:nvCxnSpPr>
          <p:spPr bwMode="auto">
            <a:xfrm>
              <a:off x="1227896" y="3982166"/>
              <a:ext cx="334905" cy="919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411664" y="2479674"/>
            <a:ext cx="1525587" cy="1308100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 sz="1000">
              <a:solidFill>
                <a:srgbClr val="FFFFFF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512148" y="3279371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900" b="1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grpSp>
        <p:nvGrpSpPr>
          <p:cNvPr id="9" name="Group 58"/>
          <p:cNvGrpSpPr>
            <a:grpSpLocks/>
          </p:cNvGrpSpPr>
          <p:nvPr/>
        </p:nvGrpSpPr>
        <p:grpSpPr bwMode="auto">
          <a:xfrm>
            <a:off x="4511675" y="2568574"/>
            <a:ext cx="1339850" cy="342900"/>
            <a:chOff x="2988148" y="2012694"/>
            <a:chExt cx="1339620" cy="343744"/>
          </a:xfrm>
        </p:grpSpPr>
        <p:grpSp>
          <p:nvGrpSpPr>
            <p:cNvPr id="19" name="Rounded Rectangle 14"/>
            <p:cNvGrpSpPr>
              <a:grpSpLocks/>
            </p:cNvGrpSpPr>
            <p:nvPr/>
          </p:nvGrpSpPr>
          <p:grpSpPr bwMode="auto">
            <a:xfrm>
              <a:off x="2932176" y="1976428"/>
              <a:ext cx="445008" cy="457200"/>
              <a:chOff x="2932176" y="2700528"/>
              <a:chExt cx="445008" cy="457200"/>
            </a:xfrm>
          </p:grpSpPr>
          <p:pic>
            <p:nvPicPr>
              <p:cNvPr id="28" name="Rounded Rectangle 14"/>
              <p:cNvPicPr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32176" y="2700528"/>
                <a:ext cx="445008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 Box 24"/>
              <p:cNvSpPr txBox="1">
                <a:spLocks noChangeArrowheads="1"/>
              </p:cNvSpPr>
              <p:nvPr/>
            </p:nvSpPr>
            <p:spPr bwMode="auto">
              <a:xfrm>
                <a:off x="3004497" y="2753143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20" name="Rounded Rectangle 15"/>
            <p:cNvGrpSpPr>
              <a:grpSpLocks/>
            </p:cNvGrpSpPr>
            <p:nvPr/>
          </p:nvGrpSpPr>
          <p:grpSpPr bwMode="auto">
            <a:xfrm>
              <a:off x="3267456" y="1976428"/>
              <a:ext cx="445008" cy="457200"/>
              <a:chOff x="3267456" y="2700528"/>
              <a:chExt cx="445008" cy="457200"/>
            </a:xfrm>
          </p:grpSpPr>
          <p:pic>
            <p:nvPicPr>
              <p:cNvPr id="26" name="Rounded Rectangle 15"/>
              <p:cNvPicPr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7456" y="2700528"/>
                <a:ext cx="445008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 Box 27"/>
              <p:cNvSpPr txBox="1">
                <a:spLocks noChangeArrowheads="1"/>
              </p:cNvSpPr>
              <p:nvPr/>
            </p:nvSpPr>
            <p:spPr bwMode="auto">
              <a:xfrm>
                <a:off x="3339402" y="2753143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21" name="Rounded Rectangle 16"/>
            <p:cNvGrpSpPr>
              <a:grpSpLocks/>
            </p:cNvGrpSpPr>
            <p:nvPr/>
          </p:nvGrpSpPr>
          <p:grpSpPr bwMode="auto">
            <a:xfrm>
              <a:off x="3931920" y="1976428"/>
              <a:ext cx="445008" cy="457200"/>
              <a:chOff x="3931920" y="2700528"/>
              <a:chExt cx="445008" cy="457200"/>
            </a:xfrm>
          </p:grpSpPr>
          <p:pic>
            <p:nvPicPr>
              <p:cNvPr id="24" name="Rounded Rectangle 16"/>
              <p:cNvPicPr>
                <a:picLocks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1920" y="2700528"/>
                <a:ext cx="445008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 Box 30"/>
              <p:cNvSpPr txBox="1">
                <a:spLocks noChangeArrowheads="1"/>
              </p:cNvSpPr>
              <p:nvPr/>
            </p:nvSpPr>
            <p:spPr bwMode="auto">
              <a:xfrm>
                <a:off x="4009212" y="2753143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cxnSp>
          <p:nvCxnSpPr>
            <p:cNvPr id="23" name="Straight Connector 22"/>
            <p:cNvCxnSpPr>
              <a:cxnSpLocks noChangeShapeType="1"/>
              <a:stCxn id="26" idx="3"/>
              <a:endCxn id="24" idx="1"/>
            </p:cNvCxnSpPr>
            <p:nvPr/>
          </p:nvCxnSpPr>
          <p:spPr bwMode="auto">
            <a:xfrm>
              <a:off x="3657958" y="2184567"/>
              <a:ext cx="334905" cy="919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8140700" y="3074987"/>
            <a:ext cx="1525588" cy="1308100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 sz="1000">
              <a:solidFill>
                <a:srgbClr val="FFFFFF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8241510" y="3874930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900" b="1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grpSp>
        <p:nvGrpSpPr>
          <p:cNvPr id="22" name="Group 57"/>
          <p:cNvGrpSpPr>
            <a:grpSpLocks/>
          </p:cNvGrpSpPr>
          <p:nvPr/>
        </p:nvGrpSpPr>
        <p:grpSpPr bwMode="auto">
          <a:xfrm>
            <a:off x="8242301" y="3163888"/>
            <a:ext cx="1338263" cy="344487"/>
            <a:chOff x="6717510" y="2608253"/>
            <a:chExt cx="1339620" cy="343744"/>
          </a:xfrm>
        </p:grpSpPr>
        <p:grpSp>
          <p:nvGrpSpPr>
            <p:cNvPr id="32" name="Rounded Rectangle 22"/>
            <p:cNvGrpSpPr>
              <a:grpSpLocks/>
            </p:cNvGrpSpPr>
            <p:nvPr/>
          </p:nvGrpSpPr>
          <p:grpSpPr bwMode="auto">
            <a:xfrm>
              <a:off x="6656832" y="2573836"/>
              <a:ext cx="445008" cy="451104"/>
              <a:chOff x="6656832" y="3297936"/>
              <a:chExt cx="445008" cy="451104"/>
            </a:xfrm>
          </p:grpSpPr>
          <p:pic>
            <p:nvPicPr>
              <p:cNvPr id="41" name="Rounded Rectangle 22"/>
              <p:cNvPicPr>
                <a:picLocks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6832" y="3297936"/>
                <a:ext cx="445008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Text Box 39"/>
              <p:cNvSpPr txBox="1">
                <a:spLocks noChangeArrowheads="1"/>
              </p:cNvSpPr>
              <p:nvPr/>
            </p:nvSpPr>
            <p:spPr bwMode="auto">
              <a:xfrm>
                <a:off x="6733859" y="3348702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33" name="Rounded Rectangle 23"/>
            <p:cNvGrpSpPr>
              <a:grpSpLocks/>
            </p:cNvGrpSpPr>
            <p:nvPr/>
          </p:nvGrpSpPr>
          <p:grpSpPr bwMode="auto">
            <a:xfrm>
              <a:off x="6992112" y="2573836"/>
              <a:ext cx="445008" cy="451104"/>
              <a:chOff x="6992112" y="3297936"/>
              <a:chExt cx="445008" cy="451104"/>
            </a:xfrm>
          </p:grpSpPr>
          <p:pic>
            <p:nvPicPr>
              <p:cNvPr id="39" name="Rounded Rectangle 23"/>
              <p:cNvPicPr>
                <a:picLocks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2112" y="3297936"/>
                <a:ext cx="445008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 Box 42"/>
              <p:cNvSpPr txBox="1">
                <a:spLocks noChangeArrowheads="1"/>
              </p:cNvSpPr>
              <p:nvPr/>
            </p:nvSpPr>
            <p:spPr bwMode="auto">
              <a:xfrm>
                <a:off x="7068764" y="3348702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34" name="Rounded Rectangle 24"/>
            <p:cNvGrpSpPr>
              <a:grpSpLocks/>
            </p:cNvGrpSpPr>
            <p:nvPr/>
          </p:nvGrpSpPr>
          <p:grpSpPr bwMode="auto">
            <a:xfrm>
              <a:off x="7662672" y="2573836"/>
              <a:ext cx="445008" cy="451104"/>
              <a:chOff x="7662672" y="3297936"/>
              <a:chExt cx="445008" cy="451104"/>
            </a:xfrm>
          </p:grpSpPr>
          <p:pic>
            <p:nvPicPr>
              <p:cNvPr id="37" name="Rounded Rectangle 24"/>
              <p:cNvPicPr>
                <a:picLocks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2672" y="3297936"/>
                <a:ext cx="445008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 Box 45"/>
              <p:cNvSpPr txBox="1">
                <a:spLocks noChangeArrowheads="1"/>
              </p:cNvSpPr>
              <p:nvPr/>
            </p:nvSpPr>
            <p:spPr bwMode="auto">
              <a:xfrm>
                <a:off x="7738574" y="3348702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cxnSp>
          <p:nvCxnSpPr>
            <p:cNvPr id="36" name="Straight Connector 35"/>
            <p:cNvCxnSpPr>
              <a:cxnSpLocks noChangeShapeType="1"/>
              <a:stCxn id="39" idx="3"/>
              <a:endCxn id="37" idx="1"/>
            </p:cNvCxnSpPr>
            <p:nvPr/>
          </p:nvCxnSpPr>
          <p:spPr bwMode="auto">
            <a:xfrm>
              <a:off x="7387320" y="2780126"/>
              <a:ext cx="334905" cy="919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3816350" y="5170488"/>
            <a:ext cx="1525588" cy="130968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 sz="1000">
              <a:solidFill>
                <a:srgbClr val="FFFFFF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16599" y="5971488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900" b="1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grpSp>
        <p:nvGrpSpPr>
          <p:cNvPr id="35" name="Group 55"/>
          <p:cNvGrpSpPr>
            <a:grpSpLocks/>
          </p:cNvGrpSpPr>
          <p:nvPr/>
        </p:nvGrpSpPr>
        <p:grpSpPr bwMode="auto">
          <a:xfrm>
            <a:off x="3916363" y="5260974"/>
            <a:ext cx="1339850" cy="342900"/>
            <a:chOff x="2995893" y="5485693"/>
            <a:chExt cx="1339620" cy="343744"/>
          </a:xfrm>
        </p:grpSpPr>
        <p:grpSp>
          <p:nvGrpSpPr>
            <p:cNvPr id="45" name="Rounded Rectangle 30"/>
            <p:cNvGrpSpPr>
              <a:grpSpLocks/>
            </p:cNvGrpSpPr>
            <p:nvPr/>
          </p:nvGrpSpPr>
          <p:grpSpPr bwMode="auto">
            <a:xfrm>
              <a:off x="2938062" y="5451742"/>
              <a:ext cx="445008" cy="451104"/>
              <a:chOff x="2334768" y="5394960"/>
              <a:chExt cx="445008" cy="451104"/>
            </a:xfrm>
          </p:grpSpPr>
          <p:pic>
            <p:nvPicPr>
              <p:cNvPr id="54" name="Rounded Rectangle 30"/>
              <p:cNvPicPr>
                <a:picLocks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4768" y="5394960"/>
                <a:ext cx="445008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Text Box 54"/>
              <p:cNvSpPr txBox="1">
                <a:spLocks noChangeArrowheads="1"/>
              </p:cNvSpPr>
              <p:nvPr/>
            </p:nvSpPr>
            <p:spPr bwMode="auto">
              <a:xfrm>
                <a:off x="2408948" y="5445260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46" name="Rounded Rectangle 31"/>
            <p:cNvGrpSpPr>
              <a:grpSpLocks/>
            </p:cNvGrpSpPr>
            <p:nvPr/>
          </p:nvGrpSpPr>
          <p:grpSpPr bwMode="auto">
            <a:xfrm>
              <a:off x="3273342" y="5451742"/>
              <a:ext cx="445008" cy="451104"/>
              <a:chOff x="2670048" y="5394960"/>
              <a:chExt cx="445008" cy="451104"/>
            </a:xfrm>
          </p:grpSpPr>
          <p:pic>
            <p:nvPicPr>
              <p:cNvPr id="52" name="Rounded Rectangle 31"/>
              <p:cNvPicPr>
                <a:picLocks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0048" y="5394960"/>
                <a:ext cx="445008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 Box 57"/>
              <p:cNvSpPr txBox="1">
                <a:spLocks noChangeArrowheads="1"/>
              </p:cNvSpPr>
              <p:nvPr/>
            </p:nvSpPr>
            <p:spPr bwMode="auto">
              <a:xfrm>
                <a:off x="2743853" y="5445260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47" name="Rounded Rectangle 32"/>
            <p:cNvGrpSpPr>
              <a:grpSpLocks/>
            </p:cNvGrpSpPr>
            <p:nvPr/>
          </p:nvGrpSpPr>
          <p:grpSpPr bwMode="auto">
            <a:xfrm>
              <a:off x="3943902" y="5451742"/>
              <a:ext cx="445008" cy="451104"/>
              <a:chOff x="3340608" y="5394960"/>
              <a:chExt cx="445008" cy="451104"/>
            </a:xfrm>
          </p:grpSpPr>
          <p:pic>
            <p:nvPicPr>
              <p:cNvPr id="50" name="Rounded Rectangle 32"/>
              <p:cNvPicPr>
                <a:picLocks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0608" y="5394960"/>
                <a:ext cx="445008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Text Box 60"/>
              <p:cNvSpPr txBox="1">
                <a:spLocks noChangeArrowheads="1"/>
              </p:cNvSpPr>
              <p:nvPr/>
            </p:nvSpPr>
            <p:spPr bwMode="auto">
              <a:xfrm>
                <a:off x="3413663" y="5445260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cxnSp>
          <p:nvCxnSpPr>
            <p:cNvPr id="49" name="Straight Connector 48"/>
            <p:cNvCxnSpPr>
              <a:cxnSpLocks noChangeShapeType="1"/>
              <a:stCxn id="52" idx="3"/>
              <a:endCxn id="50" idx="1"/>
            </p:cNvCxnSpPr>
            <p:nvPr/>
          </p:nvCxnSpPr>
          <p:spPr bwMode="auto">
            <a:xfrm>
              <a:off x="3665703" y="5657566"/>
              <a:ext cx="334905" cy="919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5945189" y="4295774"/>
            <a:ext cx="1525587" cy="1308100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 sz="1000">
              <a:solidFill>
                <a:srgbClr val="FFFFFF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045796" y="5095480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900" b="1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089829" y="4187645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9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Operating</a:t>
            </a:r>
          </a:p>
          <a:p>
            <a:pPr algn="ctr"/>
            <a:r>
              <a:rPr lang="en-US" sz="9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System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4512147" y="2912262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9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Operating</a:t>
            </a:r>
          </a:p>
          <a:p>
            <a:pPr algn="ctr"/>
            <a:r>
              <a:rPr lang="en-US" sz="9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System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8241509" y="3507821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9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Operating</a:t>
            </a:r>
          </a:p>
          <a:p>
            <a:pPr algn="ctr"/>
            <a:r>
              <a:rPr lang="en-US" sz="9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System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3916598" y="5604379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9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Operating</a:t>
            </a:r>
          </a:p>
          <a:p>
            <a:pPr algn="ctr"/>
            <a:r>
              <a:rPr lang="en-US" sz="9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System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6045795" y="4728371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9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Operating</a:t>
            </a:r>
          </a:p>
          <a:p>
            <a:pPr algn="ctr"/>
            <a:r>
              <a:rPr lang="en-US" sz="9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System</a:t>
            </a:r>
          </a:p>
        </p:txBody>
      </p:sp>
      <p:grpSp>
        <p:nvGrpSpPr>
          <p:cNvPr id="48" name="Group 56"/>
          <p:cNvGrpSpPr>
            <a:grpSpLocks/>
          </p:cNvGrpSpPr>
          <p:nvPr/>
        </p:nvGrpSpPr>
        <p:grpSpPr bwMode="auto">
          <a:xfrm>
            <a:off x="6045200" y="4384674"/>
            <a:ext cx="1339850" cy="344488"/>
            <a:chOff x="4521796" y="3828803"/>
            <a:chExt cx="1339620" cy="343744"/>
          </a:xfrm>
        </p:grpSpPr>
        <p:grpSp>
          <p:nvGrpSpPr>
            <p:cNvPr id="63" name="Rounded Rectangle 38"/>
            <p:cNvGrpSpPr>
              <a:grpSpLocks/>
            </p:cNvGrpSpPr>
            <p:nvPr/>
          </p:nvGrpSpPr>
          <p:grpSpPr bwMode="auto">
            <a:xfrm>
              <a:off x="4462272" y="3793036"/>
              <a:ext cx="445008" cy="457200"/>
              <a:chOff x="4462272" y="4517136"/>
              <a:chExt cx="445008" cy="457200"/>
            </a:xfrm>
          </p:grpSpPr>
          <p:pic>
            <p:nvPicPr>
              <p:cNvPr id="72" name="Rounded Rectangle 38"/>
              <p:cNvPicPr>
                <a:picLocks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2272" y="4517136"/>
                <a:ext cx="445008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Text Box 84"/>
              <p:cNvSpPr txBox="1">
                <a:spLocks noChangeArrowheads="1"/>
              </p:cNvSpPr>
              <p:nvPr/>
            </p:nvSpPr>
            <p:spPr bwMode="auto">
              <a:xfrm>
                <a:off x="4538145" y="4569252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64" name="Rounded Rectangle 39"/>
            <p:cNvGrpSpPr>
              <a:grpSpLocks/>
            </p:cNvGrpSpPr>
            <p:nvPr/>
          </p:nvGrpSpPr>
          <p:grpSpPr bwMode="auto">
            <a:xfrm>
              <a:off x="4797552" y="3793036"/>
              <a:ext cx="445008" cy="457200"/>
              <a:chOff x="4797552" y="4517136"/>
              <a:chExt cx="445008" cy="457200"/>
            </a:xfrm>
          </p:grpSpPr>
          <p:pic>
            <p:nvPicPr>
              <p:cNvPr id="70" name="Rounded Rectangle 39"/>
              <p:cNvPicPr>
                <a:picLocks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7552" y="4517136"/>
                <a:ext cx="445008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Text Box 87"/>
              <p:cNvSpPr txBox="1">
                <a:spLocks noChangeArrowheads="1"/>
              </p:cNvSpPr>
              <p:nvPr/>
            </p:nvSpPr>
            <p:spPr bwMode="auto">
              <a:xfrm>
                <a:off x="4873050" y="4569252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65" name="Rounded Rectangle 40"/>
            <p:cNvGrpSpPr>
              <a:grpSpLocks/>
            </p:cNvGrpSpPr>
            <p:nvPr/>
          </p:nvGrpSpPr>
          <p:grpSpPr bwMode="auto">
            <a:xfrm>
              <a:off x="5468112" y="3793036"/>
              <a:ext cx="445008" cy="457200"/>
              <a:chOff x="5468112" y="4517136"/>
              <a:chExt cx="445008" cy="457200"/>
            </a:xfrm>
          </p:grpSpPr>
          <p:pic>
            <p:nvPicPr>
              <p:cNvPr id="68" name="Rounded Rectangle 40"/>
              <p:cNvPicPr>
                <a:picLocks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8112" y="4517136"/>
                <a:ext cx="445008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Text Box 90"/>
              <p:cNvSpPr txBox="1">
                <a:spLocks noChangeArrowheads="1"/>
              </p:cNvSpPr>
              <p:nvPr/>
            </p:nvSpPr>
            <p:spPr bwMode="auto">
              <a:xfrm>
                <a:off x="5542860" y="4569252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cxnSp>
          <p:nvCxnSpPr>
            <p:cNvPr id="67" name="Straight Connector 66"/>
            <p:cNvCxnSpPr>
              <a:cxnSpLocks noChangeShapeType="1"/>
              <a:stCxn id="70" idx="3"/>
              <a:endCxn id="68" idx="1"/>
            </p:cNvCxnSpPr>
            <p:nvPr/>
          </p:nvCxnSpPr>
          <p:spPr bwMode="auto">
            <a:xfrm>
              <a:off x="5191606" y="4000676"/>
              <a:ext cx="334905" cy="919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4" name="Straight Connector 73"/>
          <p:cNvCxnSpPr>
            <a:cxnSpLocks noChangeShapeType="1"/>
            <a:stCxn id="4" idx="3"/>
            <a:endCxn id="17" idx="2"/>
          </p:cNvCxnSpPr>
          <p:nvPr/>
        </p:nvCxnSpPr>
        <p:spPr bwMode="auto">
          <a:xfrm flipV="1">
            <a:off x="3514725" y="3787775"/>
            <a:ext cx="1658938" cy="62071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Straight Connector 74"/>
          <p:cNvCxnSpPr>
            <a:cxnSpLocks noChangeShapeType="1"/>
            <a:stCxn id="17" idx="3"/>
            <a:endCxn id="56" idx="0"/>
          </p:cNvCxnSpPr>
          <p:nvPr/>
        </p:nvCxnSpPr>
        <p:spPr bwMode="auto">
          <a:xfrm>
            <a:off x="5937250" y="3133724"/>
            <a:ext cx="769938" cy="1162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Straight Connector 75"/>
          <p:cNvCxnSpPr>
            <a:cxnSpLocks noChangeShapeType="1"/>
            <a:stCxn id="43" idx="0"/>
            <a:endCxn id="56" idx="1"/>
          </p:cNvCxnSpPr>
          <p:nvPr/>
        </p:nvCxnSpPr>
        <p:spPr bwMode="auto">
          <a:xfrm rot="5400000" flipH="1" flipV="1">
            <a:off x="5151438" y="4376737"/>
            <a:ext cx="220663" cy="136683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Straight Connector 76"/>
          <p:cNvCxnSpPr>
            <a:cxnSpLocks noChangeShapeType="1"/>
            <a:stCxn id="4" idx="2"/>
            <a:endCxn id="43" idx="1"/>
          </p:cNvCxnSpPr>
          <p:nvPr/>
        </p:nvCxnSpPr>
        <p:spPr bwMode="auto">
          <a:xfrm rot="16200000" flipH="1">
            <a:off x="2902744" y="4912518"/>
            <a:ext cx="762000" cy="10652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Straight Connector 77"/>
          <p:cNvCxnSpPr>
            <a:cxnSpLocks noChangeShapeType="1"/>
            <a:stCxn id="56" idx="3"/>
            <a:endCxn id="30" idx="2"/>
          </p:cNvCxnSpPr>
          <p:nvPr/>
        </p:nvCxnSpPr>
        <p:spPr bwMode="auto">
          <a:xfrm flipV="1">
            <a:off x="7470776" y="4383088"/>
            <a:ext cx="1433513" cy="56673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Rounded Rectangle 78"/>
          <p:cNvSpPr/>
          <p:nvPr/>
        </p:nvSpPr>
        <p:spPr>
          <a:xfrm>
            <a:off x="2345267" y="1823599"/>
            <a:ext cx="6663266" cy="416311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16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Network Operating  System</a:t>
            </a:r>
          </a:p>
        </p:txBody>
      </p:sp>
      <p:sp>
        <p:nvSpPr>
          <p:cNvPr id="80" name="Rounded Rectangle 79"/>
          <p:cNvSpPr/>
          <p:nvPr/>
        </p:nvSpPr>
        <p:spPr bwMode="auto">
          <a:xfrm>
            <a:off x="4537450" y="1219201"/>
            <a:ext cx="2091951" cy="492103"/>
          </a:xfrm>
          <a:prstGeom prst="roundRect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  <a:alpha val="4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</a:rPr>
              <a:t>Control Programs 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524001" y="6596390"/>
            <a:ext cx="70096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alibri" pitchFamily="34" charset="0"/>
              </a:rPr>
              <a:t>OpenFlow</a:t>
            </a:r>
            <a:r>
              <a:rPr lang="en-US" sz="1100" dirty="0">
                <a:latin typeface="Calibri" pitchFamily="34" charset="0"/>
              </a:rPr>
              <a:t>/SDN tutorial, </a:t>
            </a:r>
            <a:r>
              <a:rPr lang="en-US" sz="1100" dirty="0" err="1"/>
              <a:t>Srini</a:t>
            </a:r>
            <a:r>
              <a:rPr lang="en-US" sz="1100" dirty="0"/>
              <a:t> </a:t>
            </a:r>
            <a:r>
              <a:rPr lang="en-US" sz="1100" dirty="0" err="1"/>
              <a:t>Seetharaman</a:t>
            </a:r>
            <a:r>
              <a:rPr lang="en-US" sz="1100" dirty="0"/>
              <a:t>, Deutsche Telekom, Silicon Valley Innovation Center</a:t>
            </a:r>
          </a:p>
        </p:txBody>
      </p:sp>
      <p:sp>
        <p:nvSpPr>
          <p:cNvPr id="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2791" y="63916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3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0228E-7 -3.80842E-6 L 1.70228E-7 -0.3232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581E-6 -2.11013E-6 L 0.00087 -0.137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5492E-6 1.12911E-6 L 0.00296 -0.224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12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914E-7 2.59139E-7 L -3.4914E-7 -0.5296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884E-6 -4.38223E-6 L 0.00018 -0.4018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581E-6 2.16566E-6 L 1.5581E-6 -0.08654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0228E-7 -1.4484E-6 L 0.00017 -0.34775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4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914E-7 1.24479E-6 L -3.4914E-7 -0.55437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884E-6 -1.06432E-7 L -4.16884E-6 -0.42665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5492E-6 -3.22073E-6 L -3.45492E-6 -0.24872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4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An OS for Networks</a:t>
            </a:r>
          </a:p>
        </p:txBody>
      </p:sp>
      <p:cxnSp>
        <p:nvCxnSpPr>
          <p:cNvPr id="4" name="Straight Connector 3"/>
          <p:cNvCxnSpPr>
            <a:cxnSpLocks noChangeShapeType="1"/>
          </p:cNvCxnSpPr>
          <p:nvPr/>
        </p:nvCxnSpPr>
        <p:spPr bwMode="auto">
          <a:xfrm flipV="1">
            <a:off x="3506789" y="3762375"/>
            <a:ext cx="1666875" cy="12763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Straight Connector 4"/>
          <p:cNvCxnSpPr>
            <a:cxnSpLocks noChangeShapeType="1"/>
          </p:cNvCxnSpPr>
          <p:nvPr/>
        </p:nvCxnSpPr>
        <p:spPr bwMode="auto">
          <a:xfrm>
            <a:off x="5937250" y="3308350"/>
            <a:ext cx="769938" cy="1162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 rot="5400000" flipH="1" flipV="1">
            <a:off x="5199063" y="5019675"/>
            <a:ext cx="1154112" cy="5730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 rot="16200000" flipH="1">
            <a:off x="3491707" y="4964907"/>
            <a:ext cx="603250" cy="183673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 flipV="1">
            <a:off x="7470776" y="4191000"/>
            <a:ext cx="1433513" cy="56673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ounded Rectangle 8"/>
          <p:cNvSpPr/>
          <p:nvPr/>
        </p:nvSpPr>
        <p:spPr>
          <a:xfrm>
            <a:off x="2098292" y="4977709"/>
            <a:ext cx="1554801" cy="603688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1200" b="1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Simple Packet Forwarding Hardware</a:t>
            </a:r>
            <a:endParaRPr lang="en-US" sz="1100" b="1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062002" y="4428083"/>
            <a:ext cx="1554801" cy="603688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1200" b="1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Simple Packet Forwarding Hardware</a:t>
            </a:r>
            <a:endParaRPr lang="en-US" sz="1100" b="1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711851" y="5883241"/>
            <a:ext cx="1554801" cy="603688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1200" b="1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Simple Packet Forwarding Hardware</a:t>
            </a:r>
            <a:endParaRPr lang="en-US" sz="1100" b="1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 rot="16200000" flipH="1">
            <a:off x="1070770" y="3590132"/>
            <a:ext cx="2776537" cy="0"/>
          </a:xfrm>
          <a:prstGeom prst="line">
            <a:avLst/>
          </a:prstGeom>
          <a:noFill/>
          <a:ln w="25400">
            <a:solidFill>
              <a:schemeClr val="accent1"/>
            </a:solidFill>
            <a:prstDash val="dot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 rot="5400000">
            <a:off x="4360863" y="2695575"/>
            <a:ext cx="989012" cy="1588"/>
          </a:xfrm>
          <a:prstGeom prst="line">
            <a:avLst/>
          </a:prstGeom>
          <a:noFill/>
          <a:ln w="25400">
            <a:solidFill>
              <a:schemeClr val="accent1"/>
            </a:solidFill>
            <a:prstDash val="dot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rot="5400000">
            <a:off x="5892801" y="3335338"/>
            <a:ext cx="2268537" cy="1588"/>
          </a:xfrm>
          <a:prstGeom prst="line">
            <a:avLst/>
          </a:prstGeom>
          <a:noFill/>
          <a:ln w="25400">
            <a:solidFill>
              <a:schemeClr val="accent1"/>
            </a:solidFill>
            <a:prstDash val="dot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Connector 14"/>
          <p:cNvCxnSpPr>
            <a:cxnSpLocks noChangeShapeType="1"/>
          </p:cNvCxnSpPr>
          <p:nvPr/>
        </p:nvCxnSpPr>
        <p:spPr bwMode="auto">
          <a:xfrm rot="5400000">
            <a:off x="8189913" y="2916238"/>
            <a:ext cx="1427163" cy="1588"/>
          </a:xfrm>
          <a:prstGeom prst="line">
            <a:avLst/>
          </a:prstGeom>
          <a:noFill/>
          <a:ln w="25400">
            <a:solidFill>
              <a:schemeClr val="accent1"/>
            </a:solidFill>
            <a:prstDash val="dot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Rounded Rectangle 15"/>
          <p:cNvSpPr/>
          <p:nvPr/>
        </p:nvSpPr>
        <p:spPr>
          <a:xfrm>
            <a:off x="4561776" y="3191250"/>
            <a:ext cx="1554801" cy="603688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1200" b="1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Simple Packet Forwarding Hardware</a:t>
            </a:r>
            <a:endParaRPr lang="en-US" sz="1100" b="1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135165" y="3630849"/>
            <a:ext cx="1554801" cy="603688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1200" b="1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Simple Packet Forwarding Hardware</a:t>
            </a:r>
            <a:endParaRPr lang="en-US" sz="1100" b="1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345267" y="1828801"/>
            <a:ext cx="6663266" cy="416311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16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Network Operating  System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4537450" y="1219201"/>
            <a:ext cx="2091951" cy="492103"/>
          </a:xfrm>
          <a:prstGeom prst="roundRect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  <a:alpha val="4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</a:rPr>
              <a:t>Control Programs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524001" y="6596390"/>
            <a:ext cx="70096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alibri" pitchFamily="34" charset="0"/>
              </a:rPr>
              <a:t>OpenFlow</a:t>
            </a:r>
            <a:r>
              <a:rPr lang="en-US" sz="1100" dirty="0">
                <a:latin typeface="Calibri" pitchFamily="34" charset="0"/>
              </a:rPr>
              <a:t>/SDN tutorial, </a:t>
            </a:r>
            <a:r>
              <a:rPr lang="en-US" sz="1100" dirty="0" err="1"/>
              <a:t>Srini</a:t>
            </a:r>
            <a:r>
              <a:rPr lang="en-US" sz="1100" dirty="0"/>
              <a:t> </a:t>
            </a:r>
            <a:r>
              <a:rPr lang="en-US" sz="1100" dirty="0" err="1"/>
              <a:t>Seetharaman</a:t>
            </a:r>
            <a:r>
              <a:rPr lang="en-US" sz="1100" dirty="0"/>
              <a:t>, Deutsche Telekom, Silicon Valley Innovation Center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12417" y="64061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An OS for Networks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09800" y="1508760"/>
            <a:ext cx="8077200" cy="4419600"/>
          </a:xfrm>
        </p:spPr>
        <p:txBody>
          <a:bodyPr>
            <a:normAutofit/>
          </a:bodyPr>
          <a:lstStyle/>
          <a:p>
            <a:r>
              <a:rPr lang="en-US" b="1" dirty="0"/>
              <a:t>“NOX: Towards an Operating System for Networks”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971800" y="3897868"/>
            <a:ext cx="6248400" cy="369332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 dirty="0">
                <a:solidFill>
                  <a:srgbClr val="0070C0"/>
                </a:solidFill>
              </a:rPr>
              <a:t>Global Network View</a:t>
            </a:r>
          </a:p>
        </p:txBody>
      </p:sp>
      <p:cxnSp>
        <p:nvCxnSpPr>
          <p:cNvPr id="9" name="Straight Arrow Connector 36"/>
          <p:cNvCxnSpPr>
            <a:cxnSpLocks noChangeShapeType="1"/>
          </p:cNvCxnSpPr>
          <p:nvPr/>
        </p:nvCxnSpPr>
        <p:spPr bwMode="auto">
          <a:xfrm rot="5400000" flipH="1" flipV="1">
            <a:off x="2933701" y="5218113"/>
            <a:ext cx="685800" cy="317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Arrow Connector 36"/>
          <p:cNvCxnSpPr>
            <a:cxnSpLocks noChangeShapeType="1"/>
          </p:cNvCxnSpPr>
          <p:nvPr/>
        </p:nvCxnSpPr>
        <p:spPr bwMode="auto">
          <a:xfrm rot="5400000" flipH="1" flipV="1">
            <a:off x="5830094" y="5218906"/>
            <a:ext cx="685800" cy="1588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Arrow Connector 36"/>
          <p:cNvCxnSpPr>
            <a:cxnSpLocks noChangeShapeType="1"/>
          </p:cNvCxnSpPr>
          <p:nvPr/>
        </p:nvCxnSpPr>
        <p:spPr bwMode="auto">
          <a:xfrm rot="5400000" flipH="1" flipV="1">
            <a:off x="8649494" y="5218906"/>
            <a:ext cx="685800" cy="1588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3581407" y="5484817"/>
            <a:ext cx="5105395" cy="458788"/>
            <a:chOff x="3124200" y="2819400"/>
            <a:chExt cx="3699565" cy="458788"/>
          </a:xfrm>
        </p:grpSpPr>
        <p:grpSp>
          <p:nvGrpSpPr>
            <p:cNvPr id="5" name="Group 40"/>
            <p:cNvGrpSpPr>
              <a:grpSpLocks/>
            </p:cNvGrpSpPr>
            <p:nvPr/>
          </p:nvGrpSpPr>
          <p:grpSpPr bwMode="auto">
            <a:xfrm>
              <a:off x="3124200" y="2819400"/>
              <a:ext cx="1600200" cy="458788"/>
              <a:chOff x="963168" y="914400"/>
              <a:chExt cx="1600200" cy="458788"/>
            </a:xfrm>
          </p:grpSpPr>
          <p:cxnSp>
            <p:nvCxnSpPr>
              <p:cNvPr id="17" name="Straight Arrow Connector 36"/>
              <p:cNvCxnSpPr>
                <a:cxnSpLocks noChangeShapeType="1"/>
              </p:cNvCxnSpPr>
              <p:nvPr/>
            </p:nvCxnSpPr>
            <p:spPr bwMode="auto">
              <a:xfrm>
                <a:off x="1371600" y="1371600"/>
                <a:ext cx="762000" cy="1588"/>
              </a:xfrm>
              <a:prstGeom prst="straightConnector1">
                <a:avLst/>
              </a:prstGeom>
              <a:noFill/>
              <a:ln w="38100">
                <a:solidFill>
                  <a:srgbClr val="008000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" name="TextBox 39"/>
              <p:cNvSpPr txBox="1">
                <a:spLocks noChangeArrowheads="1"/>
              </p:cNvSpPr>
              <p:nvPr/>
            </p:nvSpPr>
            <p:spPr bwMode="auto">
              <a:xfrm>
                <a:off x="963168" y="914400"/>
                <a:ext cx="16002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/>
                  <a:t>Protocols</a:t>
                </a:r>
              </a:p>
            </p:txBody>
          </p:sp>
        </p:grpSp>
        <p:grpSp>
          <p:nvGrpSpPr>
            <p:cNvPr id="6" name="Group 40"/>
            <p:cNvGrpSpPr>
              <a:grpSpLocks/>
            </p:cNvGrpSpPr>
            <p:nvPr/>
          </p:nvGrpSpPr>
          <p:grpSpPr bwMode="auto">
            <a:xfrm>
              <a:off x="5223565" y="2819400"/>
              <a:ext cx="1600200" cy="458788"/>
              <a:chOff x="852733" y="914400"/>
              <a:chExt cx="1600200" cy="458788"/>
            </a:xfrm>
          </p:grpSpPr>
          <p:cxnSp>
            <p:nvCxnSpPr>
              <p:cNvPr id="15" name="Straight Arrow Connector 36"/>
              <p:cNvCxnSpPr>
                <a:cxnSpLocks noChangeShapeType="1"/>
              </p:cNvCxnSpPr>
              <p:nvPr/>
            </p:nvCxnSpPr>
            <p:spPr bwMode="auto">
              <a:xfrm>
                <a:off x="1238150" y="1371600"/>
                <a:ext cx="762000" cy="1588"/>
              </a:xfrm>
              <a:prstGeom prst="straightConnector1">
                <a:avLst/>
              </a:prstGeom>
              <a:noFill/>
              <a:ln w="38100">
                <a:solidFill>
                  <a:srgbClr val="008000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6" name="TextBox 39"/>
              <p:cNvSpPr txBox="1">
                <a:spLocks noChangeArrowheads="1"/>
              </p:cNvSpPr>
              <p:nvPr/>
            </p:nvSpPr>
            <p:spPr bwMode="auto">
              <a:xfrm>
                <a:off x="852733" y="914400"/>
                <a:ext cx="16002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/>
                  <a:t>Protocols</a:t>
                </a: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1752600" y="48006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via forwarding </a:t>
            </a:r>
          </a:p>
          <a:p>
            <a:r>
              <a:rPr lang="en-US" dirty="0"/>
              <a:t>interface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85534" y="4384290"/>
            <a:ext cx="6663266" cy="416311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Network Operating  System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5181601" y="3241698"/>
            <a:ext cx="2034779" cy="492103"/>
          </a:xfrm>
          <a:prstGeom prst="roundRect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  <a:alpha val="4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</a:rPr>
              <a:t>Control Programs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19785" y="2310826"/>
            <a:ext cx="6352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rgbClr val="FF0000"/>
                </a:solidFill>
              </a:rPr>
              <a:t>Software-Defined Networking (SDN)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524000" y="6581002"/>
            <a:ext cx="8458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The Future of Networking,  and the Past of Protocols, </a:t>
            </a:r>
            <a:r>
              <a:rPr lang="en-US" sz="1200" dirty="0"/>
              <a:t>Scott </a:t>
            </a:r>
            <a:r>
              <a:rPr lang="en-US" sz="1200" dirty="0" err="1"/>
              <a:t>Shenker</a:t>
            </a:r>
            <a:r>
              <a:rPr lang="en-US" sz="1200" dirty="0"/>
              <a:t>, </a:t>
            </a:r>
            <a:r>
              <a:rPr lang="en-US" sz="1100" i="1" dirty="0"/>
              <a:t>with Martin </a:t>
            </a:r>
            <a:r>
              <a:rPr lang="en-US" sz="1100" i="1" dirty="0" err="1"/>
              <a:t>Casado</a:t>
            </a:r>
            <a:r>
              <a:rPr lang="en-US" sz="1100" i="1" dirty="0"/>
              <a:t>, </a:t>
            </a:r>
            <a:r>
              <a:rPr lang="en-US" sz="1100" i="1" dirty="0" err="1"/>
              <a:t>Teemu</a:t>
            </a:r>
            <a:r>
              <a:rPr lang="en-US" sz="1100" i="1" dirty="0"/>
              <a:t> </a:t>
            </a:r>
            <a:r>
              <a:rPr lang="en-US" sz="1100" i="1" dirty="0" err="1"/>
              <a:t>Koponen</a:t>
            </a:r>
            <a:r>
              <a:rPr lang="en-US" sz="1100" i="1" dirty="0"/>
              <a:t>, Nick </a:t>
            </a:r>
            <a:r>
              <a:rPr lang="en-US" sz="1100" i="1" dirty="0" err="1"/>
              <a:t>McKeown</a:t>
            </a:r>
            <a:endParaRPr lang="en-US" sz="1100" i="1" dirty="0"/>
          </a:p>
        </p:txBody>
      </p:sp>
      <p:pic>
        <p:nvPicPr>
          <p:cNvPr id="2050" name="Picture 2" descr="http://www.sand.com.hk/images/stories/Icon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5705474"/>
            <a:ext cx="1276350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sand.com.hk/images/stories/Icon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5698200"/>
            <a:ext cx="1276350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sand.com.hk/images/stories/Icon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425" y="5705474"/>
            <a:ext cx="1276350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2792" y="639843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58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/>
      <p:bldP spid="20" grpId="0" animBg="1"/>
      <p:bldP spid="21" grpId="0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065" y="2667000"/>
            <a:ext cx="1038818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3. </a:t>
            </a:r>
            <a:r>
              <a:rPr lang="en-US" altLang="zh-CN" dirty="0"/>
              <a:t>Why SDN?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3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CA6316-79A6-B14E-8F63-A42967EB3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936" y="4247536"/>
            <a:ext cx="10515600" cy="1473868"/>
          </a:xfrm>
        </p:spPr>
        <p:txBody>
          <a:bodyPr>
            <a:normAutofit lnSpcReduction="10000"/>
          </a:bodyPr>
          <a:lstStyle/>
          <a:p>
            <a:pPr marL="130175" indent="0">
              <a:buNone/>
            </a:pPr>
            <a:r>
              <a:rPr lang="en-US" sz="3200" dirty="0">
                <a:solidFill>
                  <a:srgbClr val="C00000"/>
                </a:solidFill>
              </a:rPr>
              <a:t>Two approaches to structuring network control plane:</a:t>
            </a:r>
          </a:p>
          <a:p>
            <a:pPr marL="466725" indent="-249238"/>
            <a:r>
              <a:rPr lang="en-US" dirty="0"/>
              <a:t>per-router control (traditional)</a:t>
            </a:r>
          </a:p>
          <a:p>
            <a:pPr marL="466725" indent="-249238"/>
            <a:r>
              <a:rPr lang="en-US" dirty="0"/>
              <a:t>logically centralized control (software defined networking)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933BFA-FFE1-0149-8120-54BF3A2D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Network-layer functions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9312D-6602-054C-94D1-70724062A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DE94C0-73F6-B048-AAAB-8D0D8D89E2D1}"/>
              </a:ext>
            </a:extLst>
          </p:cNvPr>
          <p:cNvGrpSpPr/>
          <p:nvPr/>
        </p:nvGrpSpPr>
        <p:grpSpPr>
          <a:xfrm>
            <a:off x="817202" y="1662139"/>
            <a:ext cx="9934373" cy="918829"/>
            <a:chOff x="817202" y="1662139"/>
            <a:chExt cx="9934373" cy="918829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FEAC7B53-78D6-1B48-9942-0293ECA70C3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17202" y="1662139"/>
              <a:ext cx="6556992" cy="9188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66725" indent="-336550">
                <a:spcBef>
                  <a:spcPts val="1200"/>
                </a:spcBef>
                <a:defRPr/>
              </a:pPr>
              <a:r>
                <a:rPr lang="en-US" dirty="0">
                  <a:solidFill>
                    <a:srgbClr val="C00000"/>
                  </a:solidFill>
                </a:rPr>
                <a:t>forwarding: </a:t>
              </a:r>
              <a:r>
                <a:rPr lang="en-US" dirty="0"/>
                <a:t>move packets from router’</a:t>
              </a:r>
              <a:r>
                <a:rPr lang="en-US" altLang="ja-JP" dirty="0"/>
                <a:t>s input to appropriate router output</a:t>
              </a:r>
            </a:p>
            <a:p>
              <a:pPr>
                <a:buFont typeface="Wingdings" charset="0"/>
                <a:buNone/>
                <a:defRPr/>
              </a:pPr>
              <a:endParaRPr lang="en-US" dirty="0"/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921A3F06-1DC8-C24B-9C1D-D833C15E3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8781" y="1807341"/>
              <a:ext cx="2882794" cy="50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lnSpc>
                  <a:spcPct val="85000"/>
                </a:lnSpc>
                <a:spcBef>
                  <a:spcPts val="600"/>
                </a:spcBef>
                <a:buClr>
                  <a:srgbClr val="000099"/>
                </a:buClr>
                <a:buSzPct val="65000"/>
                <a:buFont typeface="Wingdings" charset="0"/>
                <a:buNone/>
                <a:defRPr/>
              </a:pPr>
              <a:r>
                <a:rPr lang="en-US" sz="3600" i="1" dirty="0">
                  <a:solidFill>
                    <a:srgbClr val="000090"/>
                  </a:solidFill>
                </a:rPr>
                <a:t>data plane</a:t>
              </a:r>
            </a:p>
            <a:p>
              <a:pPr marL="342900" indent="-342900">
                <a:lnSpc>
                  <a:spcPct val="85000"/>
                </a:lnSpc>
                <a:spcBef>
                  <a:spcPts val="600"/>
                </a:spcBef>
                <a:buClr>
                  <a:srgbClr val="000099"/>
                </a:buClr>
                <a:buSzPct val="65000"/>
                <a:buFont typeface="Wingdings" charset="0"/>
                <a:buNone/>
                <a:defRPr/>
              </a:pPr>
              <a:endParaRPr lang="en-US" sz="2800" dirty="0"/>
            </a:p>
            <a:p>
              <a: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0"/>
                <a:buChar char="v"/>
                <a:defRPr/>
              </a:pPr>
              <a:endParaRPr lang="en-US" sz="28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499515-ACC5-5E44-BAC7-0535D920E0BE}"/>
              </a:ext>
            </a:extLst>
          </p:cNvPr>
          <p:cNvGrpSpPr/>
          <p:nvPr/>
        </p:nvGrpSpPr>
        <p:grpSpPr>
          <a:xfrm>
            <a:off x="948416" y="2692736"/>
            <a:ext cx="10162404" cy="920619"/>
            <a:chOff x="977913" y="2913962"/>
            <a:chExt cx="10162404" cy="920619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F4BDCF0F-801F-9241-A6B1-11645A67C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249" y="3047636"/>
              <a:ext cx="3293068" cy="563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85000"/>
                </a:lnSpc>
                <a:spcBef>
                  <a:spcPts val="600"/>
                </a:spcBef>
                <a:buClr>
                  <a:srgbClr val="000099"/>
                </a:buClr>
                <a:buSzPct val="100000"/>
                <a:defRPr/>
              </a:pPr>
              <a:r>
                <a:rPr lang="en-US" sz="3600" i="1" dirty="0">
                  <a:solidFill>
                    <a:srgbClr val="000099"/>
                  </a:solidFill>
                </a:rPr>
                <a:t>control</a:t>
              </a:r>
              <a:r>
                <a:rPr lang="en-US" sz="3600" b="1" i="1" dirty="0">
                  <a:solidFill>
                    <a:srgbClr val="000099"/>
                  </a:solidFill>
                </a:rPr>
                <a:t> </a:t>
              </a:r>
              <a:r>
                <a:rPr lang="en-US" sz="3600" i="1" dirty="0">
                  <a:solidFill>
                    <a:srgbClr val="000099"/>
                  </a:solidFill>
                </a:rPr>
                <a:t>plane</a:t>
              </a:r>
              <a:endParaRPr lang="en-US" sz="3600" i="1" dirty="0"/>
            </a:p>
            <a:p>
              <a:pPr marL="342900" indent="-342900">
                <a:lnSpc>
                  <a:spcPct val="85000"/>
                </a:lnSpc>
                <a:spcBef>
                  <a:spcPct val="70000"/>
                </a:spcBef>
                <a:buClr>
                  <a:srgbClr val="000099"/>
                </a:buClr>
                <a:buSzPct val="65000"/>
                <a:buFont typeface="Wingdings" charset="0"/>
                <a:buChar char="v"/>
                <a:defRPr/>
              </a:pPr>
              <a:endParaRPr lang="en-US" sz="2800" dirty="0"/>
            </a:p>
            <a:p>
              <a: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defRPr/>
              </a:pPr>
              <a:endParaRPr lang="en-US" sz="2800" dirty="0"/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470A0826-D747-A94C-89BA-1620D77E31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913" y="2913962"/>
              <a:ext cx="6529016" cy="920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ＭＳ Ｐゴシック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1200"/>
                </a:spcBef>
                <a:defRPr/>
              </a:pPr>
              <a:r>
                <a:rPr lang="en-US" dirty="0">
                  <a:solidFill>
                    <a:srgbClr val="C00000"/>
                  </a:solidFill>
                </a:rPr>
                <a:t>routing: </a:t>
              </a:r>
              <a:r>
                <a:rPr lang="en-US" dirty="0"/>
                <a:t>determine route taken by packets from source to destination</a:t>
              </a:r>
            </a:p>
            <a:p>
              <a:pPr>
                <a:buFont typeface="Wingdings" charset="0"/>
                <a:buNone/>
                <a:defRPr/>
              </a:pP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40733C2-00B2-4B4C-B280-2D22FC0587FC}"/>
              </a:ext>
            </a:extLst>
          </p:cNvPr>
          <p:cNvSpPr txBox="1"/>
          <p:nvPr/>
        </p:nvSpPr>
        <p:spPr>
          <a:xfrm>
            <a:off x="1533567" y="6124752"/>
            <a:ext cx="8322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i="1" dirty="0">
                <a:solidFill>
                  <a:srgbClr val="0000A8"/>
                </a:solidFill>
              </a:rPr>
              <a:t>For the rest of slides, most are from “Computer Networking: A Top-Down Approach” “</a:t>
            </a:r>
            <a:r>
              <a:rPr lang="en-US" altLang="en-US" sz="1200" dirty="0">
                <a:solidFill>
                  <a:srgbClr val="0000A8"/>
                </a:solidFill>
              </a:rPr>
              <a:t>8</a:t>
            </a:r>
            <a:r>
              <a:rPr lang="en-US" altLang="en-US" sz="1200" baseline="30000" dirty="0">
                <a:solidFill>
                  <a:srgbClr val="0000A8"/>
                </a:solidFill>
              </a:rPr>
              <a:t>th</a:t>
            </a:r>
            <a:r>
              <a:rPr lang="en-US" altLang="en-US" sz="1200" dirty="0">
                <a:solidFill>
                  <a:srgbClr val="0000A8"/>
                </a:solidFill>
              </a:rPr>
              <a:t> edition, Jim Kurose, Keith Ross, Chapters 4&amp; 5, http://</a:t>
            </a:r>
            <a:r>
              <a:rPr lang="en-US" altLang="en-US" sz="1200" dirty="0" err="1">
                <a:solidFill>
                  <a:srgbClr val="0000A8"/>
                </a:solidFill>
              </a:rPr>
              <a:t>gaia.cs.umass.edu</a:t>
            </a:r>
            <a:r>
              <a:rPr lang="en-US" altLang="en-US" sz="1200" dirty="0">
                <a:solidFill>
                  <a:srgbClr val="0000A8"/>
                </a:solidFill>
              </a:rPr>
              <a:t>/</a:t>
            </a:r>
            <a:r>
              <a:rPr lang="en-US" altLang="en-US" sz="1200" dirty="0" err="1">
                <a:solidFill>
                  <a:srgbClr val="0000A8"/>
                </a:solidFill>
              </a:rPr>
              <a:t>kurose_ross</a:t>
            </a:r>
            <a:r>
              <a:rPr lang="en-US" altLang="en-US" sz="1200" dirty="0">
                <a:solidFill>
                  <a:srgbClr val="0000A8"/>
                </a:solidFill>
              </a:rPr>
              <a:t>/</a:t>
            </a:r>
            <a:r>
              <a:rPr lang="en-US" altLang="en-US" sz="1200" dirty="0" err="1">
                <a:solidFill>
                  <a:srgbClr val="0000A8"/>
                </a:solidFill>
              </a:rPr>
              <a:t>ppt.htm</a:t>
            </a:r>
            <a:endParaRPr lang="en-US" sz="1200" dirty="0">
              <a:solidFill>
                <a:srgbClr val="0000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70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46D7-DEDF-364B-99E9-3FB1F889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543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Per-router control plane</a:t>
            </a:r>
          </a:p>
        </p:txBody>
      </p:sp>
      <p:sp>
        <p:nvSpPr>
          <p:cNvPr id="4" name="TextBox 257">
            <a:extLst>
              <a:ext uri="{FF2B5EF4-FFF2-40B4-BE49-F238E27FC236}">
                <a16:creationId xmlns:a16="http://schemas.microsoft.com/office/drawing/2014/main" id="{8EB40520-A927-A94E-975A-4093319F1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73" y="1101105"/>
            <a:ext cx="1098715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Individual routing algorithm components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 each and every router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interact in the control plane</a:t>
            </a:r>
          </a:p>
        </p:txBody>
      </p:sp>
      <p:sp>
        <p:nvSpPr>
          <p:cNvPr id="238" name="Freeform 2">
            <a:extLst>
              <a:ext uri="{FF2B5EF4-FFF2-40B4-BE49-F238E27FC236}">
                <a16:creationId xmlns:a16="http://schemas.microsoft.com/office/drawing/2014/main" id="{66A80B54-F93B-A94A-938E-DFA6C3C90E64}"/>
              </a:ext>
            </a:extLst>
          </p:cNvPr>
          <p:cNvSpPr>
            <a:spLocks/>
          </p:cNvSpPr>
          <p:nvPr/>
        </p:nvSpPr>
        <p:spPr bwMode="auto">
          <a:xfrm>
            <a:off x="4182648" y="5476945"/>
            <a:ext cx="4027487" cy="93980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6B89A56E-4B45-1449-B1CC-C8EF7ABE50B3}"/>
              </a:ext>
            </a:extLst>
          </p:cNvPr>
          <p:cNvCxnSpPr/>
          <p:nvPr/>
        </p:nvCxnSpPr>
        <p:spPr>
          <a:xfrm flipV="1">
            <a:off x="4812885" y="5629345"/>
            <a:ext cx="1316038" cy="1317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2740CBE6-0A59-E645-A69D-A9AE662529A8}"/>
              </a:ext>
            </a:extLst>
          </p:cNvPr>
          <p:cNvCxnSpPr/>
          <p:nvPr/>
        </p:nvCxnSpPr>
        <p:spPr>
          <a:xfrm>
            <a:off x="4701760" y="5815082"/>
            <a:ext cx="2259013" cy="3000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FEDEF0D8-C674-7A42-948E-7E305FE7E98D}"/>
              </a:ext>
            </a:extLst>
          </p:cNvPr>
          <p:cNvCxnSpPr/>
          <p:nvPr/>
        </p:nvCxnSpPr>
        <p:spPr>
          <a:xfrm>
            <a:off x="4714460" y="5921445"/>
            <a:ext cx="714375" cy="27463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88FEC270-B253-8E44-A411-9C7971EEB2C5}"/>
              </a:ext>
            </a:extLst>
          </p:cNvPr>
          <p:cNvCxnSpPr/>
          <p:nvPr/>
        </p:nvCxnSpPr>
        <p:spPr>
          <a:xfrm flipV="1">
            <a:off x="5732048" y="6115120"/>
            <a:ext cx="1247775" cy="809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829E7CD6-E2DF-3F41-969B-DA845A408D9F}"/>
              </a:ext>
            </a:extLst>
          </p:cNvPr>
          <p:cNvCxnSpPr/>
          <p:nvPr/>
        </p:nvCxnSpPr>
        <p:spPr>
          <a:xfrm>
            <a:off x="6392448" y="5661095"/>
            <a:ext cx="1057275" cy="1238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DE601DF1-8D2D-2A46-BC8F-F868A11F76CA}"/>
              </a:ext>
            </a:extLst>
          </p:cNvPr>
          <p:cNvCxnSpPr/>
          <p:nvPr/>
        </p:nvCxnSpPr>
        <p:spPr>
          <a:xfrm flipV="1">
            <a:off x="5676485" y="5815082"/>
            <a:ext cx="1790700" cy="3000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A11DDE0B-F575-FA48-8F6B-03D4A7733DCF}"/>
              </a:ext>
            </a:extLst>
          </p:cNvPr>
          <p:cNvCxnSpPr/>
          <p:nvPr/>
        </p:nvCxnSpPr>
        <p:spPr>
          <a:xfrm flipV="1">
            <a:off x="7003635" y="5843657"/>
            <a:ext cx="588963" cy="271463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ADA6CD88-616E-B24E-8E41-831DCFC74F88}"/>
              </a:ext>
            </a:extLst>
          </p:cNvPr>
          <p:cNvCxnSpPr/>
          <p:nvPr/>
        </p:nvCxnSpPr>
        <p:spPr>
          <a:xfrm>
            <a:off x="6146385" y="5629345"/>
            <a:ext cx="814388" cy="4000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47" name="Group 7">
            <a:extLst>
              <a:ext uri="{FF2B5EF4-FFF2-40B4-BE49-F238E27FC236}">
                <a16:creationId xmlns:a16="http://schemas.microsoft.com/office/drawing/2014/main" id="{F23FF8D1-2C6B-9448-B97C-26AA0FF38328}"/>
              </a:ext>
            </a:extLst>
          </p:cNvPr>
          <p:cNvGrpSpPr>
            <a:grpSpLocks/>
          </p:cNvGrpSpPr>
          <p:nvPr/>
        </p:nvGrpSpPr>
        <p:grpSpPr bwMode="auto">
          <a:xfrm>
            <a:off x="5271673" y="6054795"/>
            <a:ext cx="563562" cy="293687"/>
            <a:chOff x="1871277" y="1576300"/>
            <a:chExt cx="1128371" cy="437861"/>
          </a:xfrm>
        </p:grpSpPr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781E7E0-A5A4-AD4A-A844-E9A7BB7A79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5" y="1694641"/>
              <a:ext cx="1125193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D5BD08E-FA2E-E04F-A545-2E0866784F93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1E234FF-7C0E-FD47-9DA3-FA961901317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3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563210E5-D710-8E45-8417-02EB79B5C81A}"/>
                </a:ext>
              </a:extLst>
            </p:cNvPr>
            <p:cNvSpPr/>
            <p:nvPr/>
          </p:nvSpPr>
          <p:spPr bwMode="auto">
            <a:xfrm>
              <a:off x="2160521" y="1673339"/>
              <a:ext cx="546704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430FD04E-46A2-3749-B589-BEE902C8D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7" y="1633104"/>
              <a:ext cx="661131" cy="111240"/>
            </a:xfrm>
            <a:custGeom>
              <a:avLst/>
              <a:gdLst>
                <a:gd name="T0" fmla="*/ 0 w 3723451"/>
                <a:gd name="T1" fmla="*/ 27215 h 932950"/>
                <a:gd name="T2" fmla="*/ 116331 w 3723451"/>
                <a:gd name="T3" fmla="*/ 321 h 932950"/>
                <a:gd name="T4" fmla="*/ 329509 w 3723451"/>
                <a:gd name="T5" fmla="*/ 62069 h 932950"/>
                <a:gd name="T6" fmla="*/ 532884 w 3723451"/>
                <a:gd name="T7" fmla="*/ 0 h 932950"/>
                <a:gd name="T8" fmla="*/ 661131 w 3723451"/>
                <a:gd name="T9" fmla="*/ 24699 h 932950"/>
                <a:gd name="T10" fmla="*/ 565716 w 3723451"/>
                <a:gd name="T11" fmla="*/ 55071 h 932950"/>
                <a:gd name="T12" fmla="*/ 534996 w 3723451"/>
                <a:gd name="T13" fmla="*/ 46883 h 932950"/>
                <a:gd name="T14" fmla="*/ 333255 w 3723451"/>
                <a:gd name="T15" fmla="*/ 111240 h 932950"/>
                <a:gd name="T16" fmla="*/ 126353 w 3723451"/>
                <a:gd name="T17" fmla="*/ 49250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BDBA4CA4-485A-D94A-B148-5C44318A1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5" y="1727776"/>
              <a:ext cx="241567" cy="97039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39 h 809868"/>
                <a:gd name="T6" fmla="*/ 813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4F7BCFB0-4862-0040-98EF-79148CCE2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3" y="1730143"/>
              <a:ext cx="238389" cy="97040"/>
            </a:xfrm>
            <a:custGeom>
              <a:avLst/>
              <a:gdLst>
                <a:gd name="T0" fmla="*/ 235135 w 1348191"/>
                <a:gd name="T1" fmla="*/ 0 h 791462"/>
                <a:gd name="T2" fmla="*/ 238389 w 1348191"/>
                <a:gd name="T3" fmla="*/ 46827 h 791462"/>
                <a:gd name="T4" fmla="*/ 86243 w 1348191"/>
                <a:gd name="T5" fmla="*/ 97040 h 791462"/>
                <a:gd name="T6" fmla="*/ 0 w 1348191"/>
                <a:gd name="T7" fmla="*/ 75037 h 791462"/>
                <a:gd name="T8" fmla="*/ 235135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A80ECE7-29EF-E045-8DE9-443E8B56CBA4}"/>
                </a:ext>
              </a:extLst>
            </p:cNvPr>
            <p:cNvCxnSpPr>
              <a:cxnSpLocks noChangeShapeType="1"/>
              <a:endCxn id="250" idx="2"/>
            </p:cNvCxnSpPr>
            <p:nvPr/>
          </p:nvCxnSpPr>
          <p:spPr bwMode="auto">
            <a:xfrm flipH="1" flipV="1">
              <a:off x="1871277" y="1737244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86C4C8B-81F8-494E-B3C9-F2C152BA75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0" y="1734876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7" name="Group 327">
            <a:extLst>
              <a:ext uri="{FF2B5EF4-FFF2-40B4-BE49-F238E27FC236}">
                <a16:creationId xmlns:a16="http://schemas.microsoft.com/office/drawing/2014/main" id="{C6D6E434-396F-824D-B42D-39B257E17412}"/>
              </a:ext>
            </a:extLst>
          </p:cNvPr>
          <p:cNvGrpSpPr>
            <a:grpSpLocks/>
          </p:cNvGrpSpPr>
          <p:nvPr/>
        </p:nvGrpSpPr>
        <p:grpSpPr bwMode="auto">
          <a:xfrm>
            <a:off x="5966998" y="5513457"/>
            <a:ext cx="565150" cy="292100"/>
            <a:chOff x="1871277" y="1576300"/>
            <a:chExt cx="1128371" cy="437861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BD523501-0761-ED43-9FA5-AEA15E2D1C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1B2C53EE-99C4-9041-B078-E1DEA73E56F8}"/>
                </a:ext>
              </a:extLst>
            </p:cNvPr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27361595-2FF4-1B46-839D-326969B484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89642470-FD74-1047-9747-D0EB2363B800}"/>
                </a:ext>
              </a:extLst>
            </p:cNvPr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12E17BAF-3675-9946-91CF-C0BD05A47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T0" fmla="*/ 0 w 3723451"/>
                <a:gd name="T1" fmla="*/ 27363 h 932950"/>
                <a:gd name="T2" fmla="*/ 116562 w 3723451"/>
                <a:gd name="T3" fmla="*/ 322 h 932950"/>
                <a:gd name="T4" fmla="*/ 330164 w 3723451"/>
                <a:gd name="T5" fmla="*/ 62407 h 932950"/>
                <a:gd name="T6" fmla="*/ 533943 w 3723451"/>
                <a:gd name="T7" fmla="*/ 0 h 932950"/>
                <a:gd name="T8" fmla="*/ 662444 w 3723451"/>
                <a:gd name="T9" fmla="*/ 24834 h 932950"/>
                <a:gd name="T10" fmla="*/ 566839 w 3723451"/>
                <a:gd name="T11" fmla="*/ 55371 h 932950"/>
                <a:gd name="T12" fmla="*/ 536059 w 3723451"/>
                <a:gd name="T13" fmla="*/ 47138 h 932950"/>
                <a:gd name="T14" fmla="*/ 333917 w 3723451"/>
                <a:gd name="T15" fmla="*/ 111846 h 932950"/>
                <a:gd name="T16" fmla="*/ 126604 w 3723451"/>
                <a:gd name="T17" fmla="*/ 49519 h 932950"/>
                <a:gd name="T18" fmla="*/ 93086 w 3723451"/>
                <a:gd name="T19" fmla="*/ 56246 h 932950"/>
                <a:gd name="T20" fmla="*/ 0 w 3723451"/>
                <a:gd name="T21" fmla="*/ 2736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FB02D5C9-E16C-D545-9658-9B08CD700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5393 h 809868"/>
                <a:gd name="T4" fmla="*/ 154487 w 1366596"/>
                <a:gd name="T5" fmla="*/ 97568 h 809868"/>
                <a:gd name="T6" fmla="*/ 822 w 1366596"/>
                <a:gd name="T7" fmla="*/ 5155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43C530C6-57F7-D943-BF8C-3B8BE501F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5933 h 791462"/>
                <a:gd name="T4" fmla="*/ 87147 w 1348191"/>
                <a:gd name="T5" fmla="*/ 95187 h 791462"/>
                <a:gd name="T6" fmla="*/ 0 w 1348191"/>
                <a:gd name="T7" fmla="*/ 73604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4998C4B-6CC3-804D-8149-EB9753D18CA7}"/>
                </a:ext>
              </a:extLst>
            </p:cNvPr>
            <p:cNvCxnSpPr>
              <a:cxnSpLocks noChangeShapeType="1"/>
              <a:endCxn id="260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65D2A47-CC6C-8440-A5DF-83E670BCAF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7" name="Group 337">
            <a:extLst>
              <a:ext uri="{FF2B5EF4-FFF2-40B4-BE49-F238E27FC236}">
                <a16:creationId xmlns:a16="http://schemas.microsoft.com/office/drawing/2014/main" id="{82B40A4C-BCB9-0F49-86D8-65358510B247}"/>
              </a:ext>
            </a:extLst>
          </p:cNvPr>
          <p:cNvGrpSpPr>
            <a:grpSpLocks/>
          </p:cNvGrpSpPr>
          <p:nvPr/>
        </p:nvGrpSpPr>
        <p:grpSpPr bwMode="auto">
          <a:xfrm>
            <a:off x="6609935" y="5967482"/>
            <a:ext cx="563563" cy="293688"/>
            <a:chOff x="1871277" y="1576300"/>
            <a:chExt cx="1128371" cy="437861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83F4F4C-42FD-9846-A017-5B90A1CDF30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7" y="1694641"/>
              <a:ext cx="1125191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3F600344-6D5A-5149-9480-8AD325F910A2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358912A5-2365-7548-98D1-05C254AB8C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1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856A4118-FA0A-BF49-876A-9D235E6C6E2E}"/>
                </a:ext>
              </a:extLst>
            </p:cNvPr>
            <p:cNvSpPr/>
            <p:nvPr/>
          </p:nvSpPr>
          <p:spPr bwMode="auto">
            <a:xfrm>
              <a:off x="2160522" y="1673340"/>
              <a:ext cx="546703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73066D64-2E3F-F24D-B741-44F8F9E6C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9" y="1633103"/>
              <a:ext cx="661129" cy="111241"/>
            </a:xfrm>
            <a:custGeom>
              <a:avLst/>
              <a:gdLst>
                <a:gd name="T0" fmla="*/ 0 w 3723451"/>
                <a:gd name="T1" fmla="*/ 27215 h 932950"/>
                <a:gd name="T2" fmla="*/ 116330 w 3723451"/>
                <a:gd name="T3" fmla="*/ 321 h 932950"/>
                <a:gd name="T4" fmla="*/ 329508 w 3723451"/>
                <a:gd name="T5" fmla="*/ 62070 h 932950"/>
                <a:gd name="T6" fmla="*/ 532883 w 3723451"/>
                <a:gd name="T7" fmla="*/ 0 h 932950"/>
                <a:gd name="T8" fmla="*/ 661129 w 3723451"/>
                <a:gd name="T9" fmla="*/ 24700 h 932950"/>
                <a:gd name="T10" fmla="*/ 565714 w 3723451"/>
                <a:gd name="T11" fmla="*/ 55072 h 932950"/>
                <a:gd name="T12" fmla="*/ 534995 w 3723451"/>
                <a:gd name="T13" fmla="*/ 46883 h 932950"/>
                <a:gd name="T14" fmla="*/ 333254 w 3723451"/>
                <a:gd name="T15" fmla="*/ 111241 h 932950"/>
                <a:gd name="T16" fmla="*/ 126353 w 3723451"/>
                <a:gd name="T17" fmla="*/ 49251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63C7C818-A6BA-5B46-8663-C7EB1B1CE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3" y="1727776"/>
              <a:ext cx="241567" cy="97040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40 h 809868"/>
                <a:gd name="T6" fmla="*/ 813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958FEB88-75FB-2D44-9A10-0367FDB3A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5" y="1730144"/>
              <a:ext cx="238387" cy="97039"/>
            </a:xfrm>
            <a:custGeom>
              <a:avLst/>
              <a:gdLst>
                <a:gd name="T0" fmla="*/ 235133 w 1348191"/>
                <a:gd name="T1" fmla="*/ 0 h 791462"/>
                <a:gd name="T2" fmla="*/ 238387 w 1348191"/>
                <a:gd name="T3" fmla="*/ 46827 h 791462"/>
                <a:gd name="T4" fmla="*/ 86242 w 1348191"/>
                <a:gd name="T5" fmla="*/ 97039 h 791462"/>
                <a:gd name="T6" fmla="*/ 0 w 1348191"/>
                <a:gd name="T7" fmla="*/ 75036 h 791462"/>
                <a:gd name="T8" fmla="*/ 235133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E5F8810D-58B9-1B41-9069-743A57CBD942}"/>
                </a:ext>
              </a:extLst>
            </p:cNvPr>
            <p:cNvCxnSpPr>
              <a:cxnSpLocks noChangeShapeType="1"/>
              <a:endCxn id="270" idx="2"/>
            </p:cNvCxnSpPr>
            <p:nvPr/>
          </p:nvCxnSpPr>
          <p:spPr bwMode="auto">
            <a:xfrm flipH="1" flipV="1">
              <a:off x="1871277" y="1737243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B7248C01-1BC9-084D-9C19-4C517E66801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68" y="1734877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7" name="Group 347">
            <a:extLst>
              <a:ext uri="{FF2B5EF4-FFF2-40B4-BE49-F238E27FC236}">
                <a16:creationId xmlns:a16="http://schemas.microsoft.com/office/drawing/2014/main" id="{EA66C38A-2A9F-054D-B190-0607C48440C0}"/>
              </a:ext>
            </a:extLst>
          </p:cNvPr>
          <p:cNvGrpSpPr>
            <a:grpSpLocks/>
          </p:cNvGrpSpPr>
          <p:nvPr/>
        </p:nvGrpSpPr>
        <p:grpSpPr bwMode="auto">
          <a:xfrm>
            <a:off x="7332248" y="5653157"/>
            <a:ext cx="565150" cy="293688"/>
            <a:chOff x="1871277" y="1576300"/>
            <a:chExt cx="1128371" cy="437861"/>
          </a:xfrm>
        </p:grpSpPr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578C6C8A-3C2C-CA47-A52F-E5336E397A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40527894-E8D6-8847-A758-9F4A98B89D5B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50FCBF9F-6CE0-7B47-94FC-CD5787B788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5D5ADD21-3F21-8E47-B87D-2BDC146712B9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0FF22D66-78A9-2245-ACA6-A35063B95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A86BA2E2-E459-454D-98E3-2CB0E41E1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32EB212F-0575-FD42-B1AF-F3AAD1FDE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13FC001-18AF-3A49-BFB4-0B914F19FFD8}"/>
                </a:ext>
              </a:extLst>
            </p:cNvPr>
            <p:cNvCxnSpPr>
              <a:cxnSpLocks noChangeShapeType="1"/>
              <a:endCxn id="2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194EB53-3E3D-024D-B0D2-5596DAD2A3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169FC3C-178E-6048-AB6C-8493893B17E5}"/>
              </a:ext>
            </a:extLst>
          </p:cNvPr>
          <p:cNvGrpSpPr>
            <a:grpSpLocks/>
          </p:cNvGrpSpPr>
          <p:nvPr/>
        </p:nvGrpSpPr>
        <p:grpSpPr bwMode="auto">
          <a:xfrm>
            <a:off x="3347623" y="2370207"/>
            <a:ext cx="5270500" cy="3805238"/>
            <a:chOff x="1757805" y="2331054"/>
            <a:chExt cx="5270058" cy="3804634"/>
          </a:xfrm>
        </p:grpSpPr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40C625E-763F-DC45-B239-42BFE9E9081B}"/>
                </a:ext>
              </a:extLst>
            </p:cNvPr>
            <p:cNvSpPr/>
            <p:nvPr/>
          </p:nvSpPr>
          <p:spPr>
            <a:xfrm>
              <a:off x="1776853" y="4829382"/>
              <a:ext cx="1220685" cy="920604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510" h="921649">
                  <a:moveTo>
                    <a:pt x="1060159" y="921649"/>
                  </a:moveTo>
                  <a:cubicBezTo>
                    <a:pt x="166591" y="183345"/>
                    <a:pt x="908943" y="790884"/>
                    <a:pt x="0" y="51716"/>
                  </a:cubicBezTo>
                  <a:cubicBezTo>
                    <a:pt x="346878" y="57311"/>
                    <a:pt x="712340" y="-5240"/>
                    <a:pt x="1059218" y="355"/>
                  </a:cubicBezTo>
                  <a:cubicBezTo>
                    <a:pt x="1192967" y="751903"/>
                    <a:pt x="1090859" y="157699"/>
                    <a:pt x="1220510" y="849923"/>
                  </a:cubicBezTo>
                  <a:cubicBezTo>
                    <a:pt x="1126090" y="855456"/>
                    <a:pt x="1222187" y="863235"/>
                    <a:pt x="1060159" y="92164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7B2A49C4-873B-2743-B356-AA474598AAC7}"/>
                </a:ext>
              </a:extLst>
            </p:cNvPr>
            <p:cNvSpPr/>
            <p:nvPr/>
          </p:nvSpPr>
          <p:spPr>
            <a:xfrm>
              <a:off x="6102428" y="4916682"/>
              <a:ext cx="925435" cy="75711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304" h="758185">
                  <a:moveTo>
                    <a:pt x="0" y="735614"/>
                  </a:moveTo>
                  <a:cubicBezTo>
                    <a:pt x="309918" y="169731"/>
                    <a:pt x="59088" y="622691"/>
                    <a:pt x="405840" y="13939"/>
                  </a:cubicBezTo>
                  <a:cubicBezTo>
                    <a:pt x="580581" y="18247"/>
                    <a:pt x="751563" y="-3745"/>
                    <a:pt x="926304" y="563"/>
                  </a:cubicBezTo>
                  <a:cubicBezTo>
                    <a:pt x="312762" y="607705"/>
                    <a:pt x="474902" y="459041"/>
                    <a:pt x="183705" y="758185"/>
                  </a:cubicBezTo>
                  <a:cubicBezTo>
                    <a:pt x="49420" y="729549"/>
                    <a:pt x="196198" y="734148"/>
                    <a:pt x="0" y="73561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0D9AB348-D7F2-A742-9B0C-84535C1F8A96}"/>
                </a:ext>
              </a:extLst>
            </p:cNvPr>
            <p:cNvSpPr/>
            <p:nvPr/>
          </p:nvSpPr>
          <p:spPr>
            <a:xfrm>
              <a:off x="5288109" y="4937315"/>
              <a:ext cx="725426" cy="109996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009" h="1101479">
                  <a:moveTo>
                    <a:pt x="0" y="1073986"/>
                  </a:moveTo>
                  <a:cubicBezTo>
                    <a:pt x="95638" y="589814"/>
                    <a:pt x="96800" y="618448"/>
                    <a:pt x="206612" y="1724"/>
                  </a:cubicBezTo>
                  <a:cubicBezTo>
                    <a:pt x="451440" y="14348"/>
                    <a:pt x="499346" y="35256"/>
                    <a:pt x="725009" y="0"/>
                  </a:cubicBezTo>
                  <a:cubicBezTo>
                    <a:pt x="326141" y="749497"/>
                    <a:pt x="642687" y="159790"/>
                    <a:pt x="159092" y="1101479"/>
                  </a:cubicBezTo>
                  <a:cubicBezTo>
                    <a:pt x="24807" y="1072843"/>
                    <a:pt x="92525" y="1088071"/>
                    <a:pt x="0" y="107398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8F06BD2-BA43-1144-B69F-BF325541EB43}"/>
                </a:ext>
              </a:extLst>
            </p:cNvPr>
            <p:cNvSpPr/>
            <p:nvPr/>
          </p:nvSpPr>
          <p:spPr>
            <a:xfrm>
              <a:off x="4300767" y="4956362"/>
              <a:ext cx="514307" cy="57775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578353">
                  <a:moveTo>
                    <a:pt x="135770" y="577341"/>
                  </a:moveTo>
                  <a:cubicBezTo>
                    <a:pt x="50587" y="214237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26658" y="280104"/>
                    <a:pt x="339280" y="576561"/>
                  </a:cubicBezTo>
                  <a:cubicBezTo>
                    <a:pt x="292835" y="580865"/>
                    <a:pt x="203869" y="575875"/>
                    <a:pt x="135770" y="57734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57135A78-79C3-CB4B-8E8E-D9A274265F07}"/>
                </a:ext>
              </a:extLst>
            </p:cNvPr>
            <p:cNvSpPr/>
            <p:nvPr/>
          </p:nvSpPr>
          <p:spPr>
            <a:xfrm>
              <a:off x="3521369" y="4919856"/>
              <a:ext cx="593675" cy="121583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13" h="1215612">
                  <a:moveTo>
                    <a:pt x="403236" y="1215612"/>
                  </a:moveTo>
                  <a:cubicBezTo>
                    <a:pt x="223947" y="663007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57486" y="515061"/>
                    <a:pt x="594113" y="1179818"/>
                  </a:cubicBezTo>
                  <a:cubicBezTo>
                    <a:pt x="496428" y="1184123"/>
                    <a:pt x="599434" y="1214146"/>
                    <a:pt x="403236" y="12156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293" name="Group 17">
              <a:extLst>
                <a:ext uri="{FF2B5EF4-FFF2-40B4-BE49-F238E27FC236}">
                  <a16:creationId xmlns:a16="http://schemas.microsoft.com/office/drawing/2014/main" id="{3DCFE7AC-3DDA-544E-9FBA-E2013CB1F7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7805" y="2331054"/>
              <a:ext cx="1079500" cy="2674334"/>
              <a:chOff x="1757805" y="2331054"/>
              <a:chExt cx="1079500" cy="2674334"/>
            </a:xfrm>
          </p:grpSpPr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4A6C83BC-7EC5-0F45-B8BB-C3B547B3E007}"/>
                  </a:ext>
                </a:extLst>
              </p:cNvPr>
              <p:cNvSpPr/>
              <p:nvPr/>
            </p:nvSpPr>
            <p:spPr bwMode="auto">
              <a:xfrm rot="10800000">
                <a:off x="1789552" y="2580252"/>
                <a:ext cx="1027025" cy="108409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381" name="Group 104">
                <a:extLst>
                  <a:ext uri="{FF2B5EF4-FFF2-40B4-BE49-F238E27FC236}">
                    <a16:creationId xmlns:a16="http://schemas.microsoft.com/office/drawing/2014/main" id="{C49CCBB3-581C-F744-9C12-88066A544A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2739" y="4616206"/>
                <a:ext cx="1034710" cy="389182"/>
                <a:chOff x="4128636" y="3606589"/>
                <a:chExt cx="568145" cy="338667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1360C793-55DD-E448-BB09-2AF9F40ABA16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B5E5E126-5712-074A-827E-49B7AB6291A3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111880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90782D44-406D-1A44-B8FA-7DABB141B919}"/>
                    </a:ext>
                  </a:extLst>
                </p:cNvPr>
                <p:cNvSpPr/>
                <p:nvPr/>
              </p:nvSpPr>
              <p:spPr>
                <a:xfrm>
                  <a:off x="4128891" y="360701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91CE1BD1-E198-874C-A63D-F01D330549A7}"/>
                    </a:ext>
                  </a:extLst>
                </p:cNvPr>
                <p:cNvCxnSpPr/>
                <p:nvPr/>
              </p:nvCxnSpPr>
              <p:spPr>
                <a:xfrm>
                  <a:off x="4694560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5C32A76A-C218-CD4F-A5EA-5F04BEBB7C8B}"/>
                    </a:ext>
                  </a:extLst>
                </p:cNvPr>
                <p:cNvCxnSpPr/>
                <p:nvPr/>
              </p:nvCxnSpPr>
              <p:spPr>
                <a:xfrm>
                  <a:off x="4128891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9568C327-A8B8-714A-9EC6-981C762ACAD5}"/>
                  </a:ext>
                </a:extLst>
              </p:cNvPr>
              <p:cNvSpPr/>
              <p:nvPr/>
            </p:nvSpPr>
            <p:spPr bwMode="auto">
              <a:xfrm>
                <a:off x="1802251" y="3602440"/>
                <a:ext cx="1027025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CE43604B-D39F-7044-94F2-CD4AD82F1987}"/>
                  </a:ext>
                </a:extLst>
              </p:cNvPr>
              <p:cNvCxnSpPr/>
              <p:nvPr/>
            </p:nvCxnSpPr>
            <p:spPr bwMode="auto">
              <a:xfrm>
                <a:off x="1781615" y="2805642"/>
                <a:ext cx="20636" cy="202056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5C4C1EF2-5AB5-114F-AE30-53470A226E36}"/>
                  </a:ext>
                </a:extLst>
              </p:cNvPr>
              <p:cNvCxnSpPr/>
              <p:nvPr/>
            </p:nvCxnSpPr>
            <p:spPr bwMode="auto">
              <a:xfrm flipH="1">
                <a:off x="2818166" y="2805642"/>
                <a:ext cx="4762" cy="197612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85" name="Group 9">
                <a:extLst>
                  <a:ext uri="{FF2B5EF4-FFF2-40B4-BE49-F238E27FC236}">
                    <a16:creationId xmlns:a16="http://schemas.microsoft.com/office/drawing/2014/main" id="{052F022E-CD26-8744-AC3E-C859146E38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7805" y="2331054"/>
                <a:ext cx="1079500" cy="430213"/>
                <a:chOff x="2183302" y="1574638"/>
                <a:chExt cx="1200154" cy="430181"/>
              </a:xfrm>
            </p:grpSpPr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0AE789D-EAFB-F44C-ACC8-D4E9E127F29B}"/>
                    </a:ext>
                  </a:extLst>
                </p:cNvPr>
                <p:cNvSpPr/>
                <p:nvPr/>
              </p:nvSpPr>
              <p:spPr bwMode="auto">
                <a:xfrm flipV="1">
                  <a:off x="2186832" y="1690499"/>
                  <a:ext cx="1194758" cy="31425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5F200699-ED1E-0245-9D7A-C9227AC90EC0}"/>
                    </a:ext>
                  </a:extLst>
                </p:cNvPr>
                <p:cNvSpPr/>
                <p:nvPr/>
              </p:nvSpPr>
              <p:spPr bwMode="auto">
                <a:xfrm>
                  <a:off x="2183302" y="1734939"/>
                  <a:ext cx="1198287" cy="112686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1653876D-5808-4845-8D45-41E30CCABC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523" cy="314252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89" name="Freeform 388">
                  <a:extLst>
                    <a:ext uri="{FF2B5EF4-FFF2-40B4-BE49-F238E27FC236}">
                      <a16:creationId xmlns:a16="http://schemas.microsoft.com/office/drawing/2014/main" id="{B63C1A57-A326-E44D-89A7-AE4E169A70AE}"/>
                    </a:ext>
                  </a:extLst>
                </p:cNvPr>
                <p:cNvSpPr/>
                <p:nvPr/>
              </p:nvSpPr>
              <p:spPr bwMode="auto">
                <a:xfrm>
                  <a:off x="2490374" y="1671453"/>
                  <a:ext cx="582379" cy="15712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Freeform 389">
                  <a:extLst>
                    <a:ext uri="{FF2B5EF4-FFF2-40B4-BE49-F238E27FC236}">
                      <a16:creationId xmlns:a16="http://schemas.microsoft.com/office/drawing/2014/main" id="{C060360D-64F4-6C46-9C73-B1B076DAA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372" y="1630188"/>
                  <a:ext cx="702384" cy="109512"/>
                </a:xfrm>
                <a:custGeom>
                  <a:avLst/>
                  <a:gdLst>
                    <a:gd name="T0" fmla="*/ 0 w 3723451"/>
                    <a:gd name="T1" fmla="*/ 26792 h 932950"/>
                    <a:gd name="T2" fmla="*/ 123590 w 3723451"/>
                    <a:gd name="T3" fmla="*/ 316 h 932950"/>
                    <a:gd name="T4" fmla="*/ 350070 w 3723451"/>
                    <a:gd name="T5" fmla="*/ 61105 h 932950"/>
                    <a:gd name="T6" fmla="*/ 566135 w 3723451"/>
                    <a:gd name="T7" fmla="*/ 0 h 932950"/>
                    <a:gd name="T8" fmla="*/ 702384 w 3723451"/>
                    <a:gd name="T9" fmla="*/ 24316 h 932950"/>
                    <a:gd name="T10" fmla="*/ 601015 w 3723451"/>
                    <a:gd name="T11" fmla="*/ 54216 h 932950"/>
                    <a:gd name="T12" fmla="*/ 568379 w 3723451"/>
                    <a:gd name="T13" fmla="*/ 46155 h 932950"/>
                    <a:gd name="T14" fmla="*/ 354049 w 3723451"/>
                    <a:gd name="T15" fmla="*/ 109512 h 932950"/>
                    <a:gd name="T16" fmla="*/ 134237 w 3723451"/>
                    <a:gd name="T17" fmla="*/ 48485 h 932950"/>
                    <a:gd name="T18" fmla="*/ 98698 w 3723451"/>
                    <a:gd name="T19" fmla="*/ 55072 h 932950"/>
                    <a:gd name="T20" fmla="*/ 0 w 3723451"/>
                    <a:gd name="T21" fmla="*/ 2679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1" name="Freeform 390">
                  <a:extLst>
                    <a:ext uri="{FF2B5EF4-FFF2-40B4-BE49-F238E27FC236}">
                      <a16:creationId xmlns:a16="http://schemas.microsoft.com/office/drawing/2014/main" id="{6762EEAF-2C47-B149-8689-0C95EC53C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45" y="1723828"/>
                  <a:ext cx="257658" cy="9522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658 w 1366596"/>
                    <a:gd name="T3" fmla="*/ 73585 h 809868"/>
                    <a:gd name="T4" fmla="*/ 163097 w 1366596"/>
                    <a:gd name="T5" fmla="*/ 95228 h 809868"/>
                    <a:gd name="T6" fmla="*/ 867 w 1366596"/>
                    <a:gd name="T7" fmla="*/ 5031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2" name="Freeform 391">
                  <a:extLst>
                    <a:ext uri="{FF2B5EF4-FFF2-40B4-BE49-F238E27FC236}">
                      <a16:creationId xmlns:a16="http://schemas.microsoft.com/office/drawing/2014/main" id="{EEF29461-B5AA-2744-A3DA-2814904A2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018" y="1725416"/>
                  <a:ext cx="254129" cy="95228"/>
                </a:xfrm>
                <a:custGeom>
                  <a:avLst/>
                  <a:gdLst>
                    <a:gd name="T0" fmla="*/ 250660 w 1348191"/>
                    <a:gd name="T1" fmla="*/ 0 h 791462"/>
                    <a:gd name="T2" fmla="*/ 254129 w 1348191"/>
                    <a:gd name="T3" fmla="*/ 45953 h 791462"/>
                    <a:gd name="T4" fmla="*/ 91938 w 1348191"/>
                    <a:gd name="T5" fmla="*/ 95228 h 791462"/>
                    <a:gd name="T6" fmla="*/ 0 w 1348191"/>
                    <a:gd name="T7" fmla="*/ 73636 h 791462"/>
                    <a:gd name="T8" fmla="*/ 250660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BE5A273A-2FEE-9545-BB88-87C7E505179F}"/>
                    </a:ext>
                  </a:extLst>
                </p:cNvPr>
                <p:cNvCxnSpPr>
                  <a:cxnSpLocks noChangeShapeType="1"/>
                  <a:endCxn id="388" idx="2"/>
                </p:cNvCxnSpPr>
                <p:nvPr/>
              </p:nvCxnSpPr>
              <p:spPr bwMode="auto">
                <a:xfrm flipH="1" flipV="1">
                  <a:off x="2183302" y="1731764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3C46EAE7-509B-4E45-A6E7-9A33E4F0FC70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25" y="1728590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4" name="Group 18">
              <a:extLst>
                <a:ext uri="{FF2B5EF4-FFF2-40B4-BE49-F238E27FC236}">
                  <a16:creationId xmlns:a16="http://schemas.microsoft.com/office/drawing/2014/main" id="{482172DC-CB77-9547-9B55-AA80104E7E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0438" y="3174091"/>
              <a:ext cx="522287" cy="1831297"/>
              <a:chOff x="3500438" y="3174091"/>
              <a:chExt cx="522287" cy="1831297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62075464-1A4E-BF45-A532-01A9C76E55CE}"/>
                  </a:ext>
                </a:extLst>
              </p:cNvPr>
              <p:cNvSpPr/>
              <p:nvPr/>
            </p:nvSpPr>
            <p:spPr bwMode="auto">
              <a:xfrm rot="10800000">
                <a:off x="3507320" y="3287221"/>
                <a:ext cx="498349" cy="30662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E6476089-4E8D-9748-8A20-B65AB809DCB0}"/>
                  </a:ext>
                </a:extLst>
              </p:cNvPr>
              <p:cNvCxnSpPr/>
              <p:nvPr/>
            </p:nvCxnSpPr>
            <p:spPr bwMode="auto">
              <a:xfrm flipH="1">
                <a:off x="4019802" y="3321497"/>
                <a:ext cx="1588" cy="153645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361" name="Picture 86" descr="router_top.png">
                <a:extLst>
                  <a:ext uri="{FF2B5EF4-FFF2-40B4-BE49-F238E27FC236}">
                    <a16:creationId xmlns:a16="http://schemas.microsoft.com/office/drawing/2014/main" id="{903307E4-A9C2-9644-824F-D336213F4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438" y="3194292"/>
                <a:ext cx="522287" cy="220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62" name="Group 82">
                <a:extLst>
                  <a:ext uri="{FF2B5EF4-FFF2-40B4-BE49-F238E27FC236}">
                    <a16:creationId xmlns:a16="http://schemas.microsoft.com/office/drawing/2014/main" id="{F71CE2FF-B936-C547-A3CE-97AE0CF5BB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442" y="4783543"/>
                <a:ext cx="507858" cy="221845"/>
                <a:chOff x="4128636" y="3606589"/>
                <a:chExt cx="568145" cy="338667"/>
              </a:xfrm>
            </p:grpSpPr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586404AE-C86C-2743-98EF-9CF4A95F4440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22534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5396A314-1026-4E4E-A149-99672789B306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111462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23054A25-C068-9244-9B31-DD0F45D202D9}"/>
                    </a:ext>
                  </a:extLst>
                </p:cNvPr>
                <p:cNvSpPr/>
                <p:nvPr/>
              </p:nvSpPr>
              <p:spPr>
                <a:xfrm>
                  <a:off x="4129087" y="3606297"/>
                  <a:ext cx="568256" cy="22534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CD4A2AA1-5618-3140-9C21-11DC36124DCC}"/>
                    </a:ext>
                  </a:extLst>
                </p:cNvPr>
                <p:cNvCxnSpPr/>
                <p:nvPr/>
              </p:nvCxnSpPr>
              <p:spPr>
                <a:xfrm>
                  <a:off x="4697343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C0356843-B7EB-A343-9F3C-424592CF11BD}"/>
                    </a:ext>
                  </a:extLst>
                </p:cNvPr>
                <p:cNvCxnSpPr/>
                <p:nvPr/>
              </p:nvCxnSpPr>
              <p:spPr>
                <a:xfrm>
                  <a:off x="4129087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AC6DBBE1-F8C8-7C49-A55E-1A360F9F0FF8}"/>
                  </a:ext>
                </a:extLst>
              </p:cNvPr>
              <p:cNvSpPr/>
              <p:nvPr/>
            </p:nvSpPr>
            <p:spPr bwMode="auto">
              <a:xfrm>
                <a:off x="3516608" y="3697675"/>
                <a:ext cx="498433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30264003-6422-A246-8128-339027C2EFE4}"/>
                  </a:ext>
                </a:extLst>
              </p:cNvPr>
              <p:cNvCxnSpPr>
                <a:stCxn id="368" idx="2"/>
              </p:cNvCxnSpPr>
              <p:nvPr/>
            </p:nvCxnSpPr>
            <p:spPr bwMode="auto">
              <a:xfrm flipH="1">
                <a:off x="3507083" y="3262769"/>
                <a:ext cx="4762" cy="168883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65" name="Group 377">
                <a:extLst>
                  <a:ext uri="{FF2B5EF4-FFF2-40B4-BE49-F238E27FC236}">
                    <a16:creationId xmlns:a16="http://schemas.microsoft.com/office/drawing/2014/main" id="{39ED4179-25C2-BD40-8CB0-2D2D19D3B8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057" y="3174091"/>
                <a:ext cx="504096" cy="242719"/>
                <a:chOff x="2183302" y="1574638"/>
                <a:chExt cx="1200154" cy="430218"/>
              </a:xfrm>
            </p:grpSpPr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8E546C63-6051-664A-A3B3-09898899A0F6}"/>
                    </a:ext>
                  </a:extLst>
                </p:cNvPr>
                <p:cNvSpPr/>
                <p:nvPr/>
              </p:nvSpPr>
              <p:spPr bwMode="auto">
                <a:xfrm flipV="1">
                  <a:off x="2188958" y="1689617"/>
                  <a:ext cx="1194231" cy="3150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F85D8891-4691-274F-8A4C-6EB421E1A629}"/>
                    </a:ext>
                  </a:extLst>
                </p:cNvPr>
                <p:cNvSpPr/>
                <p:nvPr/>
              </p:nvSpPr>
              <p:spPr bwMode="auto">
                <a:xfrm>
                  <a:off x="2185178" y="1734631"/>
                  <a:ext cx="1198011" cy="11253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F6D6309A-F621-8F43-966A-42EE2F5341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5178" y="1574269"/>
                  <a:ext cx="1194231" cy="3150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id="{E0967AA3-A871-A446-BBBF-E652596BA5E0}"/>
                    </a:ext>
                  </a:extLst>
                </p:cNvPr>
                <p:cNvSpPr/>
                <p:nvPr/>
              </p:nvSpPr>
              <p:spPr bwMode="auto">
                <a:xfrm>
                  <a:off x="2491295" y="1669924"/>
                  <a:ext cx="581999" cy="15754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id="{928F9198-71DD-1048-BF0F-138BFE3045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828" y="1630537"/>
                  <a:ext cx="702933" cy="109721"/>
                </a:xfrm>
                <a:custGeom>
                  <a:avLst/>
                  <a:gdLst>
                    <a:gd name="T0" fmla="*/ 0 w 3723451"/>
                    <a:gd name="T1" fmla="*/ 26843 h 932950"/>
                    <a:gd name="T2" fmla="*/ 123686 w 3723451"/>
                    <a:gd name="T3" fmla="*/ 316 h 932950"/>
                    <a:gd name="T4" fmla="*/ 350344 w 3723451"/>
                    <a:gd name="T5" fmla="*/ 61221 h 932950"/>
                    <a:gd name="T6" fmla="*/ 566578 w 3723451"/>
                    <a:gd name="T7" fmla="*/ 0 h 932950"/>
                    <a:gd name="T8" fmla="*/ 702933 w 3723451"/>
                    <a:gd name="T9" fmla="*/ 24362 h 932950"/>
                    <a:gd name="T10" fmla="*/ 601485 w 3723451"/>
                    <a:gd name="T11" fmla="*/ 54319 h 932950"/>
                    <a:gd name="T12" fmla="*/ 568823 w 3723451"/>
                    <a:gd name="T13" fmla="*/ 46243 h 932950"/>
                    <a:gd name="T14" fmla="*/ 354326 w 3723451"/>
                    <a:gd name="T15" fmla="*/ 109721 h 932950"/>
                    <a:gd name="T16" fmla="*/ 134342 w 3723451"/>
                    <a:gd name="T17" fmla="*/ 48578 h 932950"/>
                    <a:gd name="T18" fmla="*/ 98775 w 3723451"/>
                    <a:gd name="T19" fmla="*/ 55177 h 932950"/>
                    <a:gd name="T20" fmla="*/ 0 w 3723451"/>
                    <a:gd name="T21" fmla="*/ 26843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id="{1C72F53E-6D8A-1247-85AD-4F6DFA9BC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1892" y="1723378"/>
                  <a:ext cx="260764" cy="95655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764 w 1366596"/>
                    <a:gd name="T3" fmla="*/ 73915 h 809868"/>
                    <a:gd name="T4" fmla="*/ 165063 w 1366596"/>
                    <a:gd name="T5" fmla="*/ 95655 h 809868"/>
                    <a:gd name="T6" fmla="*/ 878 w 1366596"/>
                    <a:gd name="T7" fmla="*/ 5054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AC38375A-6308-3C42-8428-1BC8EF1E3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489" y="1726192"/>
                  <a:ext cx="253208" cy="92841"/>
                </a:xfrm>
                <a:custGeom>
                  <a:avLst/>
                  <a:gdLst>
                    <a:gd name="T0" fmla="*/ 249751 w 1348191"/>
                    <a:gd name="T1" fmla="*/ 0 h 791462"/>
                    <a:gd name="T2" fmla="*/ 253208 w 1348191"/>
                    <a:gd name="T3" fmla="*/ 44801 h 791462"/>
                    <a:gd name="T4" fmla="*/ 91604 w 1348191"/>
                    <a:gd name="T5" fmla="*/ 92841 h 791462"/>
                    <a:gd name="T6" fmla="*/ 0 w 1348191"/>
                    <a:gd name="T7" fmla="*/ 71790 h 791462"/>
                    <a:gd name="T8" fmla="*/ 24975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2676B342-72B9-EC4E-BEB9-884A31061112}"/>
                    </a:ext>
                  </a:extLst>
                </p:cNvPr>
                <p:cNvCxnSpPr>
                  <a:cxnSpLocks noChangeShapeType="1"/>
                  <a:endCxn id="368" idx="2"/>
                </p:cNvCxnSpPr>
                <p:nvPr/>
              </p:nvCxnSpPr>
              <p:spPr bwMode="auto">
                <a:xfrm flipH="1" flipV="1">
                  <a:off x="2185178" y="1731819"/>
                  <a:ext cx="3780" cy="1209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C9E5ACD2-0571-394B-B54A-E4FD99B680A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409" y="1729005"/>
                  <a:ext cx="3780" cy="12097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5" name="Group 19">
              <a:extLst>
                <a:ext uri="{FF2B5EF4-FFF2-40B4-BE49-F238E27FC236}">
                  <a16:creationId xmlns:a16="http://schemas.microsoft.com/office/drawing/2014/main" id="{3F4E53BA-5956-854C-B31F-6EC1D0D219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9212" y="2486508"/>
              <a:ext cx="528376" cy="2517292"/>
              <a:chOff x="4299212" y="2486508"/>
              <a:chExt cx="528376" cy="2517292"/>
            </a:xfrm>
          </p:grpSpPr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E47F6DBD-7B1F-E84E-80B1-B0007CEE2ECA}"/>
                  </a:ext>
                </a:extLst>
              </p:cNvPr>
              <p:cNvSpPr/>
              <p:nvPr/>
            </p:nvSpPr>
            <p:spPr bwMode="auto">
              <a:xfrm rot="10800000">
                <a:off x="4315358" y="2675960"/>
                <a:ext cx="498350" cy="91657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AD6BA39E-C72A-2B46-89AC-72BC6ECE8737}"/>
                  </a:ext>
                </a:extLst>
              </p:cNvPr>
              <p:cNvCxnSpPr/>
              <p:nvPr/>
            </p:nvCxnSpPr>
            <p:spPr bwMode="auto">
              <a:xfrm>
                <a:off x="4821424" y="2642154"/>
                <a:ext cx="6349" cy="2214211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41" name="Group 442">
                <a:extLst>
                  <a:ext uri="{FF2B5EF4-FFF2-40B4-BE49-F238E27FC236}">
                    <a16:creationId xmlns:a16="http://schemas.microsoft.com/office/drawing/2014/main" id="{3A2CD557-2097-8643-A2CC-2FC42E1156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19479" y="4781999"/>
                <a:ext cx="507859" cy="221801"/>
                <a:chOff x="4128636" y="3606589"/>
                <a:chExt cx="568145" cy="338667"/>
              </a:xfrm>
            </p:grpSpPr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B01BCE74-1665-8347-ABE7-7ED7C4611208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3E2DD078-496C-2B4E-9AB7-8E3ED7B0B010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0589AD59-3F91-674B-AB1F-9687AE0A7155}"/>
                    </a:ext>
                  </a:extLst>
                </p:cNvPr>
                <p:cNvSpPr/>
                <p:nvPr/>
              </p:nvSpPr>
              <p:spPr>
                <a:xfrm>
                  <a:off x="4129012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D7DF9909-4629-2B41-A097-0EE5060D231F}"/>
                    </a:ext>
                  </a:extLst>
                </p:cNvPr>
                <p:cNvCxnSpPr/>
                <p:nvPr/>
              </p:nvCxnSpPr>
              <p:spPr>
                <a:xfrm>
                  <a:off x="4697268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E00A7AA3-4A7D-5A4A-923D-8190368DDD2A}"/>
                    </a:ext>
                  </a:extLst>
                </p:cNvPr>
                <p:cNvCxnSpPr/>
                <p:nvPr/>
              </p:nvCxnSpPr>
              <p:spPr>
                <a:xfrm>
                  <a:off x="4129012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C350F5D-A217-434B-B0AD-B82598901D58}"/>
                  </a:ext>
                </a:extLst>
              </p:cNvPr>
              <p:cNvSpPr/>
              <p:nvPr/>
            </p:nvSpPr>
            <p:spPr bwMode="auto">
              <a:xfrm>
                <a:off x="4324577" y="3696087"/>
                <a:ext cx="498433" cy="11634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59C23D10-C5AD-324E-A998-0B2D8811551A}"/>
                  </a:ext>
                </a:extLst>
              </p:cNvPr>
              <p:cNvCxnSpPr>
                <a:stCxn id="345" idx="2"/>
              </p:cNvCxnSpPr>
              <p:nvPr/>
            </p:nvCxnSpPr>
            <p:spPr bwMode="auto">
              <a:xfrm>
                <a:off x="4300767" y="2640568"/>
                <a:ext cx="14286" cy="23094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44" name="Group 456">
                <a:extLst>
                  <a:ext uri="{FF2B5EF4-FFF2-40B4-BE49-F238E27FC236}">
                    <a16:creationId xmlns:a16="http://schemas.microsoft.com/office/drawing/2014/main" id="{3D4ED6A7-656E-564B-9724-777A0E00F8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9212" y="2486508"/>
                <a:ext cx="504825" cy="242888"/>
                <a:chOff x="2183302" y="1574638"/>
                <a:chExt cx="1200154" cy="430218"/>
              </a:xfrm>
            </p:grpSpPr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5CA9CA10-6CB9-8C4D-9798-DE3642585FBF}"/>
                    </a:ext>
                  </a:extLst>
                </p:cNvPr>
                <p:cNvSpPr/>
                <p:nvPr/>
              </p:nvSpPr>
              <p:spPr bwMode="auto">
                <a:xfrm flipV="1">
                  <a:off x="2186998" y="1690077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ED7DFE49-0AB2-5F4A-8804-D8EE2F5D8051}"/>
                    </a:ext>
                  </a:extLst>
                </p:cNvPr>
                <p:cNvSpPr/>
                <p:nvPr/>
              </p:nvSpPr>
              <p:spPr bwMode="auto">
                <a:xfrm>
                  <a:off x="2183224" y="1735060"/>
                  <a:ext cx="1200054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D9CC071E-9384-A844-AEDF-4D3D5A3D01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224" y="1574808"/>
                  <a:ext cx="1196282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id="{9221CFD6-F2B1-BC4A-8685-E97AB592CAEA}"/>
                    </a:ext>
                  </a:extLst>
                </p:cNvPr>
                <p:cNvSpPr/>
                <p:nvPr/>
              </p:nvSpPr>
              <p:spPr bwMode="auto">
                <a:xfrm>
                  <a:off x="2488899" y="1670396"/>
                  <a:ext cx="584931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id="{E1EB2301-9912-744E-B205-5948ED836C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519" y="1631037"/>
                  <a:ext cx="705691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1 w 3723451"/>
                    <a:gd name="T3" fmla="*/ 316 h 932950"/>
                    <a:gd name="T4" fmla="*/ 351718 w 3723451"/>
                    <a:gd name="T5" fmla="*/ 61180 h 932950"/>
                    <a:gd name="T6" fmla="*/ 568801 w 3723451"/>
                    <a:gd name="T7" fmla="*/ 0 h 932950"/>
                    <a:gd name="T8" fmla="*/ 705691 w 3723451"/>
                    <a:gd name="T9" fmla="*/ 24345 h 932950"/>
                    <a:gd name="T10" fmla="*/ 603845 w 3723451"/>
                    <a:gd name="T11" fmla="*/ 54282 h 932950"/>
                    <a:gd name="T12" fmla="*/ 571055 w 3723451"/>
                    <a:gd name="T13" fmla="*/ 46211 h 932950"/>
                    <a:gd name="T14" fmla="*/ 355716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id="{274D27B5-7E68-5C4D-964B-A01609731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690" y="1723814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id="{CCCB88EE-5244-8644-B451-9B5D239AE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196" y="1726625"/>
                  <a:ext cx="252843" cy="92778"/>
                </a:xfrm>
                <a:custGeom>
                  <a:avLst/>
                  <a:gdLst>
                    <a:gd name="T0" fmla="*/ 249391 w 1348191"/>
                    <a:gd name="T1" fmla="*/ 0 h 791462"/>
                    <a:gd name="T2" fmla="*/ 252843 w 1348191"/>
                    <a:gd name="T3" fmla="*/ 44771 h 791462"/>
                    <a:gd name="T4" fmla="*/ 91472 w 1348191"/>
                    <a:gd name="T5" fmla="*/ 92778 h 791462"/>
                    <a:gd name="T6" fmla="*/ 0 w 1348191"/>
                    <a:gd name="T7" fmla="*/ 71741 h 791462"/>
                    <a:gd name="T8" fmla="*/ 24939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4DFA4F03-E97A-1E4E-8C06-5FCF8ACB1D15}"/>
                    </a:ext>
                  </a:extLst>
                </p:cNvPr>
                <p:cNvCxnSpPr>
                  <a:cxnSpLocks noChangeShapeType="1"/>
                  <a:endCxn id="347" idx="2"/>
                </p:cNvCxnSpPr>
                <p:nvPr/>
              </p:nvCxnSpPr>
              <p:spPr bwMode="auto">
                <a:xfrm flipH="1" flipV="1">
                  <a:off x="2183224" y="1732248"/>
                  <a:ext cx="3775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8A9EDB0B-D51F-9C4D-A606-035EEB4B8D2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505" y="1729437"/>
                  <a:ext cx="3773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6" name="Group 20">
              <a:extLst>
                <a:ext uri="{FF2B5EF4-FFF2-40B4-BE49-F238E27FC236}">
                  <a16:creationId xmlns:a16="http://schemas.microsoft.com/office/drawing/2014/main" id="{7B3927DE-D2D4-0549-B6FC-DB36E97AF6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91163" y="3179295"/>
              <a:ext cx="522287" cy="1824505"/>
              <a:chOff x="5491163" y="3179295"/>
              <a:chExt cx="522287" cy="1824505"/>
            </a:xfrm>
          </p:grpSpPr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94693F99-2D5B-7E44-B2D3-365FDA0CFBDB}"/>
                  </a:ext>
                </a:extLst>
              </p:cNvPr>
              <p:cNvSpPr/>
              <p:nvPr/>
            </p:nvSpPr>
            <p:spPr bwMode="auto">
              <a:xfrm rot="10800000">
                <a:off x="5498044" y="3266845"/>
                <a:ext cx="498349" cy="325689"/>
              </a:xfrm>
              <a:prstGeom prst="rect">
                <a:avLst/>
              </a:prstGeom>
              <a:gradFill rotWithShape="1">
                <a:gsLst>
                  <a:gs pos="1000">
                    <a:srgbClr val="3333CC">
                      <a:lumMod val="75000"/>
                      <a:alpha val="62000"/>
                    </a:srgbClr>
                  </a:gs>
                  <a:gs pos="5400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0BE62149-301B-CD40-877F-421A14409479}"/>
                  </a:ext>
                </a:extLst>
              </p:cNvPr>
              <p:cNvCxnSpPr>
                <a:stCxn id="327" idx="6"/>
              </p:cNvCxnSpPr>
              <p:nvPr/>
            </p:nvCxnSpPr>
            <p:spPr bwMode="auto">
              <a:xfrm>
                <a:off x="6004011" y="3267530"/>
                <a:ext cx="6349" cy="158248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320" name="Picture 469" descr="router_top.png">
                <a:extLst>
                  <a:ext uri="{FF2B5EF4-FFF2-40B4-BE49-F238E27FC236}">
                    <a16:creationId xmlns:a16="http://schemas.microsoft.com/office/drawing/2014/main" id="{DD59AE55-8859-5841-B6AC-641E9B1FF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1163" y="3206725"/>
                <a:ext cx="522287" cy="220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21" name="Group 471">
                <a:extLst>
                  <a:ext uri="{FF2B5EF4-FFF2-40B4-BE49-F238E27FC236}">
                    <a16:creationId xmlns:a16="http://schemas.microsoft.com/office/drawing/2014/main" id="{387A8315-A9E2-CD41-9540-BE22EB2647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2167" y="4781999"/>
                <a:ext cx="507858" cy="221801"/>
                <a:chOff x="4128636" y="3606589"/>
                <a:chExt cx="568145" cy="338667"/>
              </a:xfrm>
            </p:grpSpPr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5439A4FE-DB6E-D74D-95B5-D1F4AE9642E7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FA27B6FA-AB40-0D4B-BBE7-6000E55B03D1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C6FD79C0-1B1A-AB4A-A3BD-6514A1F64FCB}"/>
                    </a:ext>
                  </a:extLst>
                </p:cNvPr>
                <p:cNvSpPr/>
                <p:nvPr/>
              </p:nvSpPr>
              <p:spPr>
                <a:xfrm>
                  <a:off x="4128900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C730D6A9-51D0-864D-9F88-3CA108609D03}"/>
                    </a:ext>
                  </a:extLst>
                </p:cNvPr>
                <p:cNvCxnSpPr/>
                <p:nvPr/>
              </p:nvCxnSpPr>
              <p:spPr>
                <a:xfrm>
                  <a:off x="4697156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41EA4558-0D04-634B-A8B0-CAB6FB1D2028}"/>
                    </a:ext>
                  </a:extLst>
                </p:cNvPr>
                <p:cNvCxnSpPr/>
                <p:nvPr/>
              </p:nvCxnSpPr>
              <p:spPr>
                <a:xfrm>
                  <a:off x="4128900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3670DAE7-C167-BA4B-9FB3-842EEBB6E0BC}"/>
                  </a:ext>
                </a:extLst>
              </p:cNvPr>
              <p:cNvSpPr/>
              <p:nvPr/>
            </p:nvSpPr>
            <p:spPr bwMode="auto">
              <a:xfrm>
                <a:off x="5507166" y="3694500"/>
                <a:ext cx="498433" cy="116504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FDAD1200-F8CD-4C4C-B862-839CDCE380A4}"/>
                  </a:ext>
                </a:extLst>
              </p:cNvPr>
              <p:cNvCxnSpPr>
                <a:stCxn id="320" idx="1"/>
              </p:cNvCxnSpPr>
              <p:nvPr/>
            </p:nvCxnSpPr>
            <p:spPr bwMode="auto">
              <a:xfrm>
                <a:off x="5491292" y="3316735"/>
                <a:ext cx="6349" cy="163327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24" name="Group 485">
                <a:extLst>
                  <a:ext uri="{FF2B5EF4-FFF2-40B4-BE49-F238E27FC236}">
                    <a16:creationId xmlns:a16="http://schemas.microsoft.com/office/drawing/2014/main" id="{A6200FD6-2FAC-504D-AC15-41C2E0E5FE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0688" y="3179295"/>
                <a:ext cx="504825" cy="242888"/>
                <a:chOff x="2183302" y="1574638"/>
                <a:chExt cx="1200154" cy="430218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ECDA45FA-C7C9-1D42-AD17-0A94B356D9C2}"/>
                    </a:ext>
                  </a:extLst>
                </p:cNvPr>
                <p:cNvSpPr/>
                <p:nvPr/>
              </p:nvSpPr>
              <p:spPr bwMode="auto">
                <a:xfrm flipV="1">
                  <a:off x="2187379" y="1688754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66DEE6E1-40E6-CC4A-9BD2-12B0FC5617F6}"/>
                    </a:ext>
                  </a:extLst>
                </p:cNvPr>
                <p:cNvSpPr/>
                <p:nvPr/>
              </p:nvSpPr>
              <p:spPr bwMode="auto">
                <a:xfrm>
                  <a:off x="2183606" y="1733737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3B2579C2-CFB4-C243-A571-87CC477670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606" y="1573485"/>
                  <a:ext cx="1196277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id="{8C20CAF5-F7F2-8C4F-BF4C-8061B2C174B5}"/>
                    </a:ext>
                  </a:extLst>
                </p:cNvPr>
                <p:cNvSpPr/>
                <p:nvPr/>
              </p:nvSpPr>
              <p:spPr bwMode="auto">
                <a:xfrm>
                  <a:off x="2489279" y="1669074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id="{751DAB4D-7078-0843-8893-ECF4AEBB8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899" y="1629714"/>
                  <a:ext cx="705692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5 h 932950"/>
                    <a:gd name="T10" fmla="*/ 603846 w 3723451"/>
                    <a:gd name="T11" fmla="*/ 54282 h 932950"/>
                    <a:gd name="T12" fmla="*/ 571056 w 3723451"/>
                    <a:gd name="T13" fmla="*/ 46211 h 932950"/>
                    <a:gd name="T14" fmla="*/ 355717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id="{49F08601-D11A-7246-97C4-4796E28716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071" y="1722492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31" name="Freeform 330">
                  <a:extLst>
                    <a:ext uri="{FF2B5EF4-FFF2-40B4-BE49-F238E27FC236}">
                      <a16:creationId xmlns:a16="http://schemas.microsoft.com/office/drawing/2014/main" id="{0F35FC16-0782-6242-8A31-B2C90A57D8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579" y="1725302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28B38805-D14D-6F4E-9C2D-85288858DC4A}"/>
                    </a:ext>
                  </a:extLst>
                </p:cNvPr>
                <p:cNvCxnSpPr>
                  <a:cxnSpLocks noChangeShapeType="1"/>
                  <a:endCxn id="327" idx="2"/>
                </p:cNvCxnSpPr>
                <p:nvPr/>
              </p:nvCxnSpPr>
              <p:spPr bwMode="auto">
                <a:xfrm flipH="1" flipV="1">
                  <a:off x="2183606" y="1730925"/>
                  <a:ext cx="3773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839A4B18-24F7-8748-BABF-156684EACDA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83" y="1728114"/>
                  <a:ext cx="3775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7" name="Group 21">
              <a:extLst>
                <a:ext uri="{FF2B5EF4-FFF2-40B4-BE49-F238E27FC236}">
                  <a16:creationId xmlns:a16="http://schemas.microsoft.com/office/drawing/2014/main" id="{9CDA8888-DE9C-FA48-880D-EF852C6370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2366" y="2647932"/>
              <a:ext cx="522159" cy="2354282"/>
              <a:chOff x="6472366" y="2647932"/>
              <a:chExt cx="522159" cy="2354282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995D8FCE-884F-0F40-A676-D4D29F8E694C}"/>
                  </a:ext>
                </a:extLst>
              </p:cNvPr>
              <p:cNvSpPr/>
              <p:nvPr/>
            </p:nvSpPr>
            <p:spPr bwMode="auto">
              <a:xfrm rot="10800000">
                <a:off x="6482296" y="2777838"/>
                <a:ext cx="498349" cy="72203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316D5606-0146-DC48-97E2-18F369EDE031}"/>
                  </a:ext>
                </a:extLst>
              </p:cNvPr>
              <p:cNvCxnSpPr/>
              <p:nvPr/>
            </p:nvCxnSpPr>
            <p:spPr bwMode="auto">
              <a:xfrm>
                <a:off x="6994528" y="2846910"/>
                <a:ext cx="0" cy="19983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00" name="Group 500">
                <a:extLst>
                  <a:ext uri="{FF2B5EF4-FFF2-40B4-BE49-F238E27FC236}">
                    <a16:creationId xmlns:a16="http://schemas.microsoft.com/office/drawing/2014/main" id="{AA425C1A-E91E-6E4A-A356-24012E6427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6417" y="4766099"/>
                <a:ext cx="507858" cy="236115"/>
                <a:chOff x="4128636" y="3606589"/>
                <a:chExt cx="568145" cy="338667"/>
              </a:xfrm>
            </p:grpSpPr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16CAB2BE-001A-5849-8EFC-BF1C74D20DA6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ED3C727A-F086-5345-9D90-47A10FCD45F2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111556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49C1B443-F565-5F4C-B75C-09F669AC3DE7}"/>
                    </a:ext>
                  </a:extLst>
                </p:cNvPr>
                <p:cNvSpPr/>
                <p:nvPr/>
              </p:nvSpPr>
              <p:spPr>
                <a:xfrm>
                  <a:off x="4128808" y="3606294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FBA53D70-9A4D-7E4E-AC09-D42784DF8272}"/>
                    </a:ext>
                  </a:extLst>
                </p:cNvPr>
                <p:cNvCxnSpPr/>
                <p:nvPr/>
              </p:nvCxnSpPr>
              <p:spPr>
                <a:xfrm>
                  <a:off x="4697064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A5C3BEC2-90B0-8B41-88A4-351B428CAFB4}"/>
                    </a:ext>
                  </a:extLst>
                </p:cNvPr>
                <p:cNvCxnSpPr/>
                <p:nvPr/>
              </p:nvCxnSpPr>
              <p:spPr>
                <a:xfrm>
                  <a:off x="4128808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309F1E7-7D26-E941-9221-C8DF0612EE28}"/>
                  </a:ext>
                </a:extLst>
              </p:cNvPr>
              <p:cNvSpPr/>
              <p:nvPr/>
            </p:nvSpPr>
            <p:spPr bwMode="auto">
              <a:xfrm>
                <a:off x="6491333" y="3610376"/>
                <a:ext cx="498433" cy="12380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9C251E47-5FE5-B64D-8E6E-2491993604B5}"/>
                  </a:ext>
                </a:extLst>
              </p:cNvPr>
              <p:cNvCxnSpPr/>
              <p:nvPr/>
            </p:nvCxnSpPr>
            <p:spPr bwMode="auto">
              <a:xfrm>
                <a:off x="6472285" y="2818340"/>
                <a:ext cx="9524" cy="212691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03" name="Group 514">
                <a:extLst>
                  <a:ext uri="{FF2B5EF4-FFF2-40B4-BE49-F238E27FC236}">
                    <a16:creationId xmlns:a16="http://schemas.microsoft.com/office/drawing/2014/main" id="{9B7D3C6F-466A-3143-9B8E-F60B2AAFD7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8146" y="2647932"/>
                <a:ext cx="504825" cy="242887"/>
                <a:chOff x="2183302" y="1574638"/>
                <a:chExt cx="1200154" cy="430218"/>
              </a:xfrm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12A307F7-5B73-2445-A2F4-C0FA1266E373}"/>
                    </a:ext>
                  </a:extLst>
                </p:cNvPr>
                <p:cNvSpPr/>
                <p:nvPr/>
              </p:nvSpPr>
              <p:spPr bwMode="auto">
                <a:xfrm flipV="1">
                  <a:off x="2188237" y="1690921"/>
                  <a:ext cx="1196279" cy="31488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33E19D46-3715-614C-AAF4-022904355894}"/>
                    </a:ext>
                  </a:extLst>
                </p:cNvPr>
                <p:cNvSpPr/>
                <p:nvPr/>
              </p:nvSpPr>
              <p:spPr bwMode="auto">
                <a:xfrm>
                  <a:off x="2184464" y="1735904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E55709E7-7775-884D-A34A-45191B84A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464" y="1575651"/>
                  <a:ext cx="1196277" cy="314881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7" name="Freeform 306">
                  <a:extLst>
                    <a:ext uri="{FF2B5EF4-FFF2-40B4-BE49-F238E27FC236}">
                      <a16:creationId xmlns:a16="http://schemas.microsoft.com/office/drawing/2014/main" id="{53C2A2DA-53F1-794E-A987-B42C0AC0022C}"/>
                    </a:ext>
                  </a:extLst>
                </p:cNvPr>
                <p:cNvSpPr/>
                <p:nvPr/>
              </p:nvSpPr>
              <p:spPr bwMode="auto">
                <a:xfrm>
                  <a:off x="2490137" y="1671240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307">
                  <a:extLst>
                    <a:ext uri="{FF2B5EF4-FFF2-40B4-BE49-F238E27FC236}">
                      <a16:creationId xmlns:a16="http://schemas.microsoft.com/office/drawing/2014/main" id="{9EECC5D2-5F03-5B4A-A066-DEC9954D66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757" y="1631880"/>
                  <a:ext cx="705692" cy="109647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6 h 932950"/>
                    <a:gd name="T10" fmla="*/ 603846 w 3723451"/>
                    <a:gd name="T11" fmla="*/ 54283 h 932950"/>
                    <a:gd name="T12" fmla="*/ 571056 w 3723451"/>
                    <a:gd name="T13" fmla="*/ 46212 h 932950"/>
                    <a:gd name="T14" fmla="*/ 355717 w 3723451"/>
                    <a:gd name="T15" fmla="*/ 109647 h 932950"/>
                    <a:gd name="T16" fmla="*/ 134869 w 3723451"/>
                    <a:gd name="T17" fmla="*/ 48545 h 932950"/>
                    <a:gd name="T18" fmla="*/ 99163 w 3723451"/>
                    <a:gd name="T19" fmla="*/ 55140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9" name="Freeform 308">
                  <a:extLst>
                    <a:ext uri="{FF2B5EF4-FFF2-40B4-BE49-F238E27FC236}">
                      <a16:creationId xmlns:a16="http://schemas.microsoft.com/office/drawing/2014/main" id="{8388544E-A2CB-0640-A29C-1662E6885F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929" y="1724658"/>
                  <a:ext cx="256615" cy="9558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4 h 809868"/>
                    <a:gd name="T4" fmla="*/ 162436 w 1366596"/>
                    <a:gd name="T5" fmla="*/ 95589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0" name="Freeform 309">
                  <a:extLst>
                    <a:ext uri="{FF2B5EF4-FFF2-40B4-BE49-F238E27FC236}">
                      <a16:creationId xmlns:a16="http://schemas.microsoft.com/office/drawing/2014/main" id="{0DDF3C4E-5F2E-864E-88A4-D785A5D6E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437" y="1727469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A28B5B0-5BAC-8C46-B4B8-9BCB18DCD1DD}"/>
                    </a:ext>
                  </a:extLst>
                </p:cNvPr>
                <p:cNvCxnSpPr>
                  <a:cxnSpLocks noChangeShapeType="1"/>
                  <a:endCxn id="306" idx="2"/>
                </p:cNvCxnSpPr>
                <p:nvPr/>
              </p:nvCxnSpPr>
              <p:spPr bwMode="auto">
                <a:xfrm flipH="1" flipV="1">
                  <a:off x="2184464" y="1733091"/>
                  <a:ext cx="3773" cy="1208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3A010796-660C-4C4D-865E-8D108EDA01B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0741" y="1730281"/>
                  <a:ext cx="3775" cy="12089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094E25C2-45E6-0C43-ADA4-684E51DC703A}"/>
              </a:ext>
            </a:extLst>
          </p:cNvPr>
          <p:cNvGrpSpPr>
            <a:grpSpLocks/>
          </p:cNvGrpSpPr>
          <p:nvPr/>
        </p:nvGrpSpPr>
        <p:grpSpPr bwMode="auto">
          <a:xfrm>
            <a:off x="3419060" y="2725807"/>
            <a:ext cx="5111750" cy="879475"/>
            <a:chOff x="1866825" y="707349"/>
            <a:chExt cx="5112820" cy="879389"/>
          </a:xfrm>
        </p:grpSpPr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759FDA4-4088-0A4C-9E92-BD72D7D52B56}"/>
                </a:ext>
              </a:extLst>
            </p:cNvPr>
            <p:cNvSpPr/>
            <p:nvPr/>
          </p:nvSpPr>
          <p:spPr>
            <a:xfrm>
              <a:off x="1866825" y="785129"/>
              <a:ext cx="954288" cy="49207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2" name="TextBox 233">
              <a:extLst>
                <a:ext uri="{FF2B5EF4-FFF2-40B4-BE49-F238E27FC236}">
                  <a16:creationId xmlns:a16="http://schemas.microsoft.com/office/drawing/2014/main" id="{91B4E7D9-6C4B-6C4B-86F5-8BB66F936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1781" y="783191"/>
              <a:ext cx="910613" cy="476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Routing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Algorithm</a:t>
              </a:r>
            </a:p>
          </p:txBody>
        </p: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86DA61DF-3320-724E-9861-CF654B1F47AF}"/>
                </a:ext>
              </a:extLst>
            </p:cNvPr>
            <p:cNvCxnSpPr/>
            <p:nvPr/>
          </p:nvCxnSpPr>
          <p:spPr>
            <a:xfrm flipV="1">
              <a:off x="2833815" y="807352"/>
              <a:ext cx="1517968" cy="214291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FA99C173-8DEF-3940-BC9B-72CA3FA99281}"/>
                </a:ext>
              </a:extLst>
            </p:cNvPr>
            <p:cNvCxnSpPr/>
            <p:nvPr/>
          </p:nvCxnSpPr>
          <p:spPr>
            <a:xfrm>
              <a:off x="2751248" y="1201014"/>
              <a:ext cx="797092" cy="279373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57AAE988-13E3-6642-B8CC-252C9113ABCC}"/>
                </a:ext>
              </a:extLst>
            </p:cNvPr>
            <p:cNvCxnSpPr/>
            <p:nvPr/>
          </p:nvCxnSpPr>
          <p:spPr>
            <a:xfrm>
              <a:off x="4685228" y="894656"/>
              <a:ext cx="892362" cy="509538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id="{286126FC-663F-E140-85FF-EA643857EAAB}"/>
                </a:ext>
              </a:extLst>
            </p:cNvPr>
            <p:cNvCxnSpPr/>
            <p:nvPr/>
          </p:nvCxnSpPr>
          <p:spPr>
            <a:xfrm>
              <a:off x="4801139" y="801003"/>
              <a:ext cx="1695805" cy="13016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4DA7DE45-D335-D548-B5FE-488518B7B2B7}"/>
                </a:ext>
              </a:extLst>
            </p:cNvPr>
            <p:cNvSpPr/>
            <p:nvPr/>
          </p:nvSpPr>
          <p:spPr>
            <a:xfrm>
              <a:off x="6558870" y="894656"/>
              <a:ext cx="420775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E0F6C35C-914C-3B41-9CC4-D8179FFB699E}"/>
                </a:ext>
              </a:extLst>
            </p:cNvPr>
            <p:cNvSpPr/>
            <p:nvPr/>
          </p:nvSpPr>
          <p:spPr>
            <a:xfrm>
              <a:off x="5572826" y="1404194"/>
              <a:ext cx="420776" cy="182544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F2328B0F-766B-A544-ACA3-A1877D849A35}"/>
                </a:ext>
              </a:extLst>
            </p:cNvPr>
            <p:cNvSpPr/>
            <p:nvPr/>
          </p:nvSpPr>
          <p:spPr>
            <a:xfrm>
              <a:off x="4367661" y="707349"/>
              <a:ext cx="420775" cy="182545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4E049E95-C6A9-FE4D-937B-C134ECB1D9AB}"/>
                </a:ext>
              </a:extLst>
            </p:cNvPr>
            <p:cNvSpPr/>
            <p:nvPr/>
          </p:nvSpPr>
          <p:spPr>
            <a:xfrm>
              <a:off x="3572157" y="1402606"/>
              <a:ext cx="420776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C5FBB1F6-0839-A343-AE4E-8487D7B4403B}"/>
                </a:ext>
              </a:extLst>
            </p:cNvPr>
            <p:cNvCxnSpPr/>
            <p:nvPr/>
          </p:nvCxnSpPr>
          <p:spPr>
            <a:xfrm>
              <a:off x="2821113" y="1105773"/>
              <a:ext cx="2739010" cy="33969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01507C1D-D7CC-314D-9BC2-599E67963164}"/>
                </a:ext>
              </a:extLst>
            </p:cNvPr>
            <p:cNvCxnSpPr>
              <a:endCxn id="407" idx="2"/>
            </p:cNvCxnSpPr>
            <p:nvPr/>
          </p:nvCxnSpPr>
          <p:spPr>
            <a:xfrm flipV="1">
              <a:off x="3997696" y="985135"/>
              <a:ext cx="2561174" cy="469854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0D0AA51C-C88C-DA40-BB5F-C90D75401B35}"/>
                </a:ext>
              </a:extLst>
            </p:cNvPr>
            <p:cNvCxnSpPr/>
            <p:nvPr/>
          </p:nvCxnSpPr>
          <p:spPr>
            <a:xfrm flipV="1">
              <a:off x="3991345" y="1508959"/>
              <a:ext cx="158148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B8B513D7-9162-0648-BC71-8BEBCC27917A}"/>
                </a:ext>
              </a:extLst>
            </p:cNvPr>
            <p:cNvCxnSpPr/>
            <p:nvPr/>
          </p:nvCxnSpPr>
          <p:spPr>
            <a:xfrm flipV="1">
              <a:off x="5996777" y="1083550"/>
              <a:ext cx="751044" cy="396836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C4AAA334-C4B2-DD48-A566-2EA2C1AA11DF}"/>
              </a:ext>
            </a:extLst>
          </p:cNvPr>
          <p:cNvGrpSpPr>
            <a:grpSpLocks/>
          </p:cNvGrpSpPr>
          <p:nvPr/>
        </p:nvGrpSpPr>
        <p:grpSpPr bwMode="auto">
          <a:xfrm>
            <a:off x="3147598" y="3114745"/>
            <a:ext cx="6375400" cy="1047750"/>
            <a:chOff x="1557338" y="3074988"/>
            <a:chExt cx="6375400" cy="1047750"/>
          </a:xfrm>
        </p:grpSpPr>
        <p:sp>
          <p:nvSpPr>
            <p:cNvPr id="416" name="TextBox 232">
              <a:extLst>
                <a:ext uri="{FF2B5EF4-FFF2-40B4-BE49-F238E27FC236}">
                  <a16:creationId xmlns:a16="http://schemas.microsoft.com/office/drawing/2014/main" id="{97D7EB84-BAC0-D448-A55F-A56C30BB6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2975" y="3651250"/>
              <a:ext cx="595313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sp>
          <p:nvSpPr>
            <p:cNvPr id="417" name="TextBox 233">
              <a:extLst>
                <a:ext uri="{FF2B5EF4-FFF2-40B4-BE49-F238E27FC236}">
                  <a16:creationId xmlns:a16="http://schemas.microsoft.com/office/drawing/2014/main" id="{24A4F1C7-4BF4-EB42-A291-47BAC2502C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4713" y="3074988"/>
              <a:ext cx="708025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control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61FEE5A3-FA87-164D-B072-015586DE3B9B}"/>
                </a:ext>
              </a:extLst>
            </p:cNvPr>
            <p:cNvCxnSpPr/>
            <p:nvPr/>
          </p:nvCxnSpPr>
          <p:spPr>
            <a:xfrm>
              <a:off x="1557338" y="3613150"/>
              <a:ext cx="6207125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DB2133B7-0204-944D-9F85-D90FA61B1AAF}"/>
              </a:ext>
            </a:extLst>
          </p:cNvPr>
          <p:cNvGrpSpPr>
            <a:grpSpLocks/>
          </p:cNvGrpSpPr>
          <p:nvPr/>
        </p:nvGrpSpPr>
        <p:grpSpPr bwMode="auto">
          <a:xfrm>
            <a:off x="3419060" y="3741807"/>
            <a:ext cx="5126038" cy="1120775"/>
            <a:chOff x="-4746102" y="4471477"/>
            <a:chExt cx="5126173" cy="1120753"/>
          </a:xfrm>
        </p:grpSpPr>
        <p:pic>
          <p:nvPicPr>
            <p:cNvPr id="420" name="Picture 10" descr="fig42_table.pdf">
              <a:extLst>
                <a:ext uri="{FF2B5EF4-FFF2-40B4-BE49-F238E27FC236}">
                  <a16:creationId xmlns:a16="http://schemas.microsoft.com/office/drawing/2014/main" id="{B9B148BF-D420-D548-A8E4-2E44EE435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46102" y="4471477"/>
              <a:ext cx="966463" cy="966962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1" name="Group 25">
              <a:extLst>
                <a:ext uri="{FF2B5EF4-FFF2-40B4-BE49-F238E27FC236}">
                  <a16:creationId xmlns:a16="http://schemas.microsoft.com/office/drawing/2014/main" id="{6DCB3611-5B47-554A-AF9F-B20E8866BE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025264" y="5228984"/>
              <a:ext cx="3405335" cy="363246"/>
              <a:chOff x="-3025264" y="5228984"/>
              <a:chExt cx="3405335" cy="363246"/>
            </a:xfrm>
          </p:grpSpPr>
          <p:grpSp>
            <p:nvGrpSpPr>
              <p:cNvPr id="422" name="Group 241">
                <a:extLst>
                  <a:ext uri="{FF2B5EF4-FFF2-40B4-BE49-F238E27FC236}">
                    <a16:creationId xmlns:a16="http://schemas.microsoft.com/office/drawing/2014/main" id="{18B65E09-A0C2-A34F-9844-081D03E2EE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025264" y="5262858"/>
                <a:ext cx="430360" cy="329372"/>
                <a:chOff x="2931664" y="3912603"/>
                <a:chExt cx="430450" cy="329314"/>
              </a:xfrm>
            </p:grpSpPr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510D7726-2281-144B-B722-F9A0F8992620}"/>
                    </a:ext>
                  </a:extLst>
                </p:cNvPr>
                <p:cNvSpPr/>
                <p:nvPr/>
              </p:nvSpPr>
              <p:spPr>
                <a:xfrm>
                  <a:off x="2936485" y="3908607"/>
                  <a:ext cx="425550" cy="333310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B663A8A6-A483-9C45-9694-3F60B5B96577}"/>
                    </a:ext>
                  </a:extLst>
                </p:cNvPr>
                <p:cNvCxnSpPr/>
                <p:nvPr/>
              </p:nvCxnSpPr>
              <p:spPr>
                <a:xfrm>
                  <a:off x="2931721" y="400383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50FC0E77-85DF-A44F-A7EA-DB2E7EDC7F79}"/>
                    </a:ext>
                  </a:extLst>
                </p:cNvPr>
                <p:cNvCxnSpPr/>
                <p:nvPr/>
              </p:nvCxnSpPr>
              <p:spPr>
                <a:xfrm>
                  <a:off x="2931721" y="4067326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6DCCCE94-F2A7-3D41-B0D1-67C30138A31B}"/>
                    </a:ext>
                  </a:extLst>
                </p:cNvPr>
                <p:cNvCxnSpPr>
                  <a:stCxn id="438" idx="2"/>
                </p:cNvCxnSpPr>
                <p:nvPr/>
              </p:nvCxnSpPr>
              <p:spPr>
                <a:xfrm flipH="1" flipV="1">
                  <a:off x="3147672" y="4003838"/>
                  <a:ext cx="1588" cy="238079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3" name="Group 444">
                <a:extLst>
                  <a:ext uri="{FF2B5EF4-FFF2-40B4-BE49-F238E27FC236}">
                    <a16:creationId xmlns:a16="http://schemas.microsoft.com/office/drawing/2014/main" id="{80000B7B-1868-0545-96E2-2F3AE96E33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17227" y="5261364"/>
                <a:ext cx="430361" cy="329307"/>
                <a:chOff x="2931664" y="3912603"/>
                <a:chExt cx="430450" cy="329314"/>
              </a:xfrm>
            </p:grpSpPr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152E459E-7CA1-E445-B3BA-7DCA2E4A2C56}"/>
                    </a:ext>
                  </a:extLst>
                </p:cNvPr>
                <p:cNvSpPr/>
                <p:nvPr/>
              </p:nvSpPr>
              <p:spPr>
                <a:xfrm>
                  <a:off x="2936506" y="3908513"/>
                  <a:ext cx="425549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89A2E2E8-DA8D-6D49-B2DC-12FC2FC6D3C4}"/>
                    </a:ext>
                  </a:extLst>
                </p:cNvPr>
                <p:cNvCxnSpPr/>
                <p:nvPr/>
              </p:nvCxnSpPr>
              <p:spPr>
                <a:xfrm>
                  <a:off x="2931743" y="40037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D4FBE92F-02C8-4244-A63E-618F5A912844}"/>
                    </a:ext>
                  </a:extLst>
                </p:cNvPr>
                <p:cNvCxnSpPr/>
                <p:nvPr/>
              </p:nvCxnSpPr>
              <p:spPr>
                <a:xfrm>
                  <a:off x="2931743" y="40672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760EDE61-1AAF-D848-91CB-39C5F318690E}"/>
                    </a:ext>
                  </a:extLst>
                </p:cNvPr>
                <p:cNvCxnSpPr>
                  <a:stCxn id="434" idx="2"/>
                </p:cNvCxnSpPr>
                <p:nvPr/>
              </p:nvCxnSpPr>
              <p:spPr>
                <a:xfrm flipH="1" flipV="1">
                  <a:off x="3147693" y="4003763"/>
                  <a:ext cx="1587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4" name="Group 473">
                <a:extLst>
                  <a:ext uri="{FF2B5EF4-FFF2-40B4-BE49-F238E27FC236}">
                    <a16:creationId xmlns:a16="http://schemas.microsoft.com/office/drawing/2014/main" id="{80D1C087-9836-C245-B670-1284428A4A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034539" y="5261364"/>
                <a:ext cx="430360" cy="329307"/>
                <a:chOff x="2931664" y="3912603"/>
                <a:chExt cx="430450" cy="329314"/>
              </a:xfrm>
            </p:grpSpPr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C9A7D412-65DC-9649-A008-5ED26335CCA7}"/>
                    </a:ext>
                  </a:extLst>
                </p:cNvPr>
                <p:cNvSpPr/>
                <p:nvPr/>
              </p:nvSpPr>
              <p:spPr>
                <a:xfrm>
                  <a:off x="2936538" y="3908513"/>
                  <a:ext cx="425550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2F282FB7-7000-B945-8F5A-E39A5A12E34F}"/>
                    </a:ext>
                  </a:extLst>
                </p:cNvPr>
                <p:cNvCxnSpPr/>
                <p:nvPr/>
              </p:nvCxnSpPr>
              <p:spPr>
                <a:xfrm>
                  <a:off x="2931774" y="40037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6613E38A-F502-9F4F-9071-21665BB1F3DD}"/>
                    </a:ext>
                  </a:extLst>
                </p:cNvPr>
                <p:cNvCxnSpPr/>
                <p:nvPr/>
              </p:nvCxnSpPr>
              <p:spPr>
                <a:xfrm>
                  <a:off x="2931774" y="40672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29B42128-C51A-6040-824E-C554F8EE3D12}"/>
                    </a:ext>
                  </a:extLst>
                </p:cNvPr>
                <p:cNvCxnSpPr>
                  <a:stCxn id="430" idx="2"/>
                </p:cNvCxnSpPr>
                <p:nvPr/>
              </p:nvCxnSpPr>
              <p:spPr>
                <a:xfrm flipH="1" flipV="1">
                  <a:off x="3147725" y="4003763"/>
                  <a:ext cx="1588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5" name="Group 502">
                <a:extLst>
                  <a:ext uri="{FF2B5EF4-FFF2-40B4-BE49-F238E27FC236}">
                    <a16:creationId xmlns:a16="http://schemas.microsoft.com/office/drawing/2014/main" id="{C30D5DDC-A13E-034A-A1BA-1E146390EA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0289" y="5228984"/>
                <a:ext cx="430360" cy="350559"/>
                <a:chOff x="2931664" y="3912603"/>
                <a:chExt cx="430450" cy="329314"/>
              </a:xfrm>
            </p:grpSpPr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63A91007-6182-8647-9879-8292A71EAFEF}"/>
                    </a:ext>
                  </a:extLst>
                </p:cNvPr>
                <p:cNvSpPr/>
                <p:nvPr/>
              </p:nvSpPr>
              <p:spPr>
                <a:xfrm>
                  <a:off x="2936564" y="3912336"/>
                  <a:ext cx="425550" cy="329569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0674F85B-15F4-F446-AD9E-DD534F9C342D}"/>
                    </a:ext>
                  </a:extLst>
                </p:cNvPr>
                <p:cNvCxnSpPr/>
                <p:nvPr/>
              </p:nvCxnSpPr>
              <p:spPr>
                <a:xfrm>
                  <a:off x="2931800" y="400330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60409E77-E63A-824F-A704-D7AE94C9BA5F}"/>
                    </a:ext>
                  </a:extLst>
                </p:cNvPr>
                <p:cNvCxnSpPr/>
                <p:nvPr/>
              </p:nvCxnSpPr>
              <p:spPr>
                <a:xfrm>
                  <a:off x="2931800" y="406742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76DF7BD3-201B-AE4F-909F-AB196C0CDB0D}"/>
                    </a:ext>
                  </a:extLst>
                </p:cNvPr>
                <p:cNvCxnSpPr>
                  <a:stCxn id="426" idx="2"/>
                </p:cNvCxnSpPr>
                <p:nvPr/>
              </p:nvCxnSpPr>
              <p:spPr>
                <a:xfrm flipH="1" flipV="1">
                  <a:off x="3147751" y="4003303"/>
                  <a:ext cx="1588" cy="238602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</p:grp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DC317182-2E9B-354F-9E6B-904AD53D9670}"/>
              </a:ext>
            </a:extLst>
          </p:cNvPr>
          <p:cNvGrpSpPr>
            <a:grpSpLocks/>
          </p:cNvGrpSpPr>
          <p:nvPr/>
        </p:nvGrpSpPr>
        <p:grpSpPr bwMode="auto">
          <a:xfrm>
            <a:off x="3873085" y="2922657"/>
            <a:ext cx="4437063" cy="1577975"/>
            <a:chOff x="-4267279" y="3655204"/>
            <a:chExt cx="4437063" cy="1578510"/>
          </a:xfrm>
        </p:grpSpPr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AEBEBCEA-9DEC-FC46-95E5-83FE63BD526A}"/>
                </a:ext>
              </a:extLst>
            </p:cNvPr>
            <p:cNvCxnSpPr/>
            <p:nvPr/>
          </p:nvCxnSpPr>
          <p:spPr bwMode="auto">
            <a:xfrm>
              <a:off x="-4267279" y="4047450"/>
              <a:ext cx="0" cy="422418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  <p:cxnSp>
          <p:nvCxnSpPr>
            <p:cNvPr id="444" name="Straight Arrow Connector 443">
              <a:extLst>
                <a:ext uri="{FF2B5EF4-FFF2-40B4-BE49-F238E27FC236}">
                  <a16:creationId xmlns:a16="http://schemas.microsoft.com/office/drawing/2014/main" id="{8ADE9CEC-EEA0-A54D-AC1A-85CC293083F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-2808366" y="4361882"/>
              <a:ext cx="0" cy="87183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6391DEC8-23F8-A847-ACF3-AD06E6E59A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6350" cy="157692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C40B4987-DD61-E544-9ED1-243F1836BF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23991" y="4326945"/>
              <a:ext cx="6350" cy="90518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7" name="Straight Arrow Connector 446">
              <a:extLst>
                <a:ext uri="{FF2B5EF4-FFF2-40B4-BE49-F238E27FC236}">
                  <a16:creationId xmlns:a16="http://schemas.microsoft.com/office/drawing/2014/main" id="{B6FD6F72-9B1A-9E49-BC03-FF4EB3F432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6609" y="3798127"/>
              <a:ext cx="3175" cy="139906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BF459C0-AF75-AC4B-82FD-7B57E1803EDC}"/>
              </a:ext>
            </a:extLst>
          </p:cNvPr>
          <p:cNvCxnSpPr/>
          <p:nvPr/>
        </p:nvCxnSpPr>
        <p:spPr>
          <a:xfrm flipH="1">
            <a:off x="2872960" y="5842070"/>
            <a:ext cx="1508125" cy="1587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449" name="TextBox 265">
            <a:extLst>
              <a:ext uri="{FF2B5EF4-FFF2-40B4-BE49-F238E27FC236}">
                <a16:creationId xmlns:a16="http://schemas.microsoft.com/office/drawing/2014/main" id="{8D6CC213-50D8-D143-AB2E-8A70AD0BD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9073" y="5513457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50" name="TextBox 281">
            <a:extLst>
              <a:ext uri="{FF2B5EF4-FFF2-40B4-BE49-F238E27FC236}">
                <a16:creationId xmlns:a16="http://schemas.microsoft.com/office/drawing/2014/main" id="{FD871173-63C8-004A-B893-95B0B94D0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698" y="5800795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grpSp>
        <p:nvGrpSpPr>
          <p:cNvPr id="451" name="Group 5">
            <a:extLst>
              <a:ext uri="{FF2B5EF4-FFF2-40B4-BE49-F238E27FC236}">
                <a16:creationId xmlns:a16="http://schemas.microsoft.com/office/drawing/2014/main" id="{57C14B28-467E-9240-8CC3-03FBD986B649}"/>
              </a:ext>
            </a:extLst>
          </p:cNvPr>
          <p:cNvGrpSpPr>
            <a:grpSpLocks/>
          </p:cNvGrpSpPr>
          <p:nvPr/>
        </p:nvGrpSpPr>
        <p:grpSpPr bwMode="auto">
          <a:xfrm>
            <a:off x="2528473" y="5276920"/>
            <a:ext cx="1616075" cy="487362"/>
            <a:chOff x="-4079003" y="2717403"/>
            <a:chExt cx="1616718" cy="488475"/>
          </a:xfrm>
        </p:grpSpPr>
        <p:sp>
          <p:nvSpPr>
            <p:cNvPr id="453" name="Rectangle 98">
              <a:extLst>
                <a:ext uri="{FF2B5EF4-FFF2-40B4-BE49-F238E27FC236}">
                  <a16:creationId xmlns:a16="http://schemas.microsoft.com/office/drawing/2014/main" id="{693A8054-41EF-F147-A07F-2F6F49925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79003" y="2985994"/>
              <a:ext cx="1281675" cy="208750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4" name="Line 99">
              <a:extLst>
                <a:ext uri="{FF2B5EF4-FFF2-40B4-BE49-F238E27FC236}">
                  <a16:creationId xmlns:a16="http://schemas.microsoft.com/office/drawing/2014/main" id="{F72989E1-2AE2-724E-BB5A-C3EDBBB6AF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33828" y="3101502"/>
              <a:ext cx="471543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5" name="Rectangle 104">
              <a:extLst>
                <a:ext uri="{FF2B5EF4-FFF2-40B4-BE49-F238E27FC236}">
                  <a16:creationId xmlns:a16="http://schemas.microsoft.com/office/drawing/2014/main" id="{5AC95A09-8057-7147-9F57-6EFF2A5E5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77007" y="2988777"/>
              <a:ext cx="476861" cy="21014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6" name="Text Box 105">
              <a:extLst>
                <a:ext uri="{FF2B5EF4-FFF2-40B4-BE49-F238E27FC236}">
                  <a16:creationId xmlns:a16="http://schemas.microsoft.com/office/drawing/2014/main" id="{47FDF11B-1F9E-D148-996F-69ECC9F11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430189" y="2965119"/>
              <a:ext cx="581451" cy="240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0111</a:t>
              </a:r>
            </a:p>
          </p:txBody>
        </p:sp>
        <p:sp>
          <p:nvSpPr>
            <p:cNvPr id="457" name="Line 119">
              <a:extLst>
                <a:ext uri="{FF2B5EF4-FFF2-40B4-BE49-F238E27FC236}">
                  <a16:creationId xmlns:a16="http://schemas.microsoft.com/office/drawing/2014/main" id="{CD73CAA3-C367-7049-8128-3C09B270BB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621642" y="2717403"/>
              <a:ext cx="405953" cy="300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58" name="Freeform 120">
            <a:extLst>
              <a:ext uri="{FF2B5EF4-FFF2-40B4-BE49-F238E27FC236}">
                <a16:creationId xmlns:a16="http://schemas.microsoft.com/office/drawing/2014/main" id="{9B17F469-9813-DD46-ADCC-A6A37DCBE4CD}"/>
              </a:ext>
            </a:extLst>
          </p:cNvPr>
          <p:cNvSpPr>
            <a:spLocks/>
          </p:cNvSpPr>
          <p:nvPr/>
        </p:nvSpPr>
        <p:spPr bwMode="auto">
          <a:xfrm>
            <a:off x="4084223" y="5708720"/>
            <a:ext cx="982662" cy="233362"/>
          </a:xfrm>
          <a:custGeom>
            <a:avLst/>
            <a:gdLst>
              <a:gd name="T0" fmla="*/ 0 w 554"/>
              <a:gd name="T1" fmla="*/ 2147483647 h 167"/>
              <a:gd name="T2" fmla="*/ 2147483647 w 554"/>
              <a:gd name="T3" fmla="*/ 2147483647 h 167"/>
              <a:gd name="T4" fmla="*/ 2147483647 w 554"/>
              <a:gd name="T5" fmla="*/ 2147483647 h 167"/>
              <a:gd name="T6" fmla="*/ 0 60000 65536"/>
              <a:gd name="T7" fmla="*/ 0 60000 65536"/>
              <a:gd name="T8" fmla="*/ 0 60000 65536"/>
              <a:gd name="T9" fmla="*/ 0 w 554"/>
              <a:gd name="T10" fmla="*/ 0 h 167"/>
              <a:gd name="T11" fmla="*/ 554 w 554"/>
              <a:gd name="T12" fmla="*/ 167 h 1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4" h="167">
                <a:moveTo>
                  <a:pt x="0" y="10"/>
                </a:moveTo>
                <a:cubicBezTo>
                  <a:pt x="102" y="0"/>
                  <a:pt x="240" y="5"/>
                  <a:pt x="324" y="26"/>
                </a:cubicBezTo>
                <a:cubicBezTo>
                  <a:pt x="416" y="52"/>
                  <a:pt x="502" y="120"/>
                  <a:pt x="554" y="167"/>
                </a:cubicBezTo>
              </a:path>
            </a:pathLst>
          </a:custGeom>
          <a:noFill/>
          <a:ln w="57150" cmpd="sng">
            <a:solidFill>
              <a:srgbClr val="FF33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59" name="Group 357">
            <a:extLst>
              <a:ext uri="{FF2B5EF4-FFF2-40B4-BE49-F238E27FC236}">
                <a16:creationId xmlns:a16="http://schemas.microsoft.com/office/drawing/2014/main" id="{F5E5FC5C-1765-2446-9583-0A67B919000D}"/>
              </a:ext>
            </a:extLst>
          </p:cNvPr>
          <p:cNvGrpSpPr>
            <a:grpSpLocks/>
          </p:cNvGrpSpPr>
          <p:nvPr/>
        </p:nvGrpSpPr>
        <p:grpSpPr bwMode="auto">
          <a:xfrm>
            <a:off x="4304885" y="5699195"/>
            <a:ext cx="565150" cy="293687"/>
            <a:chOff x="1871277" y="1576300"/>
            <a:chExt cx="1128371" cy="437861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BE27647C-3DCE-C848-8559-90456AA1A4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59B28033-FF2E-0D49-AE8B-150A3DAC870E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90E87BE2-8DD5-F949-9609-CEE42558EC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E67E4AB2-89E6-9547-93D2-34CED5D46ECE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E0013E89-2E09-C94F-888A-0764BFC4C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T0" fmla="*/ 0 w 3723451"/>
                <a:gd name="T1" fmla="*/ 27215 h 932950"/>
                <a:gd name="T2" fmla="*/ 116561 w 3723451"/>
                <a:gd name="T3" fmla="*/ 321 h 932950"/>
                <a:gd name="T4" fmla="*/ 330163 w 3723451"/>
                <a:gd name="T5" fmla="*/ 62069 h 932950"/>
                <a:gd name="T6" fmla="*/ 533941 w 3723451"/>
                <a:gd name="T7" fmla="*/ 0 h 932950"/>
                <a:gd name="T8" fmla="*/ 662442 w 3723451"/>
                <a:gd name="T9" fmla="*/ 24699 h 932950"/>
                <a:gd name="T10" fmla="*/ 566838 w 3723451"/>
                <a:gd name="T11" fmla="*/ 55071 h 932950"/>
                <a:gd name="T12" fmla="*/ 536057 w 3723451"/>
                <a:gd name="T13" fmla="*/ 46883 h 932950"/>
                <a:gd name="T14" fmla="*/ 333916 w 3723451"/>
                <a:gd name="T15" fmla="*/ 111240 h 932950"/>
                <a:gd name="T16" fmla="*/ 126604 w 3723451"/>
                <a:gd name="T17" fmla="*/ 49250 h 932950"/>
                <a:gd name="T18" fmla="*/ 93085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D4D31051-3F76-8D4A-A94B-F0DCA0AFF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T0" fmla="*/ 0 w 1366596"/>
                <a:gd name="T1" fmla="*/ 0 h 809868"/>
                <a:gd name="T2" fmla="*/ 244059 w 1366596"/>
                <a:gd name="T3" fmla="*/ 74985 h 809868"/>
                <a:gd name="T4" fmla="*/ 154488 w 1366596"/>
                <a:gd name="T5" fmla="*/ 97039 h 809868"/>
                <a:gd name="T6" fmla="*/ 822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DFC93EA6-DE5D-3E40-831C-1084B477E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40 h 791462"/>
                <a:gd name="T6" fmla="*/ 0 w 1348191"/>
                <a:gd name="T7" fmla="*/ 75037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4C149BB2-DFC7-984A-98E9-3C4AA2DDC501}"/>
                </a:ext>
              </a:extLst>
            </p:cNvPr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7AD8C9C3-3ED3-FC4C-9678-8E0AF3B540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69" name="TextBox 6">
            <a:extLst>
              <a:ext uri="{FF2B5EF4-FFF2-40B4-BE49-F238E27FC236}">
                <a16:creationId xmlns:a16="http://schemas.microsoft.com/office/drawing/2014/main" id="{EED866B1-9598-C54F-A0E0-D641030E1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110" y="4943545"/>
            <a:ext cx="1992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values in arriving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packet header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0" name="TextBox 282">
            <a:extLst>
              <a:ext uri="{FF2B5EF4-FFF2-40B4-BE49-F238E27FC236}">
                <a16:creationId xmlns:a16="http://schemas.microsoft.com/office/drawing/2014/main" id="{CE2B3699-263C-CA42-8354-6E8A61868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8898" y="5902395"/>
            <a:ext cx="2619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237" name="Slide Number Placeholder 4">
            <a:extLst>
              <a:ext uri="{FF2B5EF4-FFF2-40B4-BE49-F238E27FC236}">
                <a16:creationId xmlns:a16="http://schemas.microsoft.com/office/drawing/2014/main" id="{57716A65-23C0-8B48-AA5A-19283D05D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4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46D7-DEDF-364B-99E9-3FB1F889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" y="261255"/>
            <a:ext cx="11213592" cy="894622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Software-Defined Networking (SDN) control plane</a:t>
            </a:r>
          </a:p>
        </p:txBody>
      </p:sp>
      <p:sp>
        <p:nvSpPr>
          <p:cNvPr id="4" name="TextBox 257">
            <a:extLst>
              <a:ext uri="{FF2B5EF4-FFF2-40B4-BE49-F238E27FC236}">
                <a16:creationId xmlns:a16="http://schemas.microsoft.com/office/drawing/2014/main" id="{8EB40520-A927-A94E-975A-4093319F1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609" y="1064529"/>
            <a:ext cx="113107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Remote controller computes, installs forwarding tables in routers</a:t>
            </a:r>
          </a:p>
        </p:txBody>
      </p: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0035B262-335A-2042-8F0A-4D25C5CCAA4C}"/>
              </a:ext>
            </a:extLst>
          </p:cNvPr>
          <p:cNvGrpSpPr>
            <a:grpSpLocks/>
          </p:cNvGrpSpPr>
          <p:nvPr/>
        </p:nvGrpSpPr>
        <p:grpSpPr bwMode="auto">
          <a:xfrm>
            <a:off x="3203430" y="1967880"/>
            <a:ext cx="6027738" cy="1439862"/>
            <a:chOff x="1492879" y="2061336"/>
            <a:chExt cx="6027737" cy="1440135"/>
          </a:xfrm>
        </p:grpSpPr>
        <p:sp>
          <p:nvSpPr>
            <p:cNvPr id="818" name="Rectangle 817">
              <a:extLst>
                <a:ext uri="{FF2B5EF4-FFF2-40B4-BE49-F238E27FC236}">
                  <a16:creationId xmlns:a16="http://schemas.microsoft.com/office/drawing/2014/main" id="{2911F90D-6E6D-8D44-A029-2BB47782B47E}"/>
                </a:ext>
              </a:extLst>
            </p:cNvPr>
            <p:cNvSpPr/>
            <p:nvPr/>
          </p:nvSpPr>
          <p:spPr bwMode="auto">
            <a:xfrm>
              <a:off x="1929442" y="2064512"/>
              <a:ext cx="5043486" cy="1017780"/>
            </a:xfrm>
            <a:prstGeom prst="rect">
              <a:avLst/>
            </a:prstGeom>
            <a:solidFill>
              <a:srgbClr val="2D2DB9">
                <a:lumMod val="20000"/>
                <a:lumOff val="80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24B8DF14-13D1-7B4D-AA8E-6D4B866768A6}"/>
                </a:ext>
              </a:extLst>
            </p:cNvPr>
            <p:cNvSpPr/>
            <p:nvPr/>
          </p:nvSpPr>
          <p:spPr bwMode="auto">
            <a:xfrm>
              <a:off x="1740529" y="2067687"/>
              <a:ext cx="198438" cy="1386150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855" h="1385496">
                  <a:moveTo>
                    <a:pt x="0" y="745656"/>
                  </a:moveTo>
                  <a:lnTo>
                    <a:pt x="193920" y="0"/>
                  </a:lnTo>
                  <a:cubicBezTo>
                    <a:pt x="195898" y="342623"/>
                    <a:pt x="197877" y="685246"/>
                    <a:pt x="199855" y="1027869"/>
                  </a:cubicBezTo>
                  <a:lnTo>
                    <a:pt x="4471" y="1385496"/>
                  </a:lnTo>
                  <a:cubicBezTo>
                    <a:pt x="2981" y="1172216"/>
                    <a:pt x="1490" y="958936"/>
                    <a:pt x="0" y="74565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2D2DB9">
                    <a:lumMod val="20000"/>
                    <a:lumOff val="80000"/>
                  </a:srgbClr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B3477997-2171-D144-8F62-1363F13885FD}"/>
                </a:ext>
              </a:extLst>
            </p:cNvPr>
            <p:cNvSpPr/>
            <p:nvPr/>
          </p:nvSpPr>
          <p:spPr bwMode="auto">
            <a:xfrm flipH="1">
              <a:off x="6969753" y="2061336"/>
              <a:ext cx="219075" cy="1370272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  <a:gd name="connsiteX0" fmla="*/ 0 w 219519"/>
                <a:gd name="connsiteY0" fmla="*/ 730359 h 1370199"/>
                <a:gd name="connsiteX1" fmla="*/ 219401 w 219519"/>
                <a:gd name="connsiteY1" fmla="*/ 0 h 1370199"/>
                <a:gd name="connsiteX2" fmla="*/ 199855 w 219519"/>
                <a:gd name="connsiteY2" fmla="*/ 1012572 h 1370199"/>
                <a:gd name="connsiteX3" fmla="*/ 4471 w 219519"/>
                <a:gd name="connsiteY3" fmla="*/ 1370199 h 1370199"/>
                <a:gd name="connsiteX4" fmla="*/ 0 w 219519"/>
                <a:gd name="connsiteY4" fmla="*/ 730359 h 1370199"/>
                <a:gd name="connsiteX0" fmla="*/ 0 w 219602"/>
                <a:gd name="connsiteY0" fmla="*/ 730359 h 1370199"/>
                <a:gd name="connsiteX1" fmla="*/ 219401 w 219602"/>
                <a:gd name="connsiteY1" fmla="*/ 0 h 1370199"/>
                <a:gd name="connsiteX2" fmla="*/ 210047 w 219602"/>
                <a:gd name="connsiteY2" fmla="*/ 1007473 h 1370199"/>
                <a:gd name="connsiteX3" fmla="*/ 4471 w 219602"/>
                <a:gd name="connsiteY3" fmla="*/ 1370199 h 1370199"/>
                <a:gd name="connsiteX4" fmla="*/ 0 w 219602"/>
                <a:gd name="connsiteY4" fmla="*/ 730359 h 1370199"/>
                <a:gd name="connsiteX0" fmla="*/ 0 w 220239"/>
                <a:gd name="connsiteY0" fmla="*/ 730359 h 1370199"/>
                <a:gd name="connsiteX1" fmla="*/ 219401 w 220239"/>
                <a:gd name="connsiteY1" fmla="*/ 0 h 1370199"/>
                <a:gd name="connsiteX2" fmla="*/ 220239 w 220239"/>
                <a:gd name="connsiteY2" fmla="*/ 1007473 h 1370199"/>
                <a:gd name="connsiteX3" fmla="*/ 4471 w 220239"/>
                <a:gd name="connsiteY3" fmla="*/ 1370199 h 1370199"/>
                <a:gd name="connsiteX4" fmla="*/ 0 w 220239"/>
                <a:gd name="connsiteY4" fmla="*/ 730359 h 137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239" h="1370199">
                  <a:moveTo>
                    <a:pt x="0" y="730359"/>
                  </a:moveTo>
                  <a:cubicBezTo>
                    <a:pt x="64640" y="481807"/>
                    <a:pt x="154761" y="248552"/>
                    <a:pt x="219401" y="0"/>
                  </a:cubicBezTo>
                  <a:cubicBezTo>
                    <a:pt x="221379" y="342623"/>
                    <a:pt x="218261" y="664850"/>
                    <a:pt x="220239" y="1007473"/>
                  </a:cubicBezTo>
                  <a:lnTo>
                    <a:pt x="4471" y="1370199"/>
                  </a:lnTo>
                  <a:cubicBezTo>
                    <a:pt x="2981" y="1156919"/>
                    <a:pt x="1490" y="943639"/>
                    <a:pt x="0" y="730359"/>
                  </a:cubicBezTo>
                  <a:close/>
                </a:path>
              </a:pathLst>
            </a:custGeom>
            <a:gradFill rotWithShape="1">
              <a:gsLst>
                <a:gs pos="0">
                  <a:srgbClr val="2D2DB9">
                    <a:lumMod val="20000"/>
                    <a:lumOff val="80000"/>
                  </a:srgbClr>
                </a:gs>
                <a:gs pos="100000">
                  <a:srgbClr val="FFFFFF"/>
                </a:gs>
              </a:gsLst>
              <a:lin ang="108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821" name="Group 950">
              <a:extLst>
                <a:ext uri="{FF2B5EF4-FFF2-40B4-BE49-F238E27FC236}">
                  <a16:creationId xmlns:a16="http://schemas.microsoft.com/office/drawing/2014/main" id="{DB6AE1A4-24E9-664C-A51D-C17F6021B3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2879" y="2820676"/>
              <a:ext cx="338137" cy="653816"/>
              <a:chOff x="4140" y="429"/>
              <a:chExt cx="1425" cy="2396"/>
            </a:xfrm>
          </p:grpSpPr>
          <p:sp>
            <p:nvSpPr>
              <p:cNvPr id="855" name="Freeform 951">
                <a:extLst>
                  <a:ext uri="{FF2B5EF4-FFF2-40B4-BE49-F238E27FC236}">
                    <a16:creationId xmlns:a16="http://schemas.microsoft.com/office/drawing/2014/main" id="{BFB37BD8-4427-2A47-AE85-B992137B4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6" name="Rectangle 952">
                <a:extLst>
                  <a:ext uri="{FF2B5EF4-FFF2-40B4-BE49-F238E27FC236}">
                    <a16:creationId xmlns:a16="http://schemas.microsoft.com/office/drawing/2014/main" id="{D33ED3AE-893B-0641-B3D0-6332B9827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7" name="Freeform 953">
                <a:extLst>
                  <a:ext uri="{FF2B5EF4-FFF2-40B4-BE49-F238E27FC236}">
                    <a16:creationId xmlns:a16="http://schemas.microsoft.com/office/drawing/2014/main" id="{7F8B5734-537E-2D40-ABC5-1153CA76F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8" name="Freeform 954">
                <a:extLst>
                  <a:ext uri="{FF2B5EF4-FFF2-40B4-BE49-F238E27FC236}">
                    <a16:creationId xmlns:a16="http://schemas.microsoft.com/office/drawing/2014/main" id="{A27CC3E2-8472-FE49-B22C-8BAD36D3F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9" name="Rectangle 955">
                <a:extLst>
                  <a:ext uri="{FF2B5EF4-FFF2-40B4-BE49-F238E27FC236}">
                    <a16:creationId xmlns:a16="http://schemas.microsoft.com/office/drawing/2014/main" id="{11CD015D-401B-EC42-A713-37F4F5806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0" name="Group 956">
                <a:extLst>
                  <a:ext uri="{FF2B5EF4-FFF2-40B4-BE49-F238E27FC236}">
                    <a16:creationId xmlns:a16="http://schemas.microsoft.com/office/drawing/2014/main" id="{A208DF6A-EF9F-044D-8302-1B9476D184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85" name="AutoShape 957">
                  <a:extLst>
                    <a:ext uri="{FF2B5EF4-FFF2-40B4-BE49-F238E27FC236}">
                      <a16:creationId xmlns:a16="http://schemas.microsoft.com/office/drawing/2014/main" id="{FCC50AD6-31B9-FD4A-9D12-E293AC79E3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6" name="AutoShape 958">
                  <a:extLst>
                    <a:ext uri="{FF2B5EF4-FFF2-40B4-BE49-F238E27FC236}">
                      <a16:creationId xmlns:a16="http://schemas.microsoft.com/office/drawing/2014/main" id="{9515A907-A38B-AC46-9351-9821F9262F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1" name="Rectangle 959">
                <a:extLst>
                  <a:ext uri="{FF2B5EF4-FFF2-40B4-BE49-F238E27FC236}">
                    <a16:creationId xmlns:a16="http://schemas.microsoft.com/office/drawing/2014/main" id="{DA74175D-E323-954D-B321-A525406F9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2" name="Group 960">
                <a:extLst>
                  <a:ext uri="{FF2B5EF4-FFF2-40B4-BE49-F238E27FC236}">
                    <a16:creationId xmlns:a16="http://schemas.microsoft.com/office/drawing/2014/main" id="{28DE356C-C6F7-BA40-87C6-C5B5BE6C2B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83" name="AutoShape 961">
                  <a:extLst>
                    <a:ext uri="{FF2B5EF4-FFF2-40B4-BE49-F238E27FC236}">
                      <a16:creationId xmlns:a16="http://schemas.microsoft.com/office/drawing/2014/main" id="{9643844A-45E6-7443-A468-4BC3D1762A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4" name="AutoShape 962">
                  <a:extLst>
                    <a:ext uri="{FF2B5EF4-FFF2-40B4-BE49-F238E27FC236}">
                      <a16:creationId xmlns:a16="http://schemas.microsoft.com/office/drawing/2014/main" id="{60C84F35-0A59-8349-91F6-D5FECFED74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3" name="Rectangle 963">
                <a:extLst>
                  <a:ext uri="{FF2B5EF4-FFF2-40B4-BE49-F238E27FC236}">
                    <a16:creationId xmlns:a16="http://schemas.microsoft.com/office/drawing/2014/main" id="{92014399-9751-FC4F-9035-A395245BC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64" name="Rectangle 964">
                <a:extLst>
                  <a:ext uri="{FF2B5EF4-FFF2-40B4-BE49-F238E27FC236}">
                    <a16:creationId xmlns:a16="http://schemas.microsoft.com/office/drawing/2014/main" id="{9B818A3E-FD1D-F04D-8158-62E78EE4B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5" name="Group 965">
                <a:extLst>
                  <a:ext uri="{FF2B5EF4-FFF2-40B4-BE49-F238E27FC236}">
                    <a16:creationId xmlns:a16="http://schemas.microsoft.com/office/drawing/2014/main" id="{4CE95AA0-C88F-3D48-98E7-F3E038739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81" name="AutoShape 966">
                  <a:extLst>
                    <a:ext uri="{FF2B5EF4-FFF2-40B4-BE49-F238E27FC236}">
                      <a16:creationId xmlns:a16="http://schemas.microsoft.com/office/drawing/2014/main" id="{5B978760-D630-664D-941B-E0517C2034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2" name="AutoShape 967">
                  <a:extLst>
                    <a:ext uri="{FF2B5EF4-FFF2-40B4-BE49-F238E27FC236}">
                      <a16:creationId xmlns:a16="http://schemas.microsoft.com/office/drawing/2014/main" id="{66581CC6-E163-4349-98BB-7B8F11B584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6" name="Freeform 968">
                <a:extLst>
                  <a:ext uri="{FF2B5EF4-FFF2-40B4-BE49-F238E27FC236}">
                    <a16:creationId xmlns:a16="http://schemas.microsoft.com/office/drawing/2014/main" id="{0C578B43-7341-984A-8E2E-758C1FE62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7" name="Group 969">
                <a:extLst>
                  <a:ext uri="{FF2B5EF4-FFF2-40B4-BE49-F238E27FC236}">
                    <a16:creationId xmlns:a16="http://schemas.microsoft.com/office/drawing/2014/main" id="{00F4A952-5D56-894B-BE04-57FD8D9A8F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79" name="AutoShape 970">
                  <a:extLst>
                    <a:ext uri="{FF2B5EF4-FFF2-40B4-BE49-F238E27FC236}">
                      <a16:creationId xmlns:a16="http://schemas.microsoft.com/office/drawing/2014/main" id="{C6D2E1F8-9BE6-1340-A97F-25C96F4EA3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0" name="AutoShape 971">
                  <a:extLst>
                    <a:ext uri="{FF2B5EF4-FFF2-40B4-BE49-F238E27FC236}">
                      <a16:creationId xmlns:a16="http://schemas.microsoft.com/office/drawing/2014/main" id="{076B7F4B-58FD-394A-A7D1-825421A0DD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8" name="Rectangle 972">
                <a:extLst>
                  <a:ext uri="{FF2B5EF4-FFF2-40B4-BE49-F238E27FC236}">
                    <a16:creationId xmlns:a16="http://schemas.microsoft.com/office/drawing/2014/main" id="{9CF6079F-A485-B34F-BAE1-E461B27BC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69" name="Freeform 973">
                <a:extLst>
                  <a:ext uri="{FF2B5EF4-FFF2-40B4-BE49-F238E27FC236}">
                    <a16:creationId xmlns:a16="http://schemas.microsoft.com/office/drawing/2014/main" id="{4D22F667-50F0-554D-A2A3-06E318F92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0" name="Freeform 974">
                <a:extLst>
                  <a:ext uri="{FF2B5EF4-FFF2-40B4-BE49-F238E27FC236}">
                    <a16:creationId xmlns:a16="http://schemas.microsoft.com/office/drawing/2014/main" id="{FEA6AA77-7341-EC44-9A1C-8FF6D3429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1" name="Oval 975">
                <a:extLst>
                  <a:ext uri="{FF2B5EF4-FFF2-40B4-BE49-F238E27FC236}">
                    <a16:creationId xmlns:a16="http://schemas.microsoft.com/office/drawing/2014/main" id="{A02843C6-28FA-9945-9CEB-7717E68BC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2" name="Freeform 976">
                <a:extLst>
                  <a:ext uri="{FF2B5EF4-FFF2-40B4-BE49-F238E27FC236}">
                    <a16:creationId xmlns:a16="http://schemas.microsoft.com/office/drawing/2014/main" id="{B41467ED-71ED-774D-B5B1-0E498264B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3" name="AutoShape 977">
                <a:extLst>
                  <a:ext uri="{FF2B5EF4-FFF2-40B4-BE49-F238E27FC236}">
                    <a16:creationId xmlns:a16="http://schemas.microsoft.com/office/drawing/2014/main" id="{9B5749F0-C743-D247-9288-DD5C4B670C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4" name="AutoShape 978">
                <a:extLst>
                  <a:ext uri="{FF2B5EF4-FFF2-40B4-BE49-F238E27FC236}">
                    <a16:creationId xmlns:a16="http://schemas.microsoft.com/office/drawing/2014/main" id="{990B835A-E601-8B4A-913C-86C2C6F75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5" name="Oval 979">
                <a:extLst>
                  <a:ext uri="{FF2B5EF4-FFF2-40B4-BE49-F238E27FC236}">
                    <a16:creationId xmlns:a16="http://schemas.microsoft.com/office/drawing/2014/main" id="{54D6634C-D1A9-6142-9854-19C444BA4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6" name="Oval 980">
                <a:extLst>
                  <a:ext uri="{FF2B5EF4-FFF2-40B4-BE49-F238E27FC236}">
                    <a16:creationId xmlns:a16="http://schemas.microsoft.com/office/drawing/2014/main" id="{4B663C71-DBAC-684F-AC10-C3062136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7" name="Oval 981">
                <a:extLst>
                  <a:ext uri="{FF2B5EF4-FFF2-40B4-BE49-F238E27FC236}">
                    <a16:creationId xmlns:a16="http://schemas.microsoft.com/office/drawing/2014/main" id="{89DA651A-7990-3046-B6A9-BDF3A76B1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8" name="Rectangle 982">
                <a:extLst>
                  <a:ext uri="{FF2B5EF4-FFF2-40B4-BE49-F238E27FC236}">
                    <a16:creationId xmlns:a16="http://schemas.microsoft.com/office/drawing/2014/main" id="{97BCC976-FD19-5C44-A0F3-970A14677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822" name="Group 950">
              <a:extLst>
                <a:ext uri="{FF2B5EF4-FFF2-40B4-BE49-F238E27FC236}">
                  <a16:creationId xmlns:a16="http://schemas.microsoft.com/office/drawing/2014/main" id="{408FB985-1A5F-F147-891F-C6EE203F17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2479" y="2847655"/>
              <a:ext cx="338137" cy="653816"/>
              <a:chOff x="4140" y="429"/>
              <a:chExt cx="1425" cy="2396"/>
            </a:xfrm>
          </p:grpSpPr>
          <p:sp>
            <p:nvSpPr>
              <p:cNvPr id="823" name="Freeform 951">
                <a:extLst>
                  <a:ext uri="{FF2B5EF4-FFF2-40B4-BE49-F238E27FC236}">
                    <a16:creationId xmlns:a16="http://schemas.microsoft.com/office/drawing/2014/main" id="{E5433180-28F2-BE4A-AA7C-A7B21A632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4" name="Rectangle 952">
                <a:extLst>
                  <a:ext uri="{FF2B5EF4-FFF2-40B4-BE49-F238E27FC236}">
                    <a16:creationId xmlns:a16="http://schemas.microsoft.com/office/drawing/2014/main" id="{8C5BD778-66FD-3945-B836-91E6ED4A0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5" name="Freeform 953">
                <a:extLst>
                  <a:ext uri="{FF2B5EF4-FFF2-40B4-BE49-F238E27FC236}">
                    <a16:creationId xmlns:a16="http://schemas.microsoft.com/office/drawing/2014/main" id="{2A91ACBD-8D41-DD4C-A2B1-048B348B9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6" name="Freeform 954">
                <a:extLst>
                  <a:ext uri="{FF2B5EF4-FFF2-40B4-BE49-F238E27FC236}">
                    <a16:creationId xmlns:a16="http://schemas.microsoft.com/office/drawing/2014/main" id="{FD9AFB84-DB6D-6046-8467-AD372F413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7" name="Rectangle 955">
                <a:extLst>
                  <a:ext uri="{FF2B5EF4-FFF2-40B4-BE49-F238E27FC236}">
                    <a16:creationId xmlns:a16="http://schemas.microsoft.com/office/drawing/2014/main" id="{77DBE4BA-8D67-5B43-8297-B9D264FE9B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28" name="Group 956">
                <a:extLst>
                  <a:ext uri="{FF2B5EF4-FFF2-40B4-BE49-F238E27FC236}">
                    <a16:creationId xmlns:a16="http://schemas.microsoft.com/office/drawing/2014/main" id="{F3DA3736-9C54-FD40-9182-376547A2AE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53" name="AutoShape 957">
                  <a:extLst>
                    <a:ext uri="{FF2B5EF4-FFF2-40B4-BE49-F238E27FC236}">
                      <a16:creationId xmlns:a16="http://schemas.microsoft.com/office/drawing/2014/main" id="{AF6DA2C1-3BA8-9F42-8082-1828FAC4ED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4" name="AutoShape 958">
                  <a:extLst>
                    <a:ext uri="{FF2B5EF4-FFF2-40B4-BE49-F238E27FC236}">
                      <a16:creationId xmlns:a16="http://schemas.microsoft.com/office/drawing/2014/main" id="{7E65A1C9-4BD5-C648-BDA4-FE7A4B1268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29" name="Rectangle 959">
                <a:extLst>
                  <a:ext uri="{FF2B5EF4-FFF2-40B4-BE49-F238E27FC236}">
                    <a16:creationId xmlns:a16="http://schemas.microsoft.com/office/drawing/2014/main" id="{EC0E4CD1-FF46-4441-8D14-832711884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30" name="Group 960">
                <a:extLst>
                  <a:ext uri="{FF2B5EF4-FFF2-40B4-BE49-F238E27FC236}">
                    <a16:creationId xmlns:a16="http://schemas.microsoft.com/office/drawing/2014/main" id="{E64F3582-6063-6041-8631-63DD7426A4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51" name="AutoShape 961">
                  <a:extLst>
                    <a:ext uri="{FF2B5EF4-FFF2-40B4-BE49-F238E27FC236}">
                      <a16:creationId xmlns:a16="http://schemas.microsoft.com/office/drawing/2014/main" id="{C34EAECD-E1EF-8646-9F61-922B7F0EA0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2" name="AutoShape 962">
                  <a:extLst>
                    <a:ext uri="{FF2B5EF4-FFF2-40B4-BE49-F238E27FC236}">
                      <a16:creationId xmlns:a16="http://schemas.microsoft.com/office/drawing/2014/main" id="{9D855FB6-3F8B-4F48-BB63-40E93ACB20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31" name="Rectangle 963">
                <a:extLst>
                  <a:ext uri="{FF2B5EF4-FFF2-40B4-BE49-F238E27FC236}">
                    <a16:creationId xmlns:a16="http://schemas.microsoft.com/office/drawing/2014/main" id="{F062D5F9-755C-724B-955A-7A2BDC06D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2" name="Rectangle 964">
                <a:extLst>
                  <a:ext uri="{FF2B5EF4-FFF2-40B4-BE49-F238E27FC236}">
                    <a16:creationId xmlns:a16="http://schemas.microsoft.com/office/drawing/2014/main" id="{177A8ED0-5EFF-1249-9487-CD3CEB431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33" name="Group 965">
                <a:extLst>
                  <a:ext uri="{FF2B5EF4-FFF2-40B4-BE49-F238E27FC236}">
                    <a16:creationId xmlns:a16="http://schemas.microsoft.com/office/drawing/2014/main" id="{A1DF88D1-CA38-D94A-B614-BF080EB389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49" name="AutoShape 966">
                  <a:extLst>
                    <a:ext uri="{FF2B5EF4-FFF2-40B4-BE49-F238E27FC236}">
                      <a16:creationId xmlns:a16="http://schemas.microsoft.com/office/drawing/2014/main" id="{F38F11ED-A8CE-5249-99B7-BC200E46CA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0" name="AutoShape 967">
                  <a:extLst>
                    <a:ext uri="{FF2B5EF4-FFF2-40B4-BE49-F238E27FC236}">
                      <a16:creationId xmlns:a16="http://schemas.microsoft.com/office/drawing/2014/main" id="{BE8854EE-7F90-844A-B45E-E7DD53A00D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34" name="Freeform 968">
                <a:extLst>
                  <a:ext uri="{FF2B5EF4-FFF2-40B4-BE49-F238E27FC236}">
                    <a16:creationId xmlns:a16="http://schemas.microsoft.com/office/drawing/2014/main" id="{C685DB2D-2CAC-9042-82A0-DF8A8A5C7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35" name="Group 969">
                <a:extLst>
                  <a:ext uri="{FF2B5EF4-FFF2-40B4-BE49-F238E27FC236}">
                    <a16:creationId xmlns:a16="http://schemas.microsoft.com/office/drawing/2014/main" id="{17E8E7C0-53DA-9845-A7EC-5C2E647C9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47" name="AutoShape 970">
                  <a:extLst>
                    <a:ext uri="{FF2B5EF4-FFF2-40B4-BE49-F238E27FC236}">
                      <a16:creationId xmlns:a16="http://schemas.microsoft.com/office/drawing/2014/main" id="{B5CA9A5E-F11C-004B-9937-AD191292AE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48" name="AutoShape 971">
                  <a:extLst>
                    <a:ext uri="{FF2B5EF4-FFF2-40B4-BE49-F238E27FC236}">
                      <a16:creationId xmlns:a16="http://schemas.microsoft.com/office/drawing/2014/main" id="{96386543-71E7-1D42-9624-7949180883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36" name="Rectangle 972">
                <a:extLst>
                  <a:ext uri="{FF2B5EF4-FFF2-40B4-BE49-F238E27FC236}">
                    <a16:creationId xmlns:a16="http://schemas.microsoft.com/office/drawing/2014/main" id="{C1AF9949-5911-9240-A6AD-91975A73F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7" name="Freeform 973">
                <a:extLst>
                  <a:ext uri="{FF2B5EF4-FFF2-40B4-BE49-F238E27FC236}">
                    <a16:creationId xmlns:a16="http://schemas.microsoft.com/office/drawing/2014/main" id="{27BBB8ED-9D76-4E4F-BF4D-5A7FF5643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8" name="Freeform 974">
                <a:extLst>
                  <a:ext uri="{FF2B5EF4-FFF2-40B4-BE49-F238E27FC236}">
                    <a16:creationId xmlns:a16="http://schemas.microsoft.com/office/drawing/2014/main" id="{02E9A54F-05AA-404E-91E8-11085F7EB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9" name="Oval 975">
                <a:extLst>
                  <a:ext uri="{FF2B5EF4-FFF2-40B4-BE49-F238E27FC236}">
                    <a16:creationId xmlns:a16="http://schemas.microsoft.com/office/drawing/2014/main" id="{9AC3BA29-CFE0-7A41-866E-F884B95B8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0" name="Freeform 976">
                <a:extLst>
                  <a:ext uri="{FF2B5EF4-FFF2-40B4-BE49-F238E27FC236}">
                    <a16:creationId xmlns:a16="http://schemas.microsoft.com/office/drawing/2014/main" id="{E7FFF245-8A0A-2749-A793-25B6F30E9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1" name="AutoShape 977">
                <a:extLst>
                  <a:ext uri="{FF2B5EF4-FFF2-40B4-BE49-F238E27FC236}">
                    <a16:creationId xmlns:a16="http://schemas.microsoft.com/office/drawing/2014/main" id="{774C1F7E-EF61-9041-A67B-B2D38BDB1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2" name="AutoShape 978">
                <a:extLst>
                  <a:ext uri="{FF2B5EF4-FFF2-40B4-BE49-F238E27FC236}">
                    <a16:creationId xmlns:a16="http://schemas.microsoft.com/office/drawing/2014/main" id="{8321AD11-FD38-2140-803F-0861F460D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3" name="Oval 979">
                <a:extLst>
                  <a:ext uri="{FF2B5EF4-FFF2-40B4-BE49-F238E27FC236}">
                    <a16:creationId xmlns:a16="http://schemas.microsoft.com/office/drawing/2014/main" id="{3B03DD16-3989-194B-BD6E-9FAE3F6CD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4" name="Oval 980">
                <a:extLst>
                  <a:ext uri="{FF2B5EF4-FFF2-40B4-BE49-F238E27FC236}">
                    <a16:creationId xmlns:a16="http://schemas.microsoft.com/office/drawing/2014/main" id="{FB43C4D6-3355-2049-A335-F477077CE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5" name="Oval 981">
                <a:extLst>
                  <a:ext uri="{FF2B5EF4-FFF2-40B4-BE49-F238E27FC236}">
                    <a16:creationId xmlns:a16="http://schemas.microsoft.com/office/drawing/2014/main" id="{8045FE53-47F3-754E-922B-AF14C0360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6" name="Rectangle 982">
                <a:extLst>
                  <a:ext uri="{FF2B5EF4-FFF2-40B4-BE49-F238E27FC236}">
                    <a16:creationId xmlns:a16="http://schemas.microsoft.com/office/drawing/2014/main" id="{970F4A74-CE34-AE4C-A565-ABAC41470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887" name="Freeform 2">
            <a:extLst>
              <a:ext uri="{FF2B5EF4-FFF2-40B4-BE49-F238E27FC236}">
                <a16:creationId xmlns:a16="http://schemas.microsoft.com/office/drawing/2014/main" id="{73B896A4-C009-EC47-9EB3-507C0C7CCB88}"/>
              </a:ext>
            </a:extLst>
          </p:cNvPr>
          <p:cNvSpPr>
            <a:spLocks/>
          </p:cNvSpPr>
          <p:nvPr/>
        </p:nvSpPr>
        <p:spPr bwMode="auto">
          <a:xfrm>
            <a:off x="4341668" y="5696917"/>
            <a:ext cx="4027487" cy="93980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BFDE916B-AF97-DB4F-88E3-3211F74E07F5}"/>
              </a:ext>
            </a:extLst>
          </p:cNvPr>
          <p:cNvCxnSpPr/>
          <p:nvPr/>
        </p:nvCxnSpPr>
        <p:spPr>
          <a:xfrm flipV="1">
            <a:off x="5011593" y="5847730"/>
            <a:ext cx="1316037" cy="1317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1A6A20F-5B1F-E34C-A889-7D7216BC52A6}"/>
              </a:ext>
            </a:extLst>
          </p:cNvPr>
          <p:cNvCxnSpPr/>
          <p:nvPr/>
        </p:nvCxnSpPr>
        <p:spPr>
          <a:xfrm>
            <a:off x="4900468" y="6035055"/>
            <a:ext cx="2259012" cy="2984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EC3A188E-9403-584D-9DE4-BD063B6A9984}"/>
              </a:ext>
            </a:extLst>
          </p:cNvPr>
          <p:cNvCxnSpPr/>
          <p:nvPr/>
        </p:nvCxnSpPr>
        <p:spPr>
          <a:xfrm>
            <a:off x="4913168" y="6139830"/>
            <a:ext cx="714375" cy="2762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CA8EFEA7-A8AA-F945-BA1D-4ACB721622E5}"/>
              </a:ext>
            </a:extLst>
          </p:cNvPr>
          <p:cNvCxnSpPr/>
          <p:nvPr/>
        </p:nvCxnSpPr>
        <p:spPr>
          <a:xfrm flipV="1">
            <a:off x="5930755" y="6333505"/>
            <a:ext cx="1247775" cy="825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B2D0340F-062D-4B43-ADB5-74954D542D1B}"/>
              </a:ext>
            </a:extLst>
          </p:cNvPr>
          <p:cNvCxnSpPr/>
          <p:nvPr/>
        </p:nvCxnSpPr>
        <p:spPr>
          <a:xfrm>
            <a:off x="6591155" y="5881067"/>
            <a:ext cx="1057275" cy="1238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694966F7-E79E-AC42-A981-710223649ACC}"/>
              </a:ext>
            </a:extLst>
          </p:cNvPr>
          <p:cNvCxnSpPr/>
          <p:nvPr/>
        </p:nvCxnSpPr>
        <p:spPr>
          <a:xfrm flipV="1">
            <a:off x="5875193" y="6035055"/>
            <a:ext cx="1790700" cy="2984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E084439A-562F-9047-916D-8BFA8D983C78}"/>
              </a:ext>
            </a:extLst>
          </p:cNvPr>
          <p:cNvCxnSpPr/>
          <p:nvPr/>
        </p:nvCxnSpPr>
        <p:spPr>
          <a:xfrm flipV="1">
            <a:off x="7202343" y="6063630"/>
            <a:ext cx="588962" cy="26987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B834EF84-01CE-DB43-AA3A-31C4F6601F10}"/>
              </a:ext>
            </a:extLst>
          </p:cNvPr>
          <p:cNvCxnSpPr/>
          <p:nvPr/>
        </p:nvCxnSpPr>
        <p:spPr>
          <a:xfrm>
            <a:off x="6345093" y="5847730"/>
            <a:ext cx="814387" cy="40163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896" name="Group 895">
            <a:extLst>
              <a:ext uri="{FF2B5EF4-FFF2-40B4-BE49-F238E27FC236}">
                <a16:creationId xmlns:a16="http://schemas.microsoft.com/office/drawing/2014/main" id="{711F93EB-336F-294F-9B30-EC65C9DC0F9C}"/>
              </a:ext>
            </a:extLst>
          </p:cNvPr>
          <p:cNvGrpSpPr>
            <a:grpSpLocks/>
          </p:cNvGrpSpPr>
          <p:nvPr/>
        </p:nvGrpSpPr>
        <p:grpSpPr bwMode="auto">
          <a:xfrm>
            <a:off x="3274868" y="2950542"/>
            <a:ext cx="6978650" cy="1096963"/>
            <a:chOff x="1526216" y="3003498"/>
            <a:chExt cx="6978041" cy="1096962"/>
          </a:xfrm>
        </p:grpSpPr>
        <p:sp>
          <p:nvSpPr>
            <p:cNvPr id="897" name="TextBox 399">
              <a:extLst>
                <a:ext uri="{FF2B5EF4-FFF2-40B4-BE49-F238E27FC236}">
                  <a16:creationId xmlns:a16="http://schemas.microsoft.com/office/drawing/2014/main" id="{02C371D3-2C1E-5244-9747-22984982B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4291" y="3628973"/>
              <a:ext cx="595313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sp>
          <p:nvSpPr>
            <p:cNvPr id="898" name="TextBox 400">
              <a:extLst>
                <a:ext uri="{FF2B5EF4-FFF2-40B4-BE49-F238E27FC236}">
                  <a16:creationId xmlns:a16="http://schemas.microsoft.com/office/drawing/2014/main" id="{E9FCEA42-739D-C647-B0B2-29DF67991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8579" y="3003498"/>
              <a:ext cx="709612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control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cxnSp>
          <p:nvCxnSpPr>
            <p:cNvPr id="899" name="Straight Connector 898">
              <a:extLst>
                <a:ext uri="{FF2B5EF4-FFF2-40B4-BE49-F238E27FC236}">
                  <a16:creationId xmlns:a16="http://schemas.microsoft.com/office/drawing/2014/main" id="{B4D02647-EB69-3549-8B8C-C214B4362D0C}"/>
                </a:ext>
              </a:extLst>
            </p:cNvPr>
            <p:cNvCxnSpPr/>
            <p:nvPr/>
          </p:nvCxnSpPr>
          <p:spPr bwMode="auto">
            <a:xfrm flipV="1">
              <a:off x="1526216" y="3579760"/>
              <a:ext cx="6978041" cy="11112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grpSp>
        <p:nvGrpSpPr>
          <p:cNvPr id="900" name="Group 899">
            <a:extLst>
              <a:ext uri="{FF2B5EF4-FFF2-40B4-BE49-F238E27FC236}">
                <a16:creationId xmlns:a16="http://schemas.microsoft.com/office/drawing/2014/main" id="{D1C980A1-7A81-E64E-86E7-AE4ADB468ED3}"/>
              </a:ext>
            </a:extLst>
          </p:cNvPr>
          <p:cNvGrpSpPr>
            <a:grpSpLocks/>
          </p:cNvGrpSpPr>
          <p:nvPr/>
        </p:nvGrpSpPr>
        <p:grpSpPr bwMode="auto">
          <a:xfrm>
            <a:off x="4186093" y="2682255"/>
            <a:ext cx="4295775" cy="320675"/>
            <a:chOff x="2433511" y="2792111"/>
            <a:chExt cx="4296530" cy="320561"/>
          </a:xfrm>
        </p:grpSpPr>
        <p:grpSp>
          <p:nvGrpSpPr>
            <p:cNvPr id="901" name="Group 401">
              <a:extLst>
                <a:ext uri="{FF2B5EF4-FFF2-40B4-BE49-F238E27FC236}">
                  <a16:creationId xmlns:a16="http://schemas.microsoft.com/office/drawing/2014/main" id="{0C7ACA51-7903-9B4D-A9BA-79FE11C0D1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3511" y="2794083"/>
              <a:ext cx="349250" cy="317387"/>
              <a:chOff x="2931664" y="3912603"/>
              <a:chExt cx="430450" cy="329314"/>
            </a:xfrm>
          </p:grpSpPr>
          <p:sp>
            <p:nvSpPr>
              <p:cNvPr id="922" name="Rectangle 921">
                <a:extLst>
                  <a:ext uri="{FF2B5EF4-FFF2-40B4-BE49-F238E27FC236}">
                    <a16:creationId xmlns:a16="http://schemas.microsoft.com/office/drawing/2014/main" id="{4D33FA09-AAF7-044A-A5A8-F3F23C68AF3C}"/>
                  </a:ext>
                </a:extLst>
              </p:cNvPr>
              <p:cNvSpPr/>
              <p:nvPr/>
            </p:nvSpPr>
            <p:spPr>
              <a:xfrm>
                <a:off x="2937534" y="3912203"/>
                <a:ext cx="424655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id="{C201AD05-8A56-4949-B304-A2A9AB5DD587}"/>
                  </a:ext>
                </a:extLst>
              </p:cNvPr>
              <p:cNvCxnSpPr/>
              <p:nvPr/>
            </p:nvCxnSpPr>
            <p:spPr>
              <a:xfrm>
                <a:off x="2931664" y="400441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4" name="Straight Connector 923">
                <a:extLst>
                  <a:ext uri="{FF2B5EF4-FFF2-40B4-BE49-F238E27FC236}">
                    <a16:creationId xmlns:a16="http://schemas.microsoft.com/office/drawing/2014/main" id="{ED7C9AD7-08A8-D942-BF3A-F53E94AF4B95}"/>
                  </a:ext>
                </a:extLst>
              </p:cNvPr>
              <p:cNvCxnSpPr/>
              <p:nvPr/>
            </p:nvCxnSpPr>
            <p:spPr>
              <a:xfrm>
                <a:off x="2931664" y="4066980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5" name="Straight Connector 924">
                <a:extLst>
                  <a:ext uri="{FF2B5EF4-FFF2-40B4-BE49-F238E27FC236}">
                    <a16:creationId xmlns:a16="http://schemas.microsoft.com/office/drawing/2014/main" id="{143A10B8-06CC-D647-AEF7-2670CD772003}"/>
                  </a:ext>
                </a:extLst>
              </p:cNvPr>
              <p:cNvCxnSpPr>
                <a:stCxn id="922" idx="2"/>
              </p:cNvCxnSpPr>
              <p:nvPr/>
            </p:nvCxnSpPr>
            <p:spPr>
              <a:xfrm flipH="1" flipV="1">
                <a:off x="3148883" y="4004411"/>
                <a:ext cx="0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2" name="Group 406">
              <a:extLst>
                <a:ext uri="{FF2B5EF4-FFF2-40B4-BE49-F238E27FC236}">
                  <a16:creationId xmlns:a16="http://schemas.microsoft.com/office/drawing/2014/main" id="{508A07A5-EEA9-904C-A972-4C4DADB526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8666" y="2792111"/>
              <a:ext cx="350838" cy="317387"/>
              <a:chOff x="2931664" y="3912603"/>
              <a:chExt cx="430450" cy="329314"/>
            </a:xfrm>
          </p:grpSpPr>
          <p:sp>
            <p:nvSpPr>
              <p:cNvPr id="918" name="Rectangle 917">
                <a:extLst>
                  <a:ext uri="{FF2B5EF4-FFF2-40B4-BE49-F238E27FC236}">
                    <a16:creationId xmlns:a16="http://schemas.microsoft.com/office/drawing/2014/main" id="{3F286581-2453-1F47-8CC7-5657614015DB}"/>
                  </a:ext>
                </a:extLst>
              </p:cNvPr>
              <p:cNvSpPr/>
              <p:nvPr/>
            </p:nvSpPr>
            <p:spPr>
              <a:xfrm>
                <a:off x="2936779" y="3912603"/>
                <a:ext cx="424681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30F55D65-689B-184E-A7EE-17D45743B000}"/>
                  </a:ext>
                </a:extLst>
              </p:cNvPr>
              <p:cNvCxnSpPr/>
              <p:nvPr/>
            </p:nvCxnSpPr>
            <p:spPr>
              <a:xfrm>
                <a:off x="2930935" y="4004811"/>
                <a:ext cx="42468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076ADE22-2AEF-5040-9FA3-121B2C370E3A}"/>
                  </a:ext>
                </a:extLst>
              </p:cNvPr>
              <p:cNvCxnSpPr/>
              <p:nvPr/>
            </p:nvCxnSpPr>
            <p:spPr>
              <a:xfrm>
                <a:off x="2930935" y="4067381"/>
                <a:ext cx="42468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id="{F2B6C973-6DE4-2349-9A6A-64B1F7541845}"/>
                  </a:ext>
                </a:extLst>
              </p:cNvPr>
              <p:cNvCxnSpPr>
                <a:stCxn id="918" idx="2"/>
              </p:cNvCxnSpPr>
              <p:nvPr/>
            </p:nvCxnSpPr>
            <p:spPr>
              <a:xfrm flipH="1" flipV="1">
                <a:off x="3147171" y="4004811"/>
                <a:ext cx="1949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3" name="Group 411">
              <a:extLst>
                <a:ext uri="{FF2B5EF4-FFF2-40B4-BE49-F238E27FC236}">
                  <a16:creationId xmlns:a16="http://schemas.microsoft.com/office/drawing/2014/main" id="{AB449866-D0BC-6B4F-801B-0FA210DD83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2104" y="2792111"/>
              <a:ext cx="350837" cy="317387"/>
              <a:chOff x="2931664" y="3912603"/>
              <a:chExt cx="430450" cy="329314"/>
            </a:xfrm>
          </p:grpSpPr>
          <p:sp>
            <p:nvSpPr>
              <p:cNvPr id="914" name="Rectangle 913">
                <a:extLst>
                  <a:ext uri="{FF2B5EF4-FFF2-40B4-BE49-F238E27FC236}">
                    <a16:creationId xmlns:a16="http://schemas.microsoft.com/office/drawing/2014/main" id="{4E4F9BC1-F5BE-B344-A249-E838C680C739}"/>
                  </a:ext>
                </a:extLst>
              </p:cNvPr>
              <p:cNvSpPr/>
              <p:nvPr/>
            </p:nvSpPr>
            <p:spPr>
              <a:xfrm>
                <a:off x="2936958" y="3912603"/>
                <a:ext cx="424682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id="{DB20F410-274B-C043-A0B4-75FDB2F514FF}"/>
                  </a:ext>
                </a:extLst>
              </p:cNvPr>
              <p:cNvCxnSpPr/>
              <p:nvPr/>
            </p:nvCxnSpPr>
            <p:spPr>
              <a:xfrm>
                <a:off x="2931113" y="400481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id="{7E028785-0101-4B45-BBD3-8308680B4792}"/>
                  </a:ext>
                </a:extLst>
              </p:cNvPr>
              <p:cNvCxnSpPr/>
              <p:nvPr/>
            </p:nvCxnSpPr>
            <p:spPr>
              <a:xfrm>
                <a:off x="2931113" y="406738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7" name="Straight Connector 916">
                <a:extLst>
                  <a:ext uri="{FF2B5EF4-FFF2-40B4-BE49-F238E27FC236}">
                    <a16:creationId xmlns:a16="http://schemas.microsoft.com/office/drawing/2014/main" id="{A47B9AA0-7155-B643-A937-D99E939A959D}"/>
                  </a:ext>
                </a:extLst>
              </p:cNvPr>
              <p:cNvCxnSpPr>
                <a:stCxn id="914" idx="2"/>
              </p:cNvCxnSpPr>
              <p:nvPr/>
            </p:nvCxnSpPr>
            <p:spPr>
              <a:xfrm flipH="1" flipV="1">
                <a:off x="3147351" y="4004811"/>
                <a:ext cx="1947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4" name="Group 416">
              <a:extLst>
                <a:ext uri="{FF2B5EF4-FFF2-40B4-BE49-F238E27FC236}">
                  <a16:creationId xmlns:a16="http://schemas.microsoft.com/office/drawing/2014/main" id="{6CFC219B-7363-534F-BBB9-2940C18F6D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4316" y="2795285"/>
              <a:ext cx="349250" cy="317387"/>
              <a:chOff x="2931664" y="3912603"/>
              <a:chExt cx="430450" cy="329314"/>
            </a:xfrm>
          </p:grpSpPr>
          <p:sp>
            <p:nvSpPr>
              <p:cNvPr id="910" name="Rectangle 909">
                <a:extLst>
                  <a:ext uri="{FF2B5EF4-FFF2-40B4-BE49-F238E27FC236}">
                    <a16:creationId xmlns:a16="http://schemas.microsoft.com/office/drawing/2014/main" id="{A90F17FE-7DC7-C744-AC85-74012E165AB3}"/>
                  </a:ext>
                </a:extLst>
              </p:cNvPr>
              <p:cNvSpPr/>
              <p:nvPr/>
            </p:nvSpPr>
            <p:spPr>
              <a:xfrm>
                <a:off x="2937241" y="3912603"/>
                <a:ext cx="424655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1" name="Straight Connector 910">
                <a:extLst>
                  <a:ext uri="{FF2B5EF4-FFF2-40B4-BE49-F238E27FC236}">
                    <a16:creationId xmlns:a16="http://schemas.microsoft.com/office/drawing/2014/main" id="{493DE14E-A2F1-A249-AD60-B96754D395E1}"/>
                  </a:ext>
                </a:extLst>
              </p:cNvPr>
              <p:cNvCxnSpPr/>
              <p:nvPr/>
            </p:nvCxnSpPr>
            <p:spPr>
              <a:xfrm>
                <a:off x="2931371" y="400481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2" name="Straight Connector 911">
                <a:extLst>
                  <a:ext uri="{FF2B5EF4-FFF2-40B4-BE49-F238E27FC236}">
                    <a16:creationId xmlns:a16="http://schemas.microsoft.com/office/drawing/2014/main" id="{8DFE02DA-2A86-4844-B164-F4DC02A4123A}"/>
                  </a:ext>
                </a:extLst>
              </p:cNvPr>
              <p:cNvCxnSpPr/>
              <p:nvPr/>
            </p:nvCxnSpPr>
            <p:spPr>
              <a:xfrm>
                <a:off x="2931371" y="406738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C4AA7EE7-5C2E-8D48-989F-F7194666A353}"/>
                  </a:ext>
                </a:extLst>
              </p:cNvPr>
              <p:cNvCxnSpPr>
                <a:stCxn id="910" idx="2"/>
              </p:cNvCxnSpPr>
              <p:nvPr/>
            </p:nvCxnSpPr>
            <p:spPr>
              <a:xfrm flipH="1" flipV="1">
                <a:off x="3148590" y="4004811"/>
                <a:ext cx="0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5" name="Group 421">
              <a:extLst>
                <a:ext uri="{FF2B5EF4-FFF2-40B4-BE49-F238E27FC236}">
                  <a16:creationId xmlns:a16="http://schemas.microsoft.com/office/drawing/2014/main" id="{1FA36B18-95B0-CB4E-95BE-59E971816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9204" y="2792111"/>
              <a:ext cx="350837" cy="317387"/>
              <a:chOff x="2931664" y="3912603"/>
              <a:chExt cx="430450" cy="329314"/>
            </a:xfrm>
          </p:grpSpPr>
          <p:sp>
            <p:nvSpPr>
              <p:cNvPr id="906" name="Rectangle 905">
                <a:extLst>
                  <a:ext uri="{FF2B5EF4-FFF2-40B4-BE49-F238E27FC236}">
                    <a16:creationId xmlns:a16="http://schemas.microsoft.com/office/drawing/2014/main" id="{EE684161-8E76-E041-95F6-E692F09DB739}"/>
                  </a:ext>
                </a:extLst>
              </p:cNvPr>
              <p:cNvSpPr/>
              <p:nvPr/>
            </p:nvSpPr>
            <p:spPr>
              <a:xfrm>
                <a:off x="2937432" y="3912603"/>
                <a:ext cx="424682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07" name="Straight Connector 906">
                <a:extLst>
                  <a:ext uri="{FF2B5EF4-FFF2-40B4-BE49-F238E27FC236}">
                    <a16:creationId xmlns:a16="http://schemas.microsoft.com/office/drawing/2014/main" id="{7927B3EE-2CC2-B44C-94F1-B69CA0A815A2}"/>
                  </a:ext>
                </a:extLst>
              </p:cNvPr>
              <p:cNvCxnSpPr/>
              <p:nvPr/>
            </p:nvCxnSpPr>
            <p:spPr>
              <a:xfrm>
                <a:off x="2931587" y="400481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08" name="Straight Connector 907">
                <a:extLst>
                  <a:ext uri="{FF2B5EF4-FFF2-40B4-BE49-F238E27FC236}">
                    <a16:creationId xmlns:a16="http://schemas.microsoft.com/office/drawing/2014/main" id="{89B6595F-CFF0-3B40-B47C-ADB86E974281}"/>
                  </a:ext>
                </a:extLst>
              </p:cNvPr>
              <p:cNvCxnSpPr/>
              <p:nvPr/>
            </p:nvCxnSpPr>
            <p:spPr>
              <a:xfrm>
                <a:off x="2931587" y="406738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09" name="Straight Connector 908">
                <a:extLst>
                  <a:ext uri="{FF2B5EF4-FFF2-40B4-BE49-F238E27FC236}">
                    <a16:creationId xmlns:a16="http://schemas.microsoft.com/office/drawing/2014/main" id="{C551D2B6-035F-CE4D-A43A-5FFB5AFCEED5}"/>
                  </a:ext>
                </a:extLst>
              </p:cNvPr>
              <p:cNvCxnSpPr>
                <a:stCxn id="906" idx="2"/>
              </p:cNvCxnSpPr>
              <p:nvPr/>
            </p:nvCxnSpPr>
            <p:spPr>
              <a:xfrm flipH="1" flipV="1">
                <a:off x="3147825" y="4004811"/>
                <a:ext cx="1947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A988FEAF-222E-2C4B-8C38-8B6C17D4D63D}"/>
              </a:ext>
            </a:extLst>
          </p:cNvPr>
          <p:cNvGrpSpPr>
            <a:grpSpLocks/>
          </p:cNvGrpSpPr>
          <p:nvPr/>
        </p:nvGrpSpPr>
        <p:grpSpPr bwMode="auto">
          <a:xfrm>
            <a:off x="3605068" y="3656980"/>
            <a:ext cx="5211762" cy="2740025"/>
            <a:chOff x="1856416" y="3709935"/>
            <a:chExt cx="5211763" cy="2739614"/>
          </a:xfrm>
        </p:grpSpPr>
        <p:sp>
          <p:nvSpPr>
            <p:cNvPr id="927" name="Freeform 926">
              <a:extLst>
                <a:ext uri="{FF2B5EF4-FFF2-40B4-BE49-F238E27FC236}">
                  <a16:creationId xmlns:a16="http://schemas.microsoft.com/office/drawing/2014/main" id="{875BCAC4-B573-D54B-BF32-094096F89D98}"/>
                </a:ext>
              </a:extLst>
            </p:cNvPr>
            <p:cNvSpPr/>
            <p:nvPr/>
          </p:nvSpPr>
          <p:spPr>
            <a:xfrm>
              <a:off x="1877053" y="5330529"/>
              <a:ext cx="1281113" cy="758711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99" h="759828">
                  <a:moveTo>
                    <a:pt x="965179" y="759828"/>
                  </a:moveTo>
                  <a:cubicBezTo>
                    <a:pt x="301565" y="231725"/>
                    <a:pt x="628999" y="498939"/>
                    <a:pt x="0" y="0"/>
                  </a:cubicBezTo>
                  <a:lnTo>
                    <a:pt x="999231" y="13701"/>
                  </a:lnTo>
                  <a:cubicBezTo>
                    <a:pt x="1112985" y="379881"/>
                    <a:pt x="1055867" y="236107"/>
                    <a:pt x="1280499" y="723135"/>
                  </a:cubicBezTo>
                  <a:cubicBezTo>
                    <a:pt x="1186079" y="728668"/>
                    <a:pt x="1127207" y="701414"/>
                    <a:pt x="965179" y="75982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28" name="Freeform 927">
              <a:extLst>
                <a:ext uri="{FF2B5EF4-FFF2-40B4-BE49-F238E27FC236}">
                  <a16:creationId xmlns:a16="http://schemas.microsoft.com/office/drawing/2014/main" id="{0D857BEA-FC6F-1449-A5C0-C21CC8BC5CED}"/>
                </a:ext>
              </a:extLst>
            </p:cNvPr>
            <p:cNvSpPr/>
            <p:nvPr/>
          </p:nvSpPr>
          <p:spPr>
            <a:xfrm>
              <a:off x="6202992" y="5428939"/>
              <a:ext cx="865187" cy="553955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1011379"/>
                <a:gd name="connsiteY0" fmla="*/ 605727 h 758185"/>
                <a:gd name="connsiteX1" fmla="*/ 490915 w 1011379"/>
                <a:gd name="connsiteY1" fmla="*/ 13939 h 758185"/>
                <a:gd name="connsiteX2" fmla="*/ 1011379 w 1011379"/>
                <a:gd name="connsiteY2" fmla="*/ 563 h 758185"/>
                <a:gd name="connsiteX3" fmla="*/ 268780 w 1011379"/>
                <a:gd name="connsiteY3" fmla="*/ 758185 h 758185"/>
                <a:gd name="connsiteX4" fmla="*/ 0 w 1011379"/>
                <a:gd name="connsiteY4" fmla="*/ 605727 h 758185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05727"/>
                <a:gd name="connsiteX1" fmla="*/ 490915 w 1011379"/>
                <a:gd name="connsiteY1" fmla="*/ 13939 h 605727"/>
                <a:gd name="connsiteX2" fmla="*/ 1011379 w 1011379"/>
                <a:gd name="connsiteY2" fmla="*/ 563 h 605727"/>
                <a:gd name="connsiteX3" fmla="*/ 318823 w 1011379"/>
                <a:gd name="connsiteY3" fmla="*/ 553361 h 605727"/>
                <a:gd name="connsiteX4" fmla="*/ 0 w 1011379"/>
                <a:gd name="connsiteY4" fmla="*/ 605727 h 605727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251" h="553361">
                  <a:moveTo>
                    <a:pt x="0" y="540783"/>
                  </a:moveTo>
                  <a:cubicBezTo>
                    <a:pt x="274887" y="134762"/>
                    <a:pt x="159176" y="337938"/>
                    <a:pt x="345787" y="13939"/>
                  </a:cubicBezTo>
                  <a:cubicBezTo>
                    <a:pt x="520528" y="18247"/>
                    <a:pt x="691510" y="-3745"/>
                    <a:pt x="866251" y="563"/>
                  </a:cubicBezTo>
                  <a:cubicBezTo>
                    <a:pt x="252709" y="502795"/>
                    <a:pt x="640047" y="209256"/>
                    <a:pt x="173695" y="553361"/>
                  </a:cubicBezTo>
                  <a:cubicBezTo>
                    <a:pt x="39410" y="524725"/>
                    <a:pt x="196198" y="539317"/>
                    <a:pt x="0" y="54078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29" name="Freeform 928">
              <a:extLst>
                <a:ext uri="{FF2B5EF4-FFF2-40B4-BE49-F238E27FC236}">
                  <a16:creationId xmlns:a16="http://schemas.microsoft.com/office/drawing/2014/main" id="{218DF382-E11C-A94A-ABF5-F93EB0534196}"/>
                </a:ext>
              </a:extLst>
            </p:cNvPr>
            <p:cNvSpPr/>
            <p:nvPr/>
          </p:nvSpPr>
          <p:spPr>
            <a:xfrm>
              <a:off x="5377492" y="5449574"/>
              <a:ext cx="676275" cy="89680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675040"/>
                <a:gd name="connsiteY0" fmla="*/ 894029 h 896577"/>
                <a:gd name="connsiteX1" fmla="*/ 15664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  <a:gd name="connsiteX0" fmla="*/ 0 w 675040"/>
                <a:gd name="connsiteY0" fmla="*/ 894029 h 896577"/>
                <a:gd name="connsiteX1" fmla="*/ 18662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40" h="896577">
                  <a:moveTo>
                    <a:pt x="0" y="894029"/>
                  </a:moveTo>
                  <a:cubicBezTo>
                    <a:pt x="95638" y="409857"/>
                    <a:pt x="76811" y="618448"/>
                    <a:pt x="186623" y="1724"/>
                  </a:cubicBezTo>
                  <a:cubicBezTo>
                    <a:pt x="431451" y="14348"/>
                    <a:pt x="449377" y="35256"/>
                    <a:pt x="675040" y="0"/>
                  </a:cubicBezTo>
                  <a:cubicBezTo>
                    <a:pt x="276172" y="749497"/>
                    <a:pt x="462801" y="344746"/>
                    <a:pt x="179079" y="886531"/>
                  </a:cubicBezTo>
                  <a:cubicBezTo>
                    <a:pt x="44794" y="857895"/>
                    <a:pt x="92525" y="908114"/>
                    <a:pt x="0" y="89402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30" name="Freeform 929">
              <a:extLst>
                <a:ext uri="{FF2B5EF4-FFF2-40B4-BE49-F238E27FC236}">
                  <a16:creationId xmlns:a16="http://schemas.microsoft.com/office/drawing/2014/main" id="{BD4E8E8A-5281-2546-8825-0786245B15DA}"/>
                </a:ext>
              </a:extLst>
            </p:cNvPr>
            <p:cNvSpPr/>
            <p:nvPr/>
          </p:nvSpPr>
          <p:spPr>
            <a:xfrm>
              <a:off x="4340853" y="5470208"/>
              <a:ext cx="514350" cy="40157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7341"/>
                <a:gd name="connsiteX1" fmla="*/ 0 w 514180"/>
                <a:gd name="connsiteY1" fmla="*/ 0 h 577341"/>
                <a:gd name="connsiteX2" fmla="*/ 514180 w 514180"/>
                <a:gd name="connsiteY2" fmla="*/ 10891 h 577341"/>
                <a:gd name="connsiteX3" fmla="*/ 404259 w 514180"/>
                <a:gd name="connsiteY3" fmla="*/ 386400 h 577341"/>
                <a:gd name="connsiteX4" fmla="*/ 135770 w 514180"/>
                <a:gd name="connsiteY4" fmla="*/ 577341 h 577341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02193 h 402193"/>
                <a:gd name="connsiteX1" fmla="*/ 0 w 514180"/>
                <a:gd name="connsiteY1" fmla="*/ 0 h 402193"/>
                <a:gd name="connsiteX2" fmla="*/ 514180 w 514180"/>
                <a:gd name="connsiteY2" fmla="*/ 10891 h 402193"/>
                <a:gd name="connsiteX3" fmla="*/ 404259 w 514180"/>
                <a:gd name="connsiteY3" fmla="*/ 386400 h 402193"/>
                <a:gd name="connsiteX4" fmla="*/ 100781 w 514180"/>
                <a:gd name="connsiteY4" fmla="*/ 402193 h 40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402193">
                  <a:moveTo>
                    <a:pt x="100781" y="402193"/>
                  </a:moveTo>
                  <a:cubicBezTo>
                    <a:pt x="60584" y="194221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91637" y="89943"/>
                    <a:pt x="404259" y="386400"/>
                  </a:cubicBezTo>
                  <a:cubicBezTo>
                    <a:pt x="357814" y="390704"/>
                    <a:pt x="168880" y="400727"/>
                    <a:pt x="100781" y="40219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31" name="Freeform 930">
              <a:extLst>
                <a:ext uri="{FF2B5EF4-FFF2-40B4-BE49-F238E27FC236}">
                  <a16:creationId xmlns:a16="http://schemas.microsoft.com/office/drawing/2014/main" id="{E78920D8-D684-1642-B41B-2CC538B9202E}"/>
                </a:ext>
              </a:extLst>
            </p:cNvPr>
            <p:cNvSpPr/>
            <p:nvPr/>
          </p:nvSpPr>
          <p:spPr>
            <a:xfrm>
              <a:off x="3561391" y="5433701"/>
              <a:ext cx="573087" cy="101584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  <a:gd name="connsiteX0" fmla="*/ 403236 w 574100"/>
                <a:gd name="connsiteY0" fmla="*/ 1215612 h 1215612"/>
                <a:gd name="connsiteX1" fmla="*/ 0 w 574100"/>
                <a:gd name="connsiteY1" fmla="*/ 4757 h 1215612"/>
                <a:gd name="connsiteX2" fmla="*/ 502783 w 574100"/>
                <a:gd name="connsiteY2" fmla="*/ 0 h 1215612"/>
                <a:gd name="connsiteX3" fmla="*/ 574100 w 574100"/>
                <a:gd name="connsiteY3" fmla="*/ 1014877 h 1215612"/>
                <a:gd name="connsiteX4" fmla="*/ 403236 w 574100"/>
                <a:gd name="connsiteY4" fmla="*/ 1215612 h 1215612"/>
                <a:gd name="connsiteX0" fmla="*/ 333190 w 574100"/>
                <a:gd name="connsiteY0" fmla="*/ 985695 h 1015244"/>
                <a:gd name="connsiteX1" fmla="*/ 0 w 574100"/>
                <a:gd name="connsiteY1" fmla="*/ 4757 h 1015244"/>
                <a:gd name="connsiteX2" fmla="*/ 502783 w 574100"/>
                <a:gd name="connsiteY2" fmla="*/ 0 h 1015244"/>
                <a:gd name="connsiteX3" fmla="*/ 574100 w 574100"/>
                <a:gd name="connsiteY3" fmla="*/ 1014877 h 1015244"/>
                <a:gd name="connsiteX4" fmla="*/ 333190 w 574100"/>
                <a:gd name="connsiteY4" fmla="*/ 985695 h 10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00" h="1015244">
                  <a:moveTo>
                    <a:pt x="333190" y="985695"/>
                  </a:moveTo>
                  <a:cubicBezTo>
                    <a:pt x="153901" y="433090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37473" y="350120"/>
                    <a:pt x="574100" y="1014877"/>
                  </a:cubicBezTo>
                  <a:cubicBezTo>
                    <a:pt x="476415" y="1019182"/>
                    <a:pt x="529388" y="984229"/>
                    <a:pt x="333190" y="98569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932" name="Group 28">
              <a:extLst>
                <a:ext uri="{FF2B5EF4-FFF2-40B4-BE49-F238E27FC236}">
                  <a16:creationId xmlns:a16="http://schemas.microsoft.com/office/drawing/2014/main" id="{088ACE2A-7A5D-4F42-921C-CF157C2880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6416" y="3709935"/>
              <a:ext cx="1049338" cy="1739900"/>
              <a:chOff x="1856416" y="3709935"/>
              <a:chExt cx="1049338" cy="1739900"/>
            </a:xfrm>
          </p:grpSpPr>
          <p:sp>
            <p:nvSpPr>
              <p:cNvPr id="1017" name="Rectangle 1016">
                <a:extLst>
                  <a:ext uri="{FF2B5EF4-FFF2-40B4-BE49-F238E27FC236}">
                    <a16:creationId xmlns:a16="http://schemas.microsoft.com/office/drawing/2014/main" id="{F031C840-E404-B943-9DD7-6487F36B8BC7}"/>
                  </a:ext>
                </a:extLst>
              </p:cNvPr>
              <p:cNvSpPr/>
              <p:nvPr/>
            </p:nvSpPr>
            <p:spPr bwMode="auto">
              <a:xfrm rot="10800000">
                <a:off x="1867528" y="3957548"/>
                <a:ext cx="1027113" cy="61109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1018" name="Group 498">
                <a:extLst>
                  <a:ext uri="{FF2B5EF4-FFF2-40B4-BE49-F238E27FC236}">
                    <a16:creationId xmlns:a16="http://schemas.microsoft.com/office/drawing/2014/main" id="{11E4B476-A94C-6141-A48C-F22AAD7C57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8805" y="5088863"/>
                <a:ext cx="1035373" cy="360972"/>
                <a:chOff x="4128636" y="3606589"/>
                <a:chExt cx="568145" cy="338667"/>
              </a:xfrm>
            </p:grpSpPr>
            <p:sp>
              <p:nvSpPr>
                <p:cNvPr id="1032" name="Oval 1031">
                  <a:extLst>
                    <a:ext uri="{FF2B5EF4-FFF2-40B4-BE49-F238E27FC236}">
                      <a16:creationId xmlns:a16="http://schemas.microsoft.com/office/drawing/2014/main" id="{6285E922-4389-6747-873A-ED742F93B7B8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22486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681399F7-9F7D-8247-A86B-B0C42C17B7BD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111689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22EC9AA8-544A-8B4A-88A6-2074F49F53D4}"/>
                    </a:ext>
                  </a:extLst>
                </p:cNvPr>
                <p:cNvSpPr/>
                <p:nvPr/>
              </p:nvSpPr>
              <p:spPr>
                <a:xfrm>
                  <a:off x="4129067" y="3606966"/>
                  <a:ext cx="567968" cy="224867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35" name="Straight Connector 1034">
                  <a:extLst>
                    <a:ext uri="{FF2B5EF4-FFF2-40B4-BE49-F238E27FC236}">
                      <a16:creationId xmlns:a16="http://schemas.microsoft.com/office/drawing/2014/main" id="{C98CC5A1-6137-AD47-8DAD-1CE3995E4F4E}"/>
                    </a:ext>
                  </a:extLst>
                </p:cNvPr>
                <p:cNvCxnSpPr/>
                <p:nvPr/>
              </p:nvCxnSpPr>
              <p:spPr>
                <a:xfrm>
                  <a:off x="4697035" y="3720144"/>
                  <a:ext cx="0" cy="11168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id="{D6DBD6DE-4277-6E43-8F0F-101EA88CC186}"/>
                    </a:ext>
                  </a:extLst>
                </p:cNvPr>
                <p:cNvCxnSpPr/>
                <p:nvPr/>
              </p:nvCxnSpPr>
              <p:spPr>
                <a:xfrm>
                  <a:off x="4129067" y="3720144"/>
                  <a:ext cx="0" cy="11168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019" name="Rectangle 1018">
                <a:extLst>
                  <a:ext uri="{FF2B5EF4-FFF2-40B4-BE49-F238E27FC236}">
                    <a16:creationId xmlns:a16="http://schemas.microsoft.com/office/drawing/2014/main" id="{511198B5-F79E-C74D-B56E-01ADB1EAA4C1}"/>
                  </a:ext>
                </a:extLst>
              </p:cNvPr>
              <p:cNvSpPr/>
              <p:nvPr/>
            </p:nvSpPr>
            <p:spPr bwMode="auto">
              <a:xfrm>
                <a:off x="1877053" y="4705148"/>
                <a:ext cx="1028700" cy="52221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20" name="Straight Connector 1019">
                <a:extLst>
                  <a:ext uri="{FF2B5EF4-FFF2-40B4-BE49-F238E27FC236}">
                    <a16:creationId xmlns:a16="http://schemas.microsoft.com/office/drawing/2014/main" id="{D3ADC60A-D45A-1346-84AC-B4714AE1CB27}"/>
                  </a:ext>
                </a:extLst>
              </p:cNvPr>
              <p:cNvCxnSpPr/>
              <p:nvPr/>
            </p:nvCxnSpPr>
            <p:spPr bwMode="auto">
              <a:xfrm>
                <a:off x="1861178" y="3981356"/>
                <a:ext cx="17463" cy="130155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1021" name="Straight Connector 1020">
                <a:extLst>
                  <a:ext uri="{FF2B5EF4-FFF2-40B4-BE49-F238E27FC236}">
                    <a16:creationId xmlns:a16="http://schemas.microsoft.com/office/drawing/2014/main" id="{8C732665-0AF3-514A-8491-058D584AA66C}"/>
                  </a:ext>
                </a:extLst>
              </p:cNvPr>
              <p:cNvCxnSpPr/>
              <p:nvPr/>
            </p:nvCxnSpPr>
            <p:spPr bwMode="auto">
              <a:xfrm flipH="1">
                <a:off x="2894641" y="3971833"/>
                <a:ext cx="6350" cy="1269810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022" name="Group 504">
                <a:extLst>
                  <a:ext uri="{FF2B5EF4-FFF2-40B4-BE49-F238E27FC236}">
                    <a16:creationId xmlns:a16="http://schemas.microsoft.com/office/drawing/2014/main" id="{87E38306-3DC6-B044-991D-BEE6F6FD2E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6416" y="3709935"/>
                <a:ext cx="1044712" cy="399063"/>
                <a:chOff x="2183302" y="1574638"/>
                <a:chExt cx="1200154" cy="430218"/>
              </a:xfrm>
            </p:grpSpPr>
            <p:sp>
              <p:nvSpPr>
                <p:cNvPr id="1023" name="Oval 1022">
                  <a:extLst>
                    <a:ext uri="{FF2B5EF4-FFF2-40B4-BE49-F238E27FC236}">
                      <a16:creationId xmlns:a16="http://schemas.microsoft.com/office/drawing/2014/main" id="{55E5FA1C-CAB4-8341-8DAA-EDAE9CFD84E2}"/>
                    </a:ext>
                  </a:extLst>
                </p:cNvPr>
                <p:cNvSpPr/>
                <p:nvPr/>
              </p:nvSpPr>
              <p:spPr bwMode="auto">
                <a:xfrm flipV="1">
                  <a:off x="2185125" y="1689286"/>
                  <a:ext cx="1196349" cy="3148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4" name="Rectangle 1023">
                  <a:extLst>
                    <a:ext uri="{FF2B5EF4-FFF2-40B4-BE49-F238E27FC236}">
                      <a16:creationId xmlns:a16="http://schemas.microsoft.com/office/drawing/2014/main" id="{44108165-9E65-5F4A-BAAB-C6ACE38D3C65}"/>
                    </a:ext>
                  </a:extLst>
                </p:cNvPr>
                <p:cNvSpPr/>
                <p:nvPr/>
              </p:nvSpPr>
              <p:spPr bwMode="auto">
                <a:xfrm>
                  <a:off x="2183302" y="1735489"/>
                  <a:ext cx="1198172" cy="112938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220D9A0-FC71-C848-AA4B-AC3EAD73DB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349" cy="31485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6" name="Freeform 1025">
                  <a:extLst>
                    <a:ext uri="{FF2B5EF4-FFF2-40B4-BE49-F238E27FC236}">
                      <a16:creationId xmlns:a16="http://schemas.microsoft.com/office/drawing/2014/main" id="{0E8501FC-8102-1648-8958-E425AC1A0FB8}"/>
                    </a:ext>
                  </a:extLst>
                </p:cNvPr>
                <p:cNvSpPr/>
                <p:nvPr/>
              </p:nvSpPr>
              <p:spPr bwMode="auto">
                <a:xfrm>
                  <a:off x="2489684" y="1670464"/>
                  <a:ext cx="581761" cy="15742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7" name="Freeform 1026">
                  <a:extLst>
                    <a:ext uri="{FF2B5EF4-FFF2-40B4-BE49-F238E27FC236}">
                      <a16:creationId xmlns:a16="http://schemas.microsoft.com/office/drawing/2014/main" id="{AF49A14A-FE33-EB4B-ADEA-BA7B34861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501" y="1629396"/>
                  <a:ext cx="703949" cy="111226"/>
                </a:xfrm>
                <a:custGeom>
                  <a:avLst/>
                  <a:gdLst>
                    <a:gd name="T0" fmla="*/ 0 w 3723451"/>
                    <a:gd name="T1" fmla="*/ 27211 h 932950"/>
                    <a:gd name="T2" fmla="*/ 123865 w 3723451"/>
                    <a:gd name="T3" fmla="*/ 321 h 932950"/>
                    <a:gd name="T4" fmla="*/ 350850 w 3723451"/>
                    <a:gd name="T5" fmla="*/ 62061 h 932950"/>
                    <a:gd name="T6" fmla="*/ 567397 w 3723451"/>
                    <a:gd name="T7" fmla="*/ 0 h 932950"/>
                    <a:gd name="T8" fmla="*/ 703949 w 3723451"/>
                    <a:gd name="T9" fmla="*/ 24696 h 932950"/>
                    <a:gd name="T10" fmla="*/ 602354 w 3723451"/>
                    <a:gd name="T11" fmla="*/ 55064 h 932950"/>
                    <a:gd name="T12" fmla="*/ 569645 w 3723451"/>
                    <a:gd name="T13" fmla="*/ 46877 h 932950"/>
                    <a:gd name="T14" fmla="*/ 354838 w 3723451"/>
                    <a:gd name="T15" fmla="*/ 111226 h 932950"/>
                    <a:gd name="T16" fmla="*/ 134536 w 3723451"/>
                    <a:gd name="T17" fmla="*/ 49244 h 932950"/>
                    <a:gd name="T18" fmla="*/ 98918 w 3723451"/>
                    <a:gd name="T19" fmla="*/ 55934 h 932950"/>
                    <a:gd name="T20" fmla="*/ 0 w 3723451"/>
                    <a:gd name="T21" fmla="*/ 27211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8" name="Freeform 1027">
                  <a:extLst>
                    <a:ext uri="{FF2B5EF4-FFF2-40B4-BE49-F238E27FC236}">
                      <a16:creationId xmlns:a16="http://schemas.microsoft.com/office/drawing/2014/main" id="{FEBE179E-02E9-C64E-89FC-F45503783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22" y="1723510"/>
                  <a:ext cx="257143" cy="95826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143 w 1366596"/>
                    <a:gd name="T3" fmla="*/ 74047 h 809868"/>
                    <a:gd name="T4" fmla="*/ 162771 w 1366596"/>
                    <a:gd name="T5" fmla="*/ 95826 h 809868"/>
                    <a:gd name="T6" fmla="*/ 866 w 1366596"/>
                    <a:gd name="T7" fmla="*/ 5063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9" name="Freeform 1028">
                  <a:extLst>
                    <a:ext uri="{FF2B5EF4-FFF2-40B4-BE49-F238E27FC236}">
                      <a16:creationId xmlns:a16="http://schemas.microsoft.com/office/drawing/2014/main" id="{56DF1AAD-D538-1C44-A286-465AD81A04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6736" y="1725222"/>
                  <a:ext cx="255318" cy="94114"/>
                </a:xfrm>
                <a:custGeom>
                  <a:avLst/>
                  <a:gdLst>
                    <a:gd name="T0" fmla="*/ 251832 w 1348191"/>
                    <a:gd name="T1" fmla="*/ 0 h 791462"/>
                    <a:gd name="T2" fmla="*/ 255318 w 1348191"/>
                    <a:gd name="T3" fmla="*/ 45415 h 791462"/>
                    <a:gd name="T4" fmla="*/ 92368 w 1348191"/>
                    <a:gd name="T5" fmla="*/ 94114 h 791462"/>
                    <a:gd name="T6" fmla="*/ 0 w 1348191"/>
                    <a:gd name="T7" fmla="*/ 72774 h 791462"/>
                    <a:gd name="T8" fmla="*/ 251832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60701F8E-3F5A-734C-A498-AA55BCD5CFE1}"/>
                    </a:ext>
                  </a:extLst>
                </p:cNvPr>
                <p:cNvCxnSpPr>
                  <a:cxnSpLocks noChangeShapeType="1"/>
                  <a:endCxn id="1025" idx="2"/>
                </p:cNvCxnSpPr>
                <p:nvPr/>
              </p:nvCxnSpPr>
              <p:spPr bwMode="auto">
                <a:xfrm flipH="1" flipV="1">
                  <a:off x="2183302" y="1732067"/>
                  <a:ext cx="1823" cy="1214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31" name="Straight Connector 1030">
                  <a:extLst>
                    <a:ext uri="{FF2B5EF4-FFF2-40B4-BE49-F238E27FC236}">
                      <a16:creationId xmlns:a16="http://schemas.microsoft.com/office/drawing/2014/main" id="{299ED768-B7C5-C447-A0CA-015C1D4D47F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1474" y="1728644"/>
                  <a:ext cx="1824" cy="1214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3" name="Group 29">
              <a:extLst>
                <a:ext uri="{FF2B5EF4-FFF2-40B4-BE49-F238E27FC236}">
                  <a16:creationId xmlns:a16="http://schemas.microsoft.com/office/drawing/2014/main" id="{BE1E7CEF-FBEC-2040-A3E0-0EBB60746A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6154" y="3862335"/>
              <a:ext cx="514350" cy="1670050"/>
              <a:chOff x="3566154" y="3862335"/>
              <a:chExt cx="514350" cy="1670050"/>
            </a:xfrm>
          </p:grpSpPr>
          <p:sp>
            <p:nvSpPr>
              <p:cNvPr id="997" name="Rectangle 996">
                <a:extLst>
                  <a:ext uri="{FF2B5EF4-FFF2-40B4-BE49-F238E27FC236}">
                    <a16:creationId xmlns:a16="http://schemas.microsoft.com/office/drawing/2014/main" id="{7F242236-8B77-9144-8038-81B9BCAB1509}"/>
                  </a:ext>
                </a:extLst>
              </p:cNvPr>
              <p:cNvSpPr/>
              <p:nvPr/>
            </p:nvSpPr>
            <p:spPr bwMode="auto">
              <a:xfrm rot="10800000">
                <a:off x="3569201" y="3946092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98" name="Straight Connector 997">
                <a:extLst>
                  <a:ext uri="{FF2B5EF4-FFF2-40B4-BE49-F238E27FC236}">
                    <a16:creationId xmlns:a16="http://schemas.microsoft.com/office/drawing/2014/main" id="{855E433C-9E28-D243-A7F8-5DC166631717}"/>
                  </a:ext>
                </a:extLst>
              </p:cNvPr>
              <p:cNvCxnSpPr/>
              <p:nvPr/>
            </p:nvCxnSpPr>
            <p:spPr bwMode="auto">
              <a:xfrm flipH="1">
                <a:off x="4078916" y="4019450"/>
                <a:ext cx="1587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99" name="Group 552">
                <a:extLst>
                  <a:ext uri="{FF2B5EF4-FFF2-40B4-BE49-F238E27FC236}">
                    <a16:creationId xmlns:a16="http://schemas.microsoft.com/office/drawing/2014/main" id="{2095E3B0-B1DF-9747-A4B6-739AFCB17C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1302" y="5310688"/>
                <a:ext cx="507588" cy="221697"/>
                <a:chOff x="4128636" y="3606589"/>
                <a:chExt cx="568145" cy="338667"/>
              </a:xfrm>
            </p:grpSpPr>
            <p:sp>
              <p:nvSpPr>
                <p:cNvPr id="1012" name="Oval 1011">
                  <a:extLst>
                    <a:ext uri="{FF2B5EF4-FFF2-40B4-BE49-F238E27FC236}">
                      <a16:creationId xmlns:a16="http://schemas.microsoft.com/office/drawing/2014/main" id="{77BE98D0-B8F8-0542-81BA-550DCDDBED58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22550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FF81DF11-B403-0242-9BBF-4028E5002511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14" name="Oval 1013">
                  <a:extLst>
                    <a:ext uri="{FF2B5EF4-FFF2-40B4-BE49-F238E27FC236}">
                      <a16:creationId xmlns:a16="http://schemas.microsoft.com/office/drawing/2014/main" id="{DA7CD07E-7BFA-EA40-A63C-19BD545F9FBB}"/>
                    </a:ext>
                  </a:extLst>
                </p:cNvPr>
                <p:cNvSpPr/>
                <p:nvPr/>
              </p:nvSpPr>
              <p:spPr>
                <a:xfrm>
                  <a:off x="4128204" y="3600527"/>
                  <a:ext cx="568606" cy="230348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15" name="Straight Connector 1014">
                  <a:extLst>
                    <a:ext uri="{FF2B5EF4-FFF2-40B4-BE49-F238E27FC236}">
                      <a16:creationId xmlns:a16="http://schemas.microsoft.com/office/drawing/2014/main" id="{B2F8B11B-A555-1F4E-A7E6-540E16F7A0A8}"/>
                    </a:ext>
                  </a:extLst>
                </p:cNvPr>
                <p:cNvCxnSpPr/>
                <p:nvPr/>
              </p:nvCxnSpPr>
              <p:spPr>
                <a:xfrm>
                  <a:off x="4696810" y="3719337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016" name="Straight Connector 1015">
                  <a:extLst>
                    <a:ext uri="{FF2B5EF4-FFF2-40B4-BE49-F238E27FC236}">
                      <a16:creationId xmlns:a16="http://schemas.microsoft.com/office/drawing/2014/main" id="{DC5D2573-EDE8-D044-BD08-61DD678EC15B}"/>
                    </a:ext>
                  </a:extLst>
                </p:cNvPr>
                <p:cNvCxnSpPr/>
                <p:nvPr/>
              </p:nvCxnSpPr>
              <p:spPr>
                <a:xfrm>
                  <a:off x="4128204" y="3719337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000" name="Rectangle 999">
                <a:extLst>
                  <a:ext uri="{FF2B5EF4-FFF2-40B4-BE49-F238E27FC236}">
                    <a16:creationId xmlns:a16="http://schemas.microsoft.com/office/drawing/2014/main" id="{1CD2ADDF-DE6E-274D-9173-D493921DFE9F}"/>
                  </a:ext>
                </a:extLst>
              </p:cNvPr>
              <p:cNvSpPr/>
              <p:nvPr/>
            </p:nvSpPr>
            <p:spPr bwMode="auto">
              <a:xfrm>
                <a:off x="3572503" y="4574992"/>
                <a:ext cx="496888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01" name="Straight Connector 1000">
                <a:extLst>
                  <a:ext uri="{FF2B5EF4-FFF2-40B4-BE49-F238E27FC236}">
                    <a16:creationId xmlns:a16="http://schemas.microsoft.com/office/drawing/2014/main" id="{3926DE25-E9FB-D540-98B7-27C7DBB56A43}"/>
                  </a:ext>
                </a:extLst>
              </p:cNvPr>
              <p:cNvCxnSpPr/>
              <p:nvPr/>
            </p:nvCxnSpPr>
            <p:spPr bwMode="auto">
              <a:xfrm flipH="1">
                <a:off x="3566153" y="4027387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002" name="Group 538">
                <a:extLst>
                  <a:ext uri="{FF2B5EF4-FFF2-40B4-BE49-F238E27FC236}">
                    <a16:creationId xmlns:a16="http://schemas.microsoft.com/office/drawing/2014/main" id="{FA32E138-3569-9943-8F38-8BFBBEE94E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68667" y="38623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1003" name="Oval 1002">
                  <a:extLst>
                    <a:ext uri="{FF2B5EF4-FFF2-40B4-BE49-F238E27FC236}">
                      <a16:creationId xmlns:a16="http://schemas.microsoft.com/office/drawing/2014/main" id="{172BF76E-3582-364D-ACA4-688518FFF091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9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4" name="Rectangle 1003">
                  <a:extLst>
                    <a:ext uri="{FF2B5EF4-FFF2-40B4-BE49-F238E27FC236}">
                      <a16:creationId xmlns:a16="http://schemas.microsoft.com/office/drawing/2014/main" id="{3A78A2F4-E393-6E42-BE3F-0FCA6714AEB4}"/>
                    </a:ext>
                  </a:extLst>
                </p:cNvPr>
                <p:cNvSpPr/>
                <p:nvPr/>
              </p:nvSpPr>
              <p:spPr bwMode="auto">
                <a:xfrm>
                  <a:off x="2184877" y="1736233"/>
                  <a:ext cx="1198749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5" name="Oval 1004">
                  <a:extLst>
                    <a:ext uri="{FF2B5EF4-FFF2-40B4-BE49-F238E27FC236}">
                      <a16:creationId xmlns:a16="http://schemas.microsoft.com/office/drawing/2014/main" id="{940143FD-143D-914C-BE2C-37F2F665D2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7" y="1564501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6" name="Freeform 1005">
                  <a:extLst>
                    <a:ext uri="{FF2B5EF4-FFF2-40B4-BE49-F238E27FC236}">
                      <a16:creationId xmlns:a16="http://schemas.microsoft.com/office/drawing/2014/main" id="{E3E8B10C-6B82-EC4C-A959-82D1FA770D43}"/>
                    </a:ext>
                  </a:extLst>
                </p:cNvPr>
                <p:cNvSpPr/>
                <p:nvPr/>
              </p:nvSpPr>
              <p:spPr bwMode="auto">
                <a:xfrm>
                  <a:off x="2491182" y="1671482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7" name="Freeform 1006">
                  <a:extLst>
                    <a:ext uri="{FF2B5EF4-FFF2-40B4-BE49-F238E27FC236}">
                      <a16:creationId xmlns:a16="http://schemas.microsoft.com/office/drawing/2014/main" id="{0B23900C-40C2-5447-A8A5-DB9E4C1FB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2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8" name="Freeform 1007">
                  <a:extLst>
                    <a:ext uri="{FF2B5EF4-FFF2-40B4-BE49-F238E27FC236}">
                      <a16:creationId xmlns:a16="http://schemas.microsoft.com/office/drawing/2014/main" id="{8EDB510B-0DD2-AE4F-82C5-7A7D8DC924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8"/>
                  <a:ext cx="260925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965 h 809868"/>
                    <a:gd name="T4" fmla="*/ 165165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9" name="Freeform 1008">
                  <a:extLst>
                    <a:ext uri="{FF2B5EF4-FFF2-40B4-BE49-F238E27FC236}">
                      <a16:creationId xmlns:a16="http://schemas.microsoft.com/office/drawing/2014/main" id="{8DBE17FA-57C2-EB4B-A9B7-514F4336E2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2" y="1724972"/>
                  <a:ext cx="253364" cy="95720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6190 h 791462"/>
                    <a:gd name="T4" fmla="*/ 91661 w 1348191"/>
                    <a:gd name="T5" fmla="*/ 95720 h 791462"/>
                    <a:gd name="T6" fmla="*/ 0 w 1348191"/>
                    <a:gd name="T7" fmla="*/ 74016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6D72BFF1-097B-E940-AAD0-E8A2E1D2A096}"/>
                    </a:ext>
                  </a:extLst>
                </p:cNvPr>
                <p:cNvCxnSpPr>
                  <a:cxnSpLocks noChangeShapeType="1"/>
                  <a:endCxn id="1005" idx="2"/>
                </p:cNvCxnSpPr>
                <p:nvPr/>
              </p:nvCxnSpPr>
              <p:spPr bwMode="auto">
                <a:xfrm flipH="1" flipV="1">
                  <a:off x="2184877" y="172215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11" name="Straight Connector 1010">
                  <a:extLst>
                    <a:ext uri="{FF2B5EF4-FFF2-40B4-BE49-F238E27FC236}">
                      <a16:creationId xmlns:a16="http://schemas.microsoft.com/office/drawing/2014/main" id="{088863E0-982B-8A4D-853F-851CE3F1F14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2" y="172778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4" name="Group 30">
              <a:extLst>
                <a:ext uri="{FF2B5EF4-FFF2-40B4-BE49-F238E27FC236}">
                  <a16:creationId xmlns:a16="http://schemas.microsoft.com/office/drawing/2014/main" id="{B108AACE-03DC-254D-AC34-727FF075B8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8791" y="3867098"/>
              <a:ext cx="514350" cy="1670050"/>
              <a:chOff x="4348791" y="3867098"/>
              <a:chExt cx="514350" cy="1670050"/>
            </a:xfrm>
          </p:grpSpPr>
          <p:sp>
            <p:nvSpPr>
              <p:cNvPr id="977" name="Rectangle 976">
                <a:extLst>
                  <a:ext uri="{FF2B5EF4-FFF2-40B4-BE49-F238E27FC236}">
                    <a16:creationId xmlns:a16="http://schemas.microsoft.com/office/drawing/2014/main" id="{B0F9C3E9-A467-3F42-B81A-4399A9B977B8}"/>
                  </a:ext>
                </a:extLst>
              </p:cNvPr>
              <p:cNvSpPr/>
              <p:nvPr/>
            </p:nvSpPr>
            <p:spPr bwMode="auto">
              <a:xfrm rot="10800000">
                <a:off x="4351838" y="3950855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78" name="Straight Connector 977">
                <a:extLst>
                  <a:ext uri="{FF2B5EF4-FFF2-40B4-BE49-F238E27FC236}">
                    <a16:creationId xmlns:a16="http://schemas.microsoft.com/office/drawing/2014/main" id="{20B4E373-A127-2049-BBD2-5D8AFBDD7F00}"/>
                  </a:ext>
                </a:extLst>
              </p:cNvPr>
              <p:cNvCxnSpPr/>
              <p:nvPr/>
            </p:nvCxnSpPr>
            <p:spPr bwMode="auto">
              <a:xfrm flipH="1">
                <a:off x="4861553" y="4024212"/>
                <a:ext cx="1588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79" name="Group 580">
                <a:extLst>
                  <a:ext uri="{FF2B5EF4-FFF2-40B4-BE49-F238E27FC236}">
                    <a16:creationId xmlns:a16="http://schemas.microsoft.com/office/drawing/2014/main" id="{3A9D8F64-E0EA-B742-94C4-1BEB4135E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3939" y="5315451"/>
                <a:ext cx="507588" cy="221697"/>
                <a:chOff x="4128636" y="3606589"/>
                <a:chExt cx="568145" cy="338667"/>
              </a:xfrm>
            </p:grpSpPr>
            <p:sp>
              <p:nvSpPr>
                <p:cNvPr id="992" name="Oval 991">
                  <a:extLst>
                    <a:ext uri="{FF2B5EF4-FFF2-40B4-BE49-F238E27FC236}">
                      <a16:creationId xmlns:a16="http://schemas.microsoft.com/office/drawing/2014/main" id="{74425C53-433E-6F47-8B0C-9F4C8E916E2E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22549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A0400564-35E9-0947-9C64-641EDF9EEAFA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94" name="Oval 993">
                  <a:extLst>
                    <a:ext uri="{FF2B5EF4-FFF2-40B4-BE49-F238E27FC236}">
                      <a16:creationId xmlns:a16="http://schemas.microsoft.com/office/drawing/2014/main" id="{56DE4CA9-0BD6-4744-AD30-73684267516E}"/>
                    </a:ext>
                  </a:extLst>
                </p:cNvPr>
                <p:cNvSpPr/>
                <p:nvPr/>
              </p:nvSpPr>
              <p:spPr>
                <a:xfrm>
                  <a:off x="4128204" y="3600524"/>
                  <a:ext cx="568606" cy="230349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5" name="Straight Connector 994">
                  <a:extLst>
                    <a:ext uri="{FF2B5EF4-FFF2-40B4-BE49-F238E27FC236}">
                      <a16:creationId xmlns:a16="http://schemas.microsoft.com/office/drawing/2014/main" id="{0A9628A0-82B0-154A-AC0C-91A2584C6F9D}"/>
                    </a:ext>
                  </a:extLst>
                </p:cNvPr>
                <p:cNvCxnSpPr/>
                <p:nvPr/>
              </p:nvCxnSpPr>
              <p:spPr>
                <a:xfrm>
                  <a:off x="4696810" y="3719336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96" name="Straight Connector 995">
                  <a:extLst>
                    <a:ext uri="{FF2B5EF4-FFF2-40B4-BE49-F238E27FC236}">
                      <a16:creationId xmlns:a16="http://schemas.microsoft.com/office/drawing/2014/main" id="{88F83DD9-96B0-3640-BF70-6737E76C9760}"/>
                    </a:ext>
                  </a:extLst>
                </p:cNvPr>
                <p:cNvCxnSpPr/>
                <p:nvPr/>
              </p:nvCxnSpPr>
              <p:spPr>
                <a:xfrm>
                  <a:off x="4128204" y="3719336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80" name="Rectangle 979">
                <a:extLst>
                  <a:ext uri="{FF2B5EF4-FFF2-40B4-BE49-F238E27FC236}">
                    <a16:creationId xmlns:a16="http://schemas.microsoft.com/office/drawing/2014/main" id="{F00ED881-B944-FC48-9E88-0D81D2145925}"/>
                  </a:ext>
                </a:extLst>
              </p:cNvPr>
              <p:cNvSpPr/>
              <p:nvPr/>
            </p:nvSpPr>
            <p:spPr bwMode="auto">
              <a:xfrm>
                <a:off x="4355141" y="4579754"/>
                <a:ext cx="496887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81" name="Straight Connector 980">
                <a:extLst>
                  <a:ext uri="{FF2B5EF4-FFF2-40B4-BE49-F238E27FC236}">
                    <a16:creationId xmlns:a16="http://schemas.microsoft.com/office/drawing/2014/main" id="{7CCAB184-9AE2-7B4C-80D2-9640964D0371}"/>
                  </a:ext>
                </a:extLst>
              </p:cNvPr>
              <p:cNvCxnSpPr/>
              <p:nvPr/>
            </p:nvCxnSpPr>
            <p:spPr bwMode="auto">
              <a:xfrm flipH="1">
                <a:off x="4348791" y="4032148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82" name="Group 568">
                <a:extLst>
                  <a:ext uri="{FF2B5EF4-FFF2-40B4-BE49-F238E27FC236}">
                    <a16:creationId xmlns:a16="http://schemas.microsoft.com/office/drawing/2014/main" id="{2939B129-2D0A-934E-82CE-DFAE38C58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1304" y="3867098"/>
                <a:ext cx="503828" cy="248249"/>
                <a:chOff x="2183302" y="1564542"/>
                <a:chExt cx="1200154" cy="440314"/>
              </a:xfrm>
            </p:grpSpPr>
            <p:sp>
              <p:nvSpPr>
                <p:cNvPr id="983" name="Oval 982">
                  <a:extLst>
                    <a:ext uri="{FF2B5EF4-FFF2-40B4-BE49-F238E27FC236}">
                      <a16:creationId xmlns:a16="http://schemas.microsoft.com/office/drawing/2014/main" id="{6A8F745B-1D4E-4F4F-BEFA-6144E5BDE2F6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7"/>
                  <a:ext cx="1194966" cy="31249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4" name="Rectangle 983">
                  <a:extLst>
                    <a:ext uri="{FF2B5EF4-FFF2-40B4-BE49-F238E27FC236}">
                      <a16:creationId xmlns:a16="http://schemas.microsoft.com/office/drawing/2014/main" id="{9C90A1F3-B2A8-9548-8E8B-D7BD57307905}"/>
                    </a:ext>
                  </a:extLst>
                </p:cNvPr>
                <p:cNvSpPr/>
                <p:nvPr/>
              </p:nvSpPr>
              <p:spPr bwMode="auto">
                <a:xfrm>
                  <a:off x="2184879" y="1736232"/>
                  <a:ext cx="1198746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5" name="Oval 984">
                  <a:extLst>
                    <a:ext uri="{FF2B5EF4-FFF2-40B4-BE49-F238E27FC236}">
                      <a16:creationId xmlns:a16="http://schemas.microsoft.com/office/drawing/2014/main" id="{629F401F-84D1-3A47-827D-8D943652DA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498"/>
                  <a:ext cx="1194966" cy="3124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6" name="Freeform 985">
                  <a:extLst>
                    <a:ext uri="{FF2B5EF4-FFF2-40B4-BE49-F238E27FC236}">
                      <a16:creationId xmlns:a16="http://schemas.microsoft.com/office/drawing/2014/main" id="{FF593AC5-08BE-8844-905E-205731B1D7EF}"/>
                    </a:ext>
                  </a:extLst>
                </p:cNvPr>
                <p:cNvSpPr/>
                <p:nvPr/>
              </p:nvSpPr>
              <p:spPr bwMode="auto">
                <a:xfrm>
                  <a:off x="2491182" y="1671479"/>
                  <a:ext cx="582357" cy="15484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7" name="Freeform 986">
                  <a:extLst>
                    <a:ext uri="{FF2B5EF4-FFF2-40B4-BE49-F238E27FC236}">
                      <a16:creationId xmlns:a16="http://schemas.microsoft.com/office/drawing/2014/main" id="{F0D77977-1A67-AA45-AB94-A8428B061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0"/>
                  <a:ext cx="703366" cy="109796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3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4 h 932950"/>
                    <a:gd name="T14" fmla="*/ 354544 w 3723451"/>
                    <a:gd name="T15" fmla="*/ 109796 h 932950"/>
                    <a:gd name="T16" fmla="*/ 134425 w 3723451"/>
                    <a:gd name="T17" fmla="*/ 48611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8" name="Freeform 987">
                  <a:extLst>
                    <a:ext uri="{FF2B5EF4-FFF2-40B4-BE49-F238E27FC236}">
                      <a16:creationId xmlns:a16="http://schemas.microsoft.com/office/drawing/2014/main" id="{4A24255A-B649-9D44-AB80-CACD0B0D1B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4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9" name="Freeform 988">
                  <a:extLst>
                    <a:ext uri="{FF2B5EF4-FFF2-40B4-BE49-F238E27FC236}">
                      <a16:creationId xmlns:a16="http://schemas.microsoft.com/office/drawing/2014/main" id="{21311582-6B5F-4441-B6D0-5D1DEBA1CB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4970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C0FC5468-8C4C-AB42-AC33-6B20FED82305}"/>
                    </a:ext>
                  </a:extLst>
                </p:cNvPr>
                <p:cNvCxnSpPr>
                  <a:cxnSpLocks noChangeShapeType="1"/>
                  <a:endCxn id="985" idx="2"/>
                </p:cNvCxnSpPr>
                <p:nvPr/>
              </p:nvCxnSpPr>
              <p:spPr bwMode="auto">
                <a:xfrm flipH="1" flipV="1">
                  <a:off x="2184879" y="1722154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91" name="Straight Connector 990">
                  <a:extLst>
                    <a:ext uri="{FF2B5EF4-FFF2-40B4-BE49-F238E27FC236}">
                      <a16:creationId xmlns:a16="http://schemas.microsoft.com/office/drawing/2014/main" id="{0641688B-D837-D241-8726-C138E7CF244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27785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5" name="Group 48257">
              <a:extLst>
                <a:ext uri="{FF2B5EF4-FFF2-40B4-BE49-F238E27FC236}">
                  <a16:creationId xmlns:a16="http://schemas.microsoft.com/office/drawing/2014/main" id="{DFD8AD38-F69C-AE4E-A7C6-58BC92264C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52116" y="3849635"/>
              <a:ext cx="514350" cy="1670050"/>
              <a:chOff x="5552116" y="3849635"/>
              <a:chExt cx="514350" cy="1670050"/>
            </a:xfrm>
          </p:grpSpPr>
          <p:sp>
            <p:nvSpPr>
              <p:cNvPr id="957" name="Rectangle 956">
                <a:extLst>
                  <a:ext uri="{FF2B5EF4-FFF2-40B4-BE49-F238E27FC236}">
                    <a16:creationId xmlns:a16="http://schemas.microsoft.com/office/drawing/2014/main" id="{B13372F6-7422-A24B-A223-1174A9270D3C}"/>
                  </a:ext>
                </a:extLst>
              </p:cNvPr>
              <p:cNvSpPr/>
              <p:nvPr/>
            </p:nvSpPr>
            <p:spPr bwMode="auto">
              <a:xfrm rot="10800000">
                <a:off x="5555163" y="3933392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58" name="Straight Connector 957">
                <a:extLst>
                  <a:ext uri="{FF2B5EF4-FFF2-40B4-BE49-F238E27FC236}">
                    <a16:creationId xmlns:a16="http://schemas.microsoft.com/office/drawing/2014/main" id="{E33D11D1-8D4D-F14F-B9FC-6D2FB093890B}"/>
                  </a:ext>
                </a:extLst>
              </p:cNvPr>
              <p:cNvCxnSpPr/>
              <p:nvPr/>
            </p:nvCxnSpPr>
            <p:spPr bwMode="auto">
              <a:xfrm flipH="1">
                <a:off x="6064879" y="4006752"/>
                <a:ext cx="1588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59" name="Group 607">
                <a:extLst>
                  <a:ext uri="{FF2B5EF4-FFF2-40B4-BE49-F238E27FC236}">
                    <a16:creationId xmlns:a16="http://schemas.microsoft.com/office/drawing/2014/main" id="{12AC3864-6986-E84A-85C7-6895574A88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7264" y="5297988"/>
                <a:ext cx="507588" cy="221697"/>
                <a:chOff x="4128636" y="3606589"/>
                <a:chExt cx="568145" cy="338667"/>
              </a:xfrm>
            </p:grpSpPr>
            <p:sp>
              <p:nvSpPr>
                <p:cNvPr id="972" name="Oval 971">
                  <a:extLst>
                    <a:ext uri="{FF2B5EF4-FFF2-40B4-BE49-F238E27FC236}">
                      <a16:creationId xmlns:a16="http://schemas.microsoft.com/office/drawing/2014/main" id="{1C323077-6C9C-1746-A411-C1B91269146D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22550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EE440552-5BF2-324D-8F4B-CBBAD5E25F28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74" name="Oval 973">
                  <a:extLst>
                    <a:ext uri="{FF2B5EF4-FFF2-40B4-BE49-F238E27FC236}">
                      <a16:creationId xmlns:a16="http://schemas.microsoft.com/office/drawing/2014/main" id="{352AAEDD-5767-E14C-A897-289B1F7E9906}"/>
                    </a:ext>
                  </a:extLst>
                </p:cNvPr>
                <p:cNvSpPr/>
                <p:nvPr/>
              </p:nvSpPr>
              <p:spPr>
                <a:xfrm>
                  <a:off x="4128205" y="3600530"/>
                  <a:ext cx="568606" cy="230348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75" name="Straight Connector 974">
                  <a:extLst>
                    <a:ext uri="{FF2B5EF4-FFF2-40B4-BE49-F238E27FC236}">
                      <a16:creationId xmlns:a16="http://schemas.microsoft.com/office/drawing/2014/main" id="{703AA525-DABB-0145-AB73-1F4B2D918977}"/>
                    </a:ext>
                  </a:extLst>
                </p:cNvPr>
                <p:cNvCxnSpPr/>
                <p:nvPr/>
              </p:nvCxnSpPr>
              <p:spPr>
                <a:xfrm>
                  <a:off x="4696811" y="3719341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76" name="Straight Connector 975">
                  <a:extLst>
                    <a:ext uri="{FF2B5EF4-FFF2-40B4-BE49-F238E27FC236}">
                      <a16:creationId xmlns:a16="http://schemas.microsoft.com/office/drawing/2014/main" id="{4325B995-3B4C-0C4D-A71A-517823605523}"/>
                    </a:ext>
                  </a:extLst>
                </p:cNvPr>
                <p:cNvCxnSpPr/>
                <p:nvPr/>
              </p:nvCxnSpPr>
              <p:spPr>
                <a:xfrm>
                  <a:off x="4128205" y="3719341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60" name="Rectangle 959">
                <a:extLst>
                  <a:ext uri="{FF2B5EF4-FFF2-40B4-BE49-F238E27FC236}">
                    <a16:creationId xmlns:a16="http://schemas.microsoft.com/office/drawing/2014/main" id="{67DB7B11-56CE-334A-ADC8-5DC41B2B2B31}"/>
                  </a:ext>
                </a:extLst>
              </p:cNvPr>
              <p:cNvSpPr/>
              <p:nvPr/>
            </p:nvSpPr>
            <p:spPr bwMode="auto">
              <a:xfrm>
                <a:off x="5558467" y="4562294"/>
                <a:ext cx="496887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61" name="Straight Connector 960">
                <a:extLst>
                  <a:ext uri="{FF2B5EF4-FFF2-40B4-BE49-F238E27FC236}">
                    <a16:creationId xmlns:a16="http://schemas.microsoft.com/office/drawing/2014/main" id="{A04F27FE-A553-BA4D-8784-D3F9D239406C}"/>
                  </a:ext>
                </a:extLst>
              </p:cNvPr>
              <p:cNvCxnSpPr/>
              <p:nvPr/>
            </p:nvCxnSpPr>
            <p:spPr bwMode="auto">
              <a:xfrm flipH="1">
                <a:off x="5552117" y="4014689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62" name="Group 595">
                <a:extLst>
                  <a:ext uri="{FF2B5EF4-FFF2-40B4-BE49-F238E27FC236}">
                    <a16:creationId xmlns:a16="http://schemas.microsoft.com/office/drawing/2014/main" id="{7A9DFB75-AD21-E042-816D-12C833D0B1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4629" y="38496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963" name="Oval 962">
                  <a:extLst>
                    <a:ext uri="{FF2B5EF4-FFF2-40B4-BE49-F238E27FC236}">
                      <a16:creationId xmlns:a16="http://schemas.microsoft.com/office/drawing/2014/main" id="{EBC1A268-4FE6-7C48-A7EB-5B88F961348E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192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Rectangle 963">
                  <a:extLst>
                    <a:ext uri="{FF2B5EF4-FFF2-40B4-BE49-F238E27FC236}">
                      <a16:creationId xmlns:a16="http://schemas.microsoft.com/office/drawing/2014/main" id="{7E5BFB83-4F66-5340-A6C8-AE2EA6969B5D}"/>
                    </a:ext>
                  </a:extLst>
                </p:cNvPr>
                <p:cNvSpPr/>
                <p:nvPr/>
              </p:nvSpPr>
              <p:spPr bwMode="auto">
                <a:xfrm>
                  <a:off x="2184881" y="1736237"/>
                  <a:ext cx="1198746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Oval 964">
                  <a:extLst>
                    <a:ext uri="{FF2B5EF4-FFF2-40B4-BE49-F238E27FC236}">
                      <a16:creationId xmlns:a16="http://schemas.microsoft.com/office/drawing/2014/main" id="{835B3555-2BFA-4345-AEDE-3AFF012D1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81" y="1564505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6" name="Freeform 965">
                  <a:extLst>
                    <a:ext uri="{FF2B5EF4-FFF2-40B4-BE49-F238E27FC236}">
                      <a16:creationId xmlns:a16="http://schemas.microsoft.com/office/drawing/2014/main" id="{9C54B396-F12D-CD4B-97BD-8CD97DC9CB69}"/>
                    </a:ext>
                  </a:extLst>
                </p:cNvPr>
                <p:cNvSpPr/>
                <p:nvPr/>
              </p:nvSpPr>
              <p:spPr bwMode="auto">
                <a:xfrm>
                  <a:off x="2491185" y="1671486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Freeform 966">
                  <a:extLst>
                    <a:ext uri="{FF2B5EF4-FFF2-40B4-BE49-F238E27FC236}">
                      <a16:creationId xmlns:a16="http://schemas.microsoft.com/office/drawing/2014/main" id="{74A5A762-7F2A-7146-9F8E-38B680D0FA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256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8" name="Freeform 967">
                  <a:extLst>
                    <a:ext uri="{FF2B5EF4-FFF2-40B4-BE49-F238E27FC236}">
                      <a16:creationId xmlns:a16="http://schemas.microsoft.com/office/drawing/2014/main" id="{2A01FA01-3AF8-6C49-B347-15EC8DD1F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2161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9" name="Freeform 968">
                  <a:extLst>
                    <a:ext uri="{FF2B5EF4-FFF2-40B4-BE49-F238E27FC236}">
                      <a16:creationId xmlns:a16="http://schemas.microsoft.com/office/drawing/2014/main" id="{45B074FE-A579-4E44-9C72-7EC6937937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7" y="1724976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D7BA177F-687A-5349-B8D9-E812C7AD3962}"/>
                    </a:ext>
                  </a:extLst>
                </p:cNvPr>
                <p:cNvCxnSpPr>
                  <a:cxnSpLocks noChangeShapeType="1"/>
                  <a:endCxn id="965" idx="2"/>
                </p:cNvCxnSpPr>
                <p:nvPr/>
              </p:nvCxnSpPr>
              <p:spPr bwMode="auto">
                <a:xfrm flipH="1" flipV="1">
                  <a:off x="2184881" y="1722161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71" name="Straight Connector 970">
                  <a:extLst>
                    <a:ext uri="{FF2B5EF4-FFF2-40B4-BE49-F238E27FC236}">
                      <a16:creationId xmlns:a16="http://schemas.microsoft.com/office/drawing/2014/main" id="{2708807E-0266-644C-A6E9-061ABB06D12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7" y="1727792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6" name="Group 48258">
              <a:extLst>
                <a:ext uri="{FF2B5EF4-FFF2-40B4-BE49-F238E27FC236}">
                  <a16:creationId xmlns:a16="http://schemas.microsoft.com/office/drawing/2014/main" id="{47B32372-CF84-404F-9FD0-9ACFAC4EE6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7479" y="3836935"/>
              <a:ext cx="514350" cy="1671638"/>
              <a:chOff x="6547479" y="3836935"/>
              <a:chExt cx="514350" cy="1671638"/>
            </a:xfrm>
          </p:grpSpPr>
          <p:sp>
            <p:nvSpPr>
              <p:cNvPr id="937" name="Rectangle 936">
                <a:extLst>
                  <a:ext uri="{FF2B5EF4-FFF2-40B4-BE49-F238E27FC236}">
                    <a16:creationId xmlns:a16="http://schemas.microsoft.com/office/drawing/2014/main" id="{73DDF967-9AF3-2A4F-AE8E-6BE3B9FF2E91}"/>
                  </a:ext>
                </a:extLst>
              </p:cNvPr>
              <p:cNvSpPr/>
              <p:nvPr/>
            </p:nvSpPr>
            <p:spPr bwMode="auto">
              <a:xfrm rot="10800000">
                <a:off x="6550526" y="3920772"/>
                <a:ext cx="498084" cy="62924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38" name="Straight Connector 937">
                <a:extLst>
                  <a:ext uri="{FF2B5EF4-FFF2-40B4-BE49-F238E27FC236}">
                    <a16:creationId xmlns:a16="http://schemas.microsoft.com/office/drawing/2014/main" id="{4E2A68FE-149D-DD45-B62C-268C2B480787}"/>
                  </a:ext>
                </a:extLst>
              </p:cNvPr>
              <p:cNvCxnSpPr/>
              <p:nvPr/>
            </p:nvCxnSpPr>
            <p:spPr bwMode="auto">
              <a:xfrm flipH="1">
                <a:off x="7060242" y="3994054"/>
                <a:ext cx="1587" cy="136663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39" name="Group 634">
                <a:extLst>
                  <a:ext uri="{FF2B5EF4-FFF2-40B4-BE49-F238E27FC236}">
                    <a16:creationId xmlns:a16="http://schemas.microsoft.com/office/drawing/2014/main" id="{EA89FBDD-115D-B744-8C40-278D9ECECB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52627" y="5286665"/>
                <a:ext cx="507588" cy="221908"/>
                <a:chOff x="4128636" y="3606589"/>
                <a:chExt cx="568145" cy="338667"/>
              </a:xfrm>
            </p:grpSpPr>
            <p:sp>
              <p:nvSpPr>
                <p:cNvPr id="952" name="Oval 951">
                  <a:extLst>
                    <a:ext uri="{FF2B5EF4-FFF2-40B4-BE49-F238E27FC236}">
                      <a16:creationId xmlns:a16="http://schemas.microsoft.com/office/drawing/2014/main" id="{ADD15AEA-0E06-3444-AA78-D1D680AED400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225284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CBDCEDCB-60F4-7D47-8AE9-D843D17AF39C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111431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4" name="Oval 953">
                  <a:extLst>
                    <a:ext uri="{FF2B5EF4-FFF2-40B4-BE49-F238E27FC236}">
                      <a16:creationId xmlns:a16="http://schemas.microsoft.com/office/drawing/2014/main" id="{96CC10B3-D82A-D340-B795-8505902BBB5B}"/>
                    </a:ext>
                  </a:extLst>
                </p:cNvPr>
                <p:cNvSpPr/>
                <p:nvPr/>
              </p:nvSpPr>
              <p:spPr>
                <a:xfrm>
                  <a:off x="4128205" y="3605704"/>
                  <a:ext cx="568606" cy="22528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55" name="Straight Connector 954">
                  <a:extLst>
                    <a:ext uri="{FF2B5EF4-FFF2-40B4-BE49-F238E27FC236}">
                      <a16:creationId xmlns:a16="http://schemas.microsoft.com/office/drawing/2014/main" id="{3B133DA9-A713-2849-A8D7-EDE46E681761}"/>
                    </a:ext>
                  </a:extLst>
                </p:cNvPr>
                <p:cNvCxnSpPr/>
                <p:nvPr/>
              </p:nvCxnSpPr>
              <p:spPr>
                <a:xfrm>
                  <a:off x="4696811" y="3719558"/>
                  <a:ext cx="0" cy="11143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56" name="Straight Connector 955">
                  <a:extLst>
                    <a:ext uri="{FF2B5EF4-FFF2-40B4-BE49-F238E27FC236}">
                      <a16:creationId xmlns:a16="http://schemas.microsoft.com/office/drawing/2014/main" id="{BC22357C-1B49-FD47-A8E1-4EE9363277E0}"/>
                    </a:ext>
                  </a:extLst>
                </p:cNvPr>
                <p:cNvCxnSpPr/>
                <p:nvPr/>
              </p:nvCxnSpPr>
              <p:spPr>
                <a:xfrm>
                  <a:off x="4128205" y="3719558"/>
                  <a:ext cx="0" cy="11143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40" name="Rectangle 939">
                <a:extLst>
                  <a:ext uri="{FF2B5EF4-FFF2-40B4-BE49-F238E27FC236}">
                    <a16:creationId xmlns:a16="http://schemas.microsoft.com/office/drawing/2014/main" id="{8A75ED0D-201E-C349-9238-A2D94F02D3E1}"/>
                  </a:ext>
                </a:extLst>
              </p:cNvPr>
              <p:cNvSpPr/>
              <p:nvPr/>
            </p:nvSpPr>
            <p:spPr bwMode="auto">
              <a:xfrm>
                <a:off x="6553829" y="4551184"/>
                <a:ext cx="496888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41" name="Straight Connector 940">
                <a:extLst>
                  <a:ext uri="{FF2B5EF4-FFF2-40B4-BE49-F238E27FC236}">
                    <a16:creationId xmlns:a16="http://schemas.microsoft.com/office/drawing/2014/main" id="{690B7076-D7BF-A64B-A741-7A1AB99BC7BD}"/>
                  </a:ext>
                </a:extLst>
              </p:cNvPr>
              <p:cNvCxnSpPr/>
              <p:nvPr/>
            </p:nvCxnSpPr>
            <p:spPr bwMode="auto">
              <a:xfrm flipH="1">
                <a:off x="6547479" y="4001991"/>
                <a:ext cx="3175" cy="1452344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42" name="Group 622">
                <a:extLst>
                  <a:ext uri="{FF2B5EF4-FFF2-40B4-BE49-F238E27FC236}">
                    <a16:creationId xmlns:a16="http://schemas.microsoft.com/office/drawing/2014/main" id="{536C1E87-C19D-B549-A398-BDAA53318F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49992" y="3836935"/>
                <a:ext cx="503828" cy="248485"/>
                <a:chOff x="2183302" y="1564542"/>
                <a:chExt cx="1200154" cy="440314"/>
              </a:xfrm>
            </p:grpSpPr>
            <p:sp>
              <p:nvSpPr>
                <p:cNvPr id="943" name="Oval 942">
                  <a:extLst>
                    <a:ext uri="{FF2B5EF4-FFF2-40B4-BE49-F238E27FC236}">
                      <a16:creationId xmlns:a16="http://schemas.microsoft.com/office/drawing/2014/main" id="{2FA609ED-2E63-804A-8736-890A528B12F8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075"/>
                  <a:ext cx="1194966" cy="315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4" name="Rectangle 943">
                  <a:extLst>
                    <a:ext uri="{FF2B5EF4-FFF2-40B4-BE49-F238E27FC236}">
                      <a16:creationId xmlns:a16="http://schemas.microsoft.com/office/drawing/2014/main" id="{355D3E63-F907-0E45-8C46-4E02D5408E65}"/>
                    </a:ext>
                  </a:extLst>
                </p:cNvPr>
                <p:cNvSpPr/>
                <p:nvPr/>
              </p:nvSpPr>
              <p:spPr bwMode="auto">
                <a:xfrm>
                  <a:off x="2184879" y="1736077"/>
                  <a:ext cx="1198749" cy="11250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5" name="Oval 944">
                  <a:extLst>
                    <a:ext uri="{FF2B5EF4-FFF2-40B4-BE49-F238E27FC236}">
                      <a16:creationId xmlns:a16="http://schemas.microsoft.com/office/drawing/2014/main" id="{575934DF-B322-274A-92BC-3407CBF594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508"/>
                  <a:ext cx="1194966" cy="315014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6" name="Freeform 945">
                  <a:extLst>
                    <a:ext uri="{FF2B5EF4-FFF2-40B4-BE49-F238E27FC236}">
                      <a16:creationId xmlns:a16="http://schemas.microsoft.com/office/drawing/2014/main" id="{CBF18B9D-FBE2-C54E-A32D-C409E6C62912}"/>
                    </a:ext>
                  </a:extLst>
                </p:cNvPr>
                <p:cNvSpPr/>
                <p:nvPr/>
              </p:nvSpPr>
              <p:spPr bwMode="auto">
                <a:xfrm>
                  <a:off x="2491185" y="1671388"/>
                  <a:ext cx="582357" cy="157507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7" name="Freeform 946">
                  <a:extLst>
                    <a:ext uri="{FF2B5EF4-FFF2-40B4-BE49-F238E27FC236}">
                      <a16:creationId xmlns:a16="http://schemas.microsoft.com/office/drawing/2014/main" id="{E96DBFA6-2771-A54D-B845-79612A393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198"/>
                  <a:ext cx="703366" cy="112505"/>
                </a:xfrm>
                <a:custGeom>
                  <a:avLst/>
                  <a:gdLst>
                    <a:gd name="T0" fmla="*/ 0 w 3723451"/>
                    <a:gd name="T1" fmla="*/ 27524 h 932950"/>
                    <a:gd name="T2" fmla="*/ 123762 w 3723451"/>
                    <a:gd name="T3" fmla="*/ 324 h 932950"/>
                    <a:gd name="T4" fmla="*/ 350560 w 3723451"/>
                    <a:gd name="T5" fmla="*/ 62775 h 932950"/>
                    <a:gd name="T6" fmla="*/ 566927 w 3723451"/>
                    <a:gd name="T7" fmla="*/ 0 h 932950"/>
                    <a:gd name="T8" fmla="*/ 703366 w 3723451"/>
                    <a:gd name="T9" fmla="*/ 24980 h 932950"/>
                    <a:gd name="T10" fmla="*/ 601856 w 3723451"/>
                    <a:gd name="T11" fmla="*/ 55698 h 932950"/>
                    <a:gd name="T12" fmla="*/ 569173 w 3723451"/>
                    <a:gd name="T13" fmla="*/ 47416 h 932950"/>
                    <a:gd name="T14" fmla="*/ 354544 w 3723451"/>
                    <a:gd name="T15" fmla="*/ 112505 h 932950"/>
                    <a:gd name="T16" fmla="*/ 134425 w 3723451"/>
                    <a:gd name="T17" fmla="*/ 49811 h 932950"/>
                    <a:gd name="T18" fmla="*/ 98836 w 3723451"/>
                    <a:gd name="T19" fmla="*/ 56577 h 932950"/>
                    <a:gd name="T20" fmla="*/ 0 w 3723451"/>
                    <a:gd name="T21" fmla="*/ 27524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8" name="Freeform 947">
                  <a:extLst>
                    <a:ext uri="{FF2B5EF4-FFF2-40B4-BE49-F238E27FC236}">
                      <a16:creationId xmlns:a16="http://schemas.microsoft.com/office/drawing/2014/main" id="{02B4EA66-7954-AA46-ABFF-843F0F9139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4827"/>
                  <a:ext cx="260925" cy="9562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895 h 809868"/>
                    <a:gd name="T4" fmla="*/ 165165 w 1366596"/>
                    <a:gd name="T5" fmla="*/ 95629 h 809868"/>
                    <a:gd name="T6" fmla="*/ 878 w 1366596"/>
                    <a:gd name="T7" fmla="*/ 50531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9" name="Freeform 948">
                  <a:extLst>
                    <a:ext uri="{FF2B5EF4-FFF2-40B4-BE49-F238E27FC236}">
                      <a16:creationId xmlns:a16="http://schemas.microsoft.com/office/drawing/2014/main" id="{F20F445F-471B-7448-AAA1-96643F81BE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7640"/>
                  <a:ext cx="253364" cy="92816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4789 h 791462"/>
                    <a:gd name="T4" fmla="*/ 91661 w 1348191"/>
                    <a:gd name="T5" fmla="*/ 92816 h 791462"/>
                    <a:gd name="T6" fmla="*/ 0 w 1348191"/>
                    <a:gd name="T7" fmla="*/ 71770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50" name="Straight Connector 949">
                  <a:extLst>
                    <a:ext uri="{FF2B5EF4-FFF2-40B4-BE49-F238E27FC236}">
                      <a16:creationId xmlns:a16="http://schemas.microsoft.com/office/drawing/2014/main" id="{4BDF3FD2-413B-0D4C-9A59-50D44FBEA121}"/>
                    </a:ext>
                  </a:extLst>
                </p:cNvPr>
                <p:cNvCxnSpPr>
                  <a:cxnSpLocks noChangeShapeType="1"/>
                  <a:endCxn id="945" idx="2"/>
                </p:cNvCxnSpPr>
                <p:nvPr/>
              </p:nvCxnSpPr>
              <p:spPr bwMode="auto">
                <a:xfrm flipH="1" flipV="1">
                  <a:off x="2184879" y="1722015"/>
                  <a:ext cx="3783" cy="12094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51" name="Straight Connector 950">
                  <a:extLst>
                    <a:ext uri="{FF2B5EF4-FFF2-40B4-BE49-F238E27FC236}">
                      <a16:creationId xmlns:a16="http://schemas.microsoft.com/office/drawing/2014/main" id="{71DA60AE-C589-FA44-94AB-B21A49C1523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30452"/>
                  <a:ext cx="3783" cy="120944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91F629B-CF25-F443-9115-62469DD7E55B}"/>
              </a:ext>
            </a:extLst>
          </p:cNvPr>
          <p:cNvGrpSpPr>
            <a:grpSpLocks/>
          </p:cNvGrpSpPr>
          <p:nvPr/>
        </p:nvGrpSpPr>
        <p:grpSpPr bwMode="auto">
          <a:xfrm>
            <a:off x="4130530" y="2423492"/>
            <a:ext cx="4416425" cy="2314575"/>
            <a:chOff x="2381956" y="2435173"/>
            <a:chExt cx="4415330" cy="2315048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9766E8B3-28C0-B742-8340-745064581E4E}"/>
                </a:ext>
              </a:extLst>
            </p:cNvPr>
            <p:cNvSpPr/>
            <p:nvPr/>
          </p:nvSpPr>
          <p:spPr>
            <a:xfrm>
              <a:off x="2381956" y="2439937"/>
              <a:ext cx="296789" cy="1743431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015941"/>
                <a:gd name="connsiteX1" fmla="*/ 0 w 307275"/>
                <a:gd name="connsiteY1" fmla="*/ 0 h 2015941"/>
                <a:gd name="connsiteX2" fmla="*/ 0 w 307275"/>
                <a:gd name="connsiteY2" fmla="*/ 2015941 h 2015941"/>
                <a:gd name="connsiteX0" fmla="*/ 228538 w 228538"/>
                <a:gd name="connsiteY0" fmla="*/ 0 h 2022548"/>
                <a:gd name="connsiteX1" fmla="*/ 0 w 228538"/>
                <a:gd name="connsiteY1" fmla="*/ 6607 h 2022548"/>
                <a:gd name="connsiteX2" fmla="*/ 0 w 228538"/>
                <a:gd name="connsiteY2" fmla="*/ 2022548 h 202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8" h="2022548">
                  <a:moveTo>
                    <a:pt x="228538" y="0"/>
                  </a:moveTo>
                  <a:lnTo>
                    <a:pt x="0" y="6607"/>
                  </a:lnTo>
                  <a:lnTo>
                    <a:pt x="0" y="2022548"/>
                  </a:lnTo>
                </a:path>
              </a:pathLst>
            </a:cu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CDF62C6F-3C23-F349-9A9F-804273D0BA51}"/>
                </a:ext>
              </a:extLst>
            </p:cNvPr>
            <p:cNvSpPr/>
            <p:nvPr/>
          </p:nvSpPr>
          <p:spPr>
            <a:xfrm flipH="1">
              <a:off x="6411620" y="2435173"/>
              <a:ext cx="385666" cy="2300758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117725"/>
                <a:gd name="connsiteX1" fmla="*/ 0 w 307275"/>
                <a:gd name="connsiteY1" fmla="*/ 0 h 2117725"/>
                <a:gd name="connsiteX2" fmla="*/ 0 w 307275"/>
                <a:gd name="connsiteY2" fmla="*/ 2117725 h 21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275" h="2117725">
                  <a:moveTo>
                    <a:pt x="307275" y="0"/>
                  </a:moveTo>
                  <a:lnTo>
                    <a:pt x="0" y="0"/>
                  </a:lnTo>
                  <a:lnTo>
                    <a:pt x="0" y="2117725"/>
                  </a:lnTo>
                </a:path>
              </a:pathLst>
            </a:cu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1040" name="Straight Arrow Connector 1039">
              <a:extLst>
                <a:ext uri="{FF2B5EF4-FFF2-40B4-BE49-F238E27FC236}">
                  <a16:creationId xmlns:a16="http://schemas.microsoft.com/office/drawing/2014/main" id="{497E72DF-A12C-4044-A2D6-B881FE41D269}"/>
                </a:ext>
              </a:extLst>
            </p:cNvPr>
            <p:cNvCxnSpPr/>
            <p:nvPr/>
          </p:nvCxnSpPr>
          <p:spPr>
            <a:xfrm flipV="1">
              <a:off x="5791061" y="2687638"/>
              <a:ext cx="7936" cy="2062583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041" name="Straight Arrow Connector 1040">
              <a:extLst>
                <a:ext uri="{FF2B5EF4-FFF2-40B4-BE49-F238E27FC236}">
                  <a16:creationId xmlns:a16="http://schemas.microsoft.com/office/drawing/2014/main" id="{EF8C79E1-BE27-8F43-B34B-79F8C5338E4E}"/>
                </a:ext>
              </a:extLst>
            </p:cNvPr>
            <p:cNvCxnSpPr/>
            <p:nvPr/>
          </p:nvCxnSpPr>
          <p:spPr>
            <a:xfrm flipV="1">
              <a:off x="4599144" y="2708279"/>
              <a:ext cx="17458" cy="2037179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042" name="Straight Arrow Connector 1041">
              <a:extLst>
                <a:ext uri="{FF2B5EF4-FFF2-40B4-BE49-F238E27FC236}">
                  <a16:creationId xmlns:a16="http://schemas.microsoft.com/office/drawing/2014/main" id="{4B55563F-765E-CC4D-92B4-D17FBE1B08A6}"/>
                </a:ext>
              </a:extLst>
            </p:cNvPr>
            <p:cNvCxnSpPr/>
            <p:nvPr/>
          </p:nvCxnSpPr>
          <p:spPr>
            <a:xfrm flipH="1" flipV="1">
              <a:off x="3807178" y="2762265"/>
              <a:ext cx="9523" cy="1983193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B5756541-DE04-D343-ADA3-E578917497B6}"/>
              </a:ext>
            </a:extLst>
          </p:cNvPr>
          <p:cNvGrpSpPr>
            <a:grpSpLocks/>
          </p:cNvGrpSpPr>
          <p:nvPr/>
        </p:nvGrpSpPr>
        <p:grpSpPr bwMode="auto">
          <a:xfrm>
            <a:off x="3805093" y="4634880"/>
            <a:ext cx="4957762" cy="693737"/>
            <a:chOff x="2055070" y="4690247"/>
            <a:chExt cx="4956877" cy="694339"/>
          </a:xfrm>
        </p:grpSpPr>
        <p:grpSp>
          <p:nvGrpSpPr>
            <p:cNvPr id="1044" name="Group 554">
              <a:extLst>
                <a:ext uri="{FF2B5EF4-FFF2-40B4-BE49-F238E27FC236}">
                  <a16:creationId xmlns:a16="http://schemas.microsoft.com/office/drawing/2014/main" id="{368CBAA7-B3CD-B447-8953-FE800957A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5320" y="5055434"/>
              <a:ext cx="430131" cy="329152"/>
              <a:chOff x="2931664" y="3912603"/>
              <a:chExt cx="430450" cy="329314"/>
            </a:xfrm>
          </p:grpSpPr>
          <p:sp>
            <p:nvSpPr>
              <p:cNvPr id="1065" name="Rectangle 1064">
                <a:extLst>
                  <a:ext uri="{FF2B5EF4-FFF2-40B4-BE49-F238E27FC236}">
                    <a16:creationId xmlns:a16="http://schemas.microsoft.com/office/drawing/2014/main" id="{C71DD82B-ED54-9D40-848F-40B6802EC749}"/>
                  </a:ext>
                </a:extLst>
              </p:cNvPr>
              <p:cNvSpPr/>
              <p:nvPr/>
            </p:nvSpPr>
            <p:spPr>
              <a:xfrm>
                <a:off x="2936890" y="3912858"/>
                <a:ext cx="425689" cy="329059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5A2CCD06-A52B-594C-895E-DE5616109835}"/>
                  </a:ext>
                </a:extLst>
              </p:cNvPr>
              <p:cNvCxnSpPr/>
              <p:nvPr/>
            </p:nvCxnSpPr>
            <p:spPr>
              <a:xfrm>
                <a:off x="2932124" y="4005058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CAE78986-A47E-684D-AC0D-81B0C9B79A88}"/>
                  </a:ext>
                </a:extLst>
              </p:cNvPr>
              <p:cNvCxnSpPr/>
              <p:nvPr/>
            </p:nvCxnSpPr>
            <p:spPr>
              <a:xfrm>
                <a:off x="2932124" y="406864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CEA4CB24-3526-B94F-BDC2-D6FC123FF46E}"/>
                  </a:ext>
                </a:extLst>
              </p:cNvPr>
              <p:cNvCxnSpPr>
                <a:stCxn id="1065" idx="2"/>
              </p:cNvCxnSpPr>
              <p:nvPr/>
            </p:nvCxnSpPr>
            <p:spPr>
              <a:xfrm flipH="1" flipV="1">
                <a:off x="3148146" y="4005058"/>
                <a:ext cx="1589" cy="236859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5" name="Group 582">
              <a:extLst>
                <a:ext uri="{FF2B5EF4-FFF2-40B4-BE49-F238E27FC236}">
                  <a16:creationId xmlns:a16="http://schemas.microsoft.com/office/drawing/2014/main" id="{813A6CA3-90B1-754D-8C2A-B486DE6440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7957" y="5055368"/>
              <a:ext cx="430131" cy="329152"/>
              <a:chOff x="2931664" y="3912603"/>
              <a:chExt cx="430450" cy="329314"/>
            </a:xfrm>
          </p:grpSpPr>
          <p:sp>
            <p:nvSpPr>
              <p:cNvPr id="1061" name="Rectangle 1060">
                <a:extLst>
                  <a:ext uri="{FF2B5EF4-FFF2-40B4-BE49-F238E27FC236}">
                    <a16:creationId xmlns:a16="http://schemas.microsoft.com/office/drawing/2014/main" id="{CDA497B5-1F53-4B4A-B52C-8AF25ACDEA7D}"/>
                  </a:ext>
                </a:extLst>
              </p:cNvPr>
              <p:cNvSpPr/>
              <p:nvPr/>
            </p:nvSpPr>
            <p:spPr>
              <a:xfrm>
                <a:off x="2936750" y="3912924"/>
                <a:ext cx="425689" cy="329059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62" name="Straight Connector 1061">
                <a:extLst>
                  <a:ext uri="{FF2B5EF4-FFF2-40B4-BE49-F238E27FC236}">
                    <a16:creationId xmlns:a16="http://schemas.microsoft.com/office/drawing/2014/main" id="{1FEFA7AF-47D6-9044-B6BA-FCC567BC9B9F}"/>
                  </a:ext>
                </a:extLst>
              </p:cNvPr>
              <p:cNvCxnSpPr/>
              <p:nvPr/>
            </p:nvCxnSpPr>
            <p:spPr>
              <a:xfrm>
                <a:off x="2931985" y="400512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F2F3585A-E53E-A040-84F7-9123881B9F28}"/>
                  </a:ext>
                </a:extLst>
              </p:cNvPr>
              <p:cNvCxnSpPr/>
              <p:nvPr/>
            </p:nvCxnSpPr>
            <p:spPr>
              <a:xfrm>
                <a:off x="2931985" y="4068711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F72283CD-AFD3-8E4E-9857-F6D589080734}"/>
                  </a:ext>
                </a:extLst>
              </p:cNvPr>
              <p:cNvCxnSpPr>
                <a:stCxn id="1061" idx="2"/>
              </p:cNvCxnSpPr>
              <p:nvPr/>
            </p:nvCxnSpPr>
            <p:spPr>
              <a:xfrm flipH="1" flipV="1">
                <a:off x="3148007" y="4005125"/>
                <a:ext cx="1588" cy="236859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6" name="Group 609">
              <a:extLst>
                <a:ext uri="{FF2B5EF4-FFF2-40B4-BE49-F238E27FC236}">
                  <a16:creationId xmlns:a16="http://schemas.microsoft.com/office/drawing/2014/main" id="{89D38A41-C0E7-004E-889C-35371BDB49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1804" y="5053093"/>
              <a:ext cx="430212" cy="328614"/>
              <a:chOff x="2932186" y="3913304"/>
              <a:chExt cx="430531" cy="328775"/>
            </a:xfrm>
          </p:grpSpPr>
          <p:sp>
            <p:nvSpPr>
              <p:cNvPr id="1057" name="Rectangle 1056">
                <a:extLst>
                  <a:ext uri="{FF2B5EF4-FFF2-40B4-BE49-F238E27FC236}">
                    <a16:creationId xmlns:a16="http://schemas.microsoft.com/office/drawing/2014/main" id="{7E038D77-DD73-D34F-AE34-D667F6E9B9F0}"/>
                  </a:ext>
                </a:extLst>
              </p:cNvPr>
              <p:cNvSpPr/>
              <p:nvPr/>
            </p:nvSpPr>
            <p:spPr>
              <a:xfrm>
                <a:off x="2936535" y="3912722"/>
                <a:ext cx="425689" cy="329058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id="{D2968903-9149-5948-9F49-8F05AE95D6F0}"/>
                  </a:ext>
                </a:extLst>
              </p:cNvPr>
              <p:cNvCxnSpPr/>
              <p:nvPr/>
            </p:nvCxnSpPr>
            <p:spPr>
              <a:xfrm>
                <a:off x="2931771" y="4004922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id="{6B45A1AF-6B67-DD42-AEDE-F73D064563E4}"/>
                  </a:ext>
                </a:extLst>
              </p:cNvPr>
              <p:cNvCxnSpPr/>
              <p:nvPr/>
            </p:nvCxnSpPr>
            <p:spPr>
              <a:xfrm>
                <a:off x="2931771" y="4068509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0FF66FC3-DA6A-CB44-8117-4648AAEC93ED}"/>
                  </a:ext>
                </a:extLst>
              </p:cNvPr>
              <p:cNvCxnSpPr>
                <a:stCxn id="1057" idx="2"/>
              </p:cNvCxnSpPr>
              <p:nvPr/>
            </p:nvCxnSpPr>
            <p:spPr>
              <a:xfrm flipH="1" flipV="1">
                <a:off x="3147792" y="4004922"/>
                <a:ext cx="1588" cy="236858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7" name="Group 636">
              <a:extLst>
                <a:ext uri="{FF2B5EF4-FFF2-40B4-BE49-F238E27FC236}">
                  <a16:creationId xmlns:a16="http://schemas.microsoft.com/office/drawing/2014/main" id="{6DF58C37-21E3-AF4F-B080-530FD985E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1816" y="5045656"/>
              <a:ext cx="430131" cy="329465"/>
              <a:chOff x="2931664" y="3912603"/>
              <a:chExt cx="430450" cy="329314"/>
            </a:xfrm>
          </p:grpSpPr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F4182402-0285-CD46-9828-6534BE97D257}"/>
                  </a:ext>
                </a:extLst>
              </p:cNvPr>
              <p:cNvSpPr/>
              <p:nvPr/>
            </p:nvSpPr>
            <p:spPr>
              <a:xfrm>
                <a:off x="2936425" y="3913102"/>
                <a:ext cx="425689" cy="328747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D14A7BEB-C638-0A47-B8DE-352AFA82413E}"/>
                  </a:ext>
                </a:extLst>
              </p:cNvPr>
              <p:cNvCxnSpPr/>
              <p:nvPr/>
            </p:nvCxnSpPr>
            <p:spPr>
              <a:xfrm>
                <a:off x="2931660" y="400521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F02DD2C2-E65E-7E4C-B479-635D130D51D4}"/>
                  </a:ext>
                </a:extLst>
              </p:cNvPr>
              <p:cNvCxnSpPr/>
              <p:nvPr/>
            </p:nvCxnSpPr>
            <p:spPr>
              <a:xfrm>
                <a:off x="2931660" y="4067152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01A054F6-D6ED-F249-8703-213FDF32A722}"/>
                  </a:ext>
                </a:extLst>
              </p:cNvPr>
              <p:cNvCxnSpPr>
                <a:stCxn id="1053" idx="2"/>
              </p:cNvCxnSpPr>
              <p:nvPr/>
            </p:nvCxnSpPr>
            <p:spPr>
              <a:xfrm flipH="1" flipV="1">
                <a:off x="3147681" y="4005215"/>
                <a:ext cx="1588" cy="236634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8" name="Group 554">
              <a:extLst>
                <a:ext uri="{FF2B5EF4-FFF2-40B4-BE49-F238E27FC236}">
                  <a16:creationId xmlns:a16="http://schemas.microsoft.com/office/drawing/2014/main" id="{BAA5C424-578C-0343-914E-B5BD57101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5070" y="4690247"/>
              <a:ext cx="675320" cy="521222"/>
              <a:chOff x="2931664" y="3912603"/>
              <a:chExt cx="430450" cy="329314"/>
            </a:xfrm>
          </p:grpSpPr>
          <p:sp>
            <p:nvSpPr>
              <p:cNvPr id="1049" name="Rectangle 1048">
                <a:extLst>
                  <a:ext uri="{FF2B5EF4-FFF2-40B4-BE49-F238E27FC236}">
                    <a16:creationId xmlns:a16="http://schemas.microsoft.com/office/drawing/2014/main" id="{A0CDA39B-A97A-7842-8A3D-C53D637AE12E}"/>
                  </a:ext>
                </a:extLst>
              </p:cNvPr>
              <p:cNvSpPr/>
              <p:nvPr/>
            </p:nvSpPr>
            <p:spPr>
              <a:xfrm>
                <a:off x="2936722" y="3913607"/>
                <a:ext cx="425923" cy="32826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779BD574-9352-0A4A-AD81-3425C567CA59}"/>
                  </a:ext>
                </a:extLst>
              </p:cNvPr>
              <p:cNvCxnSpPr/>
              <p:nvPr/>
            </p:nvCxnSpPr>
            <p:spPr>
              <a:xfrm>
                <a:off x="2932675" y="4004959"/>
                <a:ext cx="42491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E4722BD0-017E-9C4D-9B3E-BB2C34567D80}"/>
                  </a:ext>
                </a:extLst>
              </p:cNvPr>
              <p:cNvCxnSpPr/>
              <p:nvPr/>
            </p:nvCxnSpPr>
            <p:spPr>
              <a:xfrm>
                <a:off x="2932675" y="4069207"/>
                <a:ext cx="42491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BA1C7D13-CACA-DE42-A4BD-9DF0691F3FA5}"/>
                  </a:ext>
                </a:extLst>
              </p:cNvPr>
              <p:cNvCxnSpPr>
                <a:stCxn id="1049" idx="2"/>
              </p:cNvCxnSpPr>
              <p:nvPr/>
            </p:nvCxnSpPr>
            <p:spPr>
              <a:xfrm flipH="1" flipV="1">
                <a:off x="3148166" y="4004959"/>
                <a:ext cx="1011" cy="236914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</p:grpSp>
      <p:grpSp>
        <p:nvGrpSpPr>
          <p:cNvPr id="1069" name="Group 347">
            <a:extLst>
              <a:ext uri="{FF2B5EF4-FFF2-40B4-BE49-F238E27FC236}">
                <a16:creationId xmlns:a16="http://schemas.microsoft.com/office/drawing/2014/main" id="{4D6C1728-73DE-F748-A0E0-11321B8F7571}"/>
              </a:ext>
            </a:extLst>
          </p:cNvPr>
          <p:cNvGrpSpPr>
            <a:grpSpLocks/>
          </p:cNvGrpSpPr>
          <p:nvPr/>
        </p:nvGrpSpPr>
        <p:grpSpPr bwMode="auto">
          <a:xfrm>
            <a:off x="7605568" y="5890592"/>
            <a:ext cx="588962" cy="242888"/>
            <a:chOff x="1871277" y="1576300"/>
            <a:chExt cx="1128371" cy="437861"/>
          </a:xfrm>
        </p:grpSpPr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BD0DE6BC-801F-2349-B339-2073DD002B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6"/>
              <a:ext cx="1125331" cy="32052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8006CA96-E3FA-9945-9B82-02259999272B}"/>
                </a:ext>
              </a:extLst>
            </p:cNvPr>
            <p:cNvSpPr/>
            <p:nvPr/>
          </p:nvSpPr>
          <p:spPr bwMode="auto">
            <a:xfrm>
              <a:off x="1871277" y="1739425"/>
              <a:ext cx="1128371" cy="117334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AC968267-A70E-0B48-9B2B-F3F7549B2D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3543F393-921B-2544-AAF2-81DE265DCA01}"/>
                </a:ext>
              </a:extLst>
            </p:cNvPr>
            <p:cNvSpPr/>
            <p:nvPr/>
          </p:nvSpPr>
          <p:spPr bwMode="auto">
            <a:xfrm>
              <a:off x="2160212" y="1673602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36A99124-4AE5-ED4F-A834-C0222885A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2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7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6 h 932950"/>
                <a:gd name="T12" fmla="*/ 536535 w 3723451"/>
                <a:gd name="T13" fmla="*/ 47040 h 932950"/>
                <a:gd name="T14" fmla="*/ 334214 w 3723451"/>
                <a:gd name="T15" fmla="*/ 111612 h 932950"/>
                <a:gd name="T16" fmla="*/ 126717 w 3723451"/>
                <a:gd name="T17" fmla="*/ 49415 h 932950"/>
                <a:gd name="T18" fmla="*/ 93168 w 3723451"/>
                <a:gd name="T19" fmla="*/ 56128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9CE3F7E2-B553-1E45-88FC-E2E1EC32F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8"/>
              <a:ext cx="243315" cy="97302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8 h 809868"/>
                <a:gd name="T4" fmla="*/ 154017 w 1366596"/>
                <a:gd name="T5" fmla="*/ 97302 h 809868"/>
                <a:gd name="T6" fmla="*/ 819 w 1366596"/>
                <a:gd name="T7" fmla="*/ 51415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id="{D7BB9DED-4899-7649-AEBA-749DA4527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2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2 h 791462"/>
                <a:gd name="T6" fmla="*/ 0 w 1348191"/>
                <a:gd name="T7" fmla="*/ 75239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E8965662-2E9A-0244-946F-4423CC691CFA}"/>
                </a:ext>
              </a:extLst>
            </p:cNvPr>
            <p:cNvCxnSpPr>
              <a:cxnSpLocks noChangeShapeType="1"/>
              <a:endCxn id="1072" idx="2"/>
            </p:cNvCxnSpPr>
            <p:nvPr/>
          </p:nvCxnSpPr>
          <p:spPr bwMode="auto">
            <a:xfrm flipH="1" flipV="1">
              <a:off x="1871277" y="1736563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857BA7A2-209C-0B4F-9F2F-F5D9E12C57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2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9" name="Group 347">
            <a:extLst>
              <a:ext uri="{FF2B5EF4-FFF2-40B4-BE49-F238E27FC236}">
                <a16:creationId xmlns:a16="http://schemas.microsoft.com/office/drawing/2014/main" id="{23A5395A-73E4-9545-9CCB-0643AECEF709}"/>
              </a:ext>
            </a:extLst>
          </p:cNvPr>
          <p:cNvGrpSpPr>
            <a:grpSpLocks/>
          </p:cNvGrpSpPr>
          <p:nvPr/>
        </p:nvGrpSpPr>
        <p:grpSpPr bwMode="auto">
          <a:xfrm>
            <a:off x="6124430" y="5749305"/>
            <a:ext cx="588963" cy="242887"/>
            <a:chOff x="1871277" y="1576300"/>
            <a:chExt cx="1128371" cy="437861"/>
          </a:xfrm>
        </p:grpSpPr>
        <p:sp>
          <p:nvSpPr>
            <p:cNvPr id="1080" name="Oval 1079">
              <a:extLst>
                <a:ext uri="{FF2B5EF4-FFF2-40B4-BE49-F238E27FC236}">
                  <a16:creationId xmlns:a16="http://schemas.microsoft.com/office/drawing/2014/main" id="{DF4469B4-1A62-884E-B93E-2088628FCF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9" y="1693635"/>
              <a:ext cx="1125329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CEED749C-6638-6040-A523-CBE05E8011F2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82" name="Oval 1081">
              <a:extLst>
                <a:ext uri="{FF2B5EF4-FFF2-40B4-BE49-F238E27FC236}">
                  <a16:creationId xmlns:a16="http://schemas.microsoft.com/office/drawing/2014/main" id="{E82E8A3A-0CDF-0142-A8D4-2A7F88E464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29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3" name="Freeform 1082">
              <a:extLst>
                <a:ext uri="{FF2B5EF4-FFF2-40B4-BE49-F238E27FC236}">
                  <a16:creationId xmlns:a16="http://schemas.microsoft.com/office/drawing/2014/main" id="{20B0C69D-2EFF-CC4C-91E3-DE028EA90E90}"/>
                </a:ext>
              </a:extLst>
            </p:cNvPr>
            <p:cNvSpPr/>
            <p:nvPr/>
          </p:nvSpPr>
          <p:spPr bwMode="auto">
            <a:xfrm>
              <a:off x="2160214" y="1673603"/>
              <a:ext cx="547457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84" name="Freeform 1083">
              <a:extLst>
                <a:ext uri="{FF2B5EF4-FFF2-40B4-BE49-F238E27FC236}">
                  <a16:creationId xmlns:a16="http://schemas.microsoft.com/office/drawing/2014/main" id="{8F166C83-2DE4-AA4C-934F-358B1ABBD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1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6 w 3723451"/>
                <a:gd name="T5" fmla="*/ 62276 h 932950"/>
                <a:gd name="T6" fmla="*/ 534416 w 3723451"/>
                <a:gd name="T7" fmla="*/ 0 h 932950"/>
                <a:gd name="T8" fmla="*/ 663031 w 3723451"/>
                <a:gd name="T9" fmla="*/ 24782 h 932950"/>
                <a:gd name="T10" fmla="*/ 567342 w 3723451"/>
                <a:gd name="T11" fmla="*/ 55255 h 932950"/>
                <a:gd name="T12" fmla="*/ 536534 w 3723451"/>
                <a:gd name="T13" fmla="*/ 47039 h 932950"/>
                <a:gd name="T14" fmla="*/ 334213 w 3723451"/>
                <a:gd name="T15" fmla="*/ 111611 h 932950"/>
                <a:gd name="T16" fmla="*/ 126716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5" name="Freeform 1084">
              <a:extLst>
                <a:ext uri="{FF2B5EF4-FFF2-40B4-BE49-F238E27FC236}">
                  <a16:creationId xmlns:a16="http://schemas.microsoft.com/office/drawing/2014/main" id="{64120D6F-CF36-7A4B-868D-9522C1F79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1" y="1727977"/>
              <a:ext cx="243314" cy="97303"/>
            </a:xfrm>
            <a:custGeom>
              <a:avLst/>
              <a:gdLst>
                <a:gd name="T0" fmla="*/ 0 w 1366596"/>
                <a:gd name="T1" fmla="*/ 0 h 809868"/>
                <a:gd name="T2" fmla="*/ 243314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6" name="Freeform 1085">
              <a:extLst>
                <a:ext uri="{FF2B5EF4-FFF2-40B4-BE49-F238E27FC236}">
                  <a16:creationId xmlns:a16="http://schemas.microsoft.com/office/drawing/2014/main" id="{8477E0BD-F61A-594C-8419-6BA64D7DF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4" cy="97303"/>
            </a:xfrm>
            <a:custGeom>
              <a:avLst/>
              <a:gdLst>
                <a:gd name="T0" fmla="*/ 236994 w 1348191"/>
                <a:gd name="T1" fmla="*/ 0 h 791462"/>
                <a:gd name="T2" fmla="*/ 240274 w 1348191"/>
                <a:gd name="T3" fmla="*/ 46954 h 791462"/>
                <a:gd name="T4" fmla="*/ 86925 w 1348191"/>
                <a:gd name="T5" fmla="*/ 97303 h 791462"/>
                <a:gd name="T6" fmla="*/ 0 w 1348191"/>
                <a:gd name="T7" fmla="*/ 75240 h 791462"/>
                <a:gd name="T8" fmla="*/ 236994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53F7848D-82FC-7641-AC58-517C9B2FB854}"/>
                </a:ext>
              </a:extLst>
            </p:cNvPr>
            <p:cNvCxnSpPr>
              <a:cxnSpLocks noChangeShapeType="1"/>
              <a:endCxn id="1082" idx="2"/>
            </p:cNvCxnSpPr>
            <p:nvPr/>
          </p:nvCxnSpPr>
          <p:spPr bwMode="auto">
            <a:xfrm flipH="1" flipV="1">
              <a:off x="1871277" y="1736563"/>
              <a:ext cx="3042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EA830BBF-D185-DB42-96F5-34C5273F4B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6" y="1733700"/>
              <a:ext cx="3042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89" name="Group 347">
            <a:extLst>
              <a:ext uri="{FF2B5EF4-FFF2-40B4-BE49-F238E27FC236}">
                <a16:creationId xmlns:a16="http://schemas.microsoft.com/office/drawing/2014/main" id="{B6A937C7-17A9-A648-A780-A8D67F2249E6}"/>
              </a:ext>
            </a:extLst>
          </p:cNvPr>
          <p:cNvGrpSpPr>
            <a:grpSpLocks/>
          </p:cNvGrpSpPr>
          <p:nvPr/>
        </p:nvGrpSpPr>
        <p:grpSpPr bwMode="auto">
          <a:xfrm>
            <a:off x="6916593" y="6209680"/>
            <a:ext cx="588962" cy="242887"/>
            <a:chOff x="1871277" y="1576300"/>
            <a:chExt cx="1128371" cy="437861"/>
          </a:xfrm>
        </p:grpSpPr>
        <p:sp>
          <p:nvSpPr>
            <p:cNvPr id="1090" name="Oval 1089">
              <a:extLst>
                <a:ext uri="{FF2B5EF4-FFF2-40B4-BE49-F238E27FC236}">
                  <a16:creationId xmlns:a16="http://schemas.microsoft.com/office/drawing/2014/main" id="{21A30E2F-9F7B-DC47-908B-38849C8FE19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368E56E7-1038-F843-8824-9F2406D135DC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92" name="Oval 1091">
              <a:extLst>
                <a:ext uri="{FF2B5EF4-FFF2-40B4-BE49-F238E27FC236}">
                  <a16:creationId xmlns:a16="http://schemas.microsoft.com/office/drawing/2014/main" id="{5E09C5D1-4489-9245-906B-AB737B65B9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3" name="Freeform 1092">
              <a:extLst>
                <a:ext uri="{FF2B5EF4-FFF2-40B4-BE49-F238E27FC236}">
                  <a16:creationId xmlns:a16="http://schemas.microsoft.com/office/drawing/2014/main" id="{60675A58-4EA5-F645-8293-8D562D37C4A7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94" name="Freeform 1093">
              <a:extLst>
                <a:ext uri="{FF2B5EF4-FFF2-40B4-BE49-F238E27FC236}">
                  <a16:creationId xmlns:a16="http://schemas.microsoft.com/office/drawing/2014/main" id="{936A0061-F839-A048-9329-4BA74387A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6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5 h 932950"/>
                <a:gd name="T12" fmla="*/ 536535 w 3723451"/>
                <a:gd name="T13" fmla="*/ 47039 h 932950"/>
                <a:gd name="T14" fmla="*/ 334214 w 3723451"/>
                <a:gd name="T15" fmla="*/ 111611 h 932950"/>
                <a:gd name="T16" fmla="*/ 126717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5" name="Freeform 1094">
              <a:extLst>
                <a:ext uri="{FF2B5EF4-FFF2-40B4-BE49-F238E27FC236}">
                  <a16:creationId xmlns:a16="http://schemas.microsoft.com/office/drawing/2014/main" id="{5010EAA9-D9FE-B348-B497-E58DC4A70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6" name="Freeform 1095">
              <a:extLst>
                <a:ext uri="{FF2B5EF4-FFF2-40B4-BE49-F238E27FC236}">
                  <a16:creationId xmlns:a16="http://schemas.microsoft.com/office/drawing/2014/main" id="{E2301F16-3352-1848-BBB4-2365D15D0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3 h 791462"/>
                <a:gd name="T6" fmla="*/ 0 w 1348191"/>
                <a:gd name="T7" fmla="*/ 75240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id="{D853D2D6-514A-9847-BBC3-2AE928C8DAFB}"/>
                </a:ext>
              </a:extLst>
            </p:cNvPr>
            <p:cNvCxnSpPr>
              <a:cxnSpLocks noChangeShapeType="1"/>
              <a:endCxn id="1092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0F7465E9-0BFE-964B-AB98-F93DD82101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99" name="Group 347">
            <a:extLst>
              <a:ext uri="{FF2B5EF4-FFF2-40B4-BE49-F238E27FC236}">
                <a16:creationId xmlns:a16="http://schemas.microsoft.com/office/drawing/2014/main" id="{B1B48B52-0F33-0442-B024-9A681DC9E147}"/>
              </a:ext>
            </a:extLst>
          </p:cNvPr>
          <p:cNvGrpSpPr>
            <a:grpSpLocks/>
          </p:cNvGrpSpPr>
          <p:nvPr/>
        </p:nvGrpSpPr>
        <p:grpSpPr bwMode="auto">
          <a:xfrm>
            <a:off x="5452918" y="6301755"/>
            <a:ext cx="588962" cy="242887"/>
            <a:chOff x="1871277" y="1576300"/>
            <a:chExt cx="1128371" cy="437861"/>
          </a:xfrm>
        </p:grpSpPr>
        <p:sp>
          <p:nvSpPr>
            <p:cNvPr id="1100" name="Oval 1099">
              <a:extLst>
                <a:ext uri="{FF2B5EF4-FFF2-40B4-BE49-F238E27FC236}">
                  <a16:creationId xmlns:a16="http://schemas.microsoft.com/office/drawing/2014/main" id="{B2DB57CB-08BD-2F4D-A7ED-38936BBFA3D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C5A9C96D-A2BA-754F-A882-52122EB391BC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02" name="Oval 1101">
              <a:extLst>
                <a:ext uri="{FF2B5EF4-FFF2-40B4-BE49-F238E27FC236}">
                  <a16:creationId xmlns:a16="http://schemas.microsoft.com/office/drawing/2014/main" id="{83C4800F-B303-9446-B339-EF2E78D32E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3" name="Freeform 1102">
              <a:extLst>
                <a:ext uri="{FF2B5EF4-FFF2-40B4-BE49-F238E27FC236}">
                  <a16:creationId xmlns:a16="http://schemas.microsoft.com/office/drawing/2014/main" id="{8248D620-997C-1B4D-A023-5CD8220FC4D0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04" name="Freeform 1103">
              <a:extLst>
                <a:ext uri="{FF2B5EF4-FFF2-40B4-BE49-F238E27FC236}">
                  <a16:creationId xmlns:a16="http://schemas.microsoft.com/office/drawing/2014/main" id="{906FE13D-AC05-AA42-853B-9FAC9CA25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6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5 h 932950"/>
                <a:gd name="T12" fmla="*/ 536535 w 3723451"/>
                <a:gd name="T13" fmla="*/ 47039 h 932950"/>
                <a:gd name="T14" fmla="*/ 334214 w 3723451"/>
                <a:gd name="T15" fmla="*/ 111611 h 932950"/>
                <a:gd name="T16" fmla="*/ 126717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5" name="Freeform 1104">
              <a:extLst>
                <a:ext uri="{FF2B5EF4-FFF2-40B4-BE49-F238E27FC236}">
                  <a16:creationId xmlns:a16="http://schemas.microsoft.com/office/drawing/2014/main" id="{DE4AB67E-E389-E747-AA8A-F557E3BDB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6" name="Freeform 1105">
              <a:extLst>
                <a:ext uri="{FF2B5EF4-FFF2-40B4-BE49-F238E27FC236}">
                  <a16:creationId xmlns:a16="http://schemas.microsoft.com/office/drawing/2014/main" id="{A18C8CAC-63E9-E248-8397-1346071A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3 h 791462"/>
                <a:gd name="T6" fmla="*/ 0 w 1348191"/>
                <a:gd name="T7" fmla="*/ 75240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107" name="Straight Connector 1106">
              <a:extLst>
                <a:ext uri="{FF2B5EF4-FFF2-40B4-BE49-F238E27FC236}">
                  <a16:creationId xmlns:a16="http://schemas.microsoft.com/office/drawing/2014/main" id="{73BEE8CD-92EF-AB4A-9223-19BD5734C8CF}"/>
                </a:ext>
              </a:extLst>
            </p:cNvPr>
            <p:cNvCxnSpPr>
              <a:cxnSpLocks noChangeShapeType="1"/>
              <a:endCxn id="1102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8" name="Straight Connector 1107">
              <a:extLst>
                <a:ext uri="{FF2B5EF4-FFF2-40B4-BE49-F238E27FC236}">
                  <a16:creationId xmlns:a16="http://schemas.microsoft.com/office/drawing/2014/main" id="{5BC61A72-737C-4F4F-802A-7DAAF663B4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10" name="Group 11">
            <a:extLst>
              <a:ext uri="{FF2B5EF4-FFF2-40B4-BE49-F238E27FC236}">
                <a16:creationId xmlns:a16="http://schemas.microsoft.com/office/drawing/2014/main" id="{E5217315-CB03-2542-94D5-3FA12A407609}"/>
              </a:ext>
            </a:extLst>
          </p:cNvPr>
          <p:cNvGrpSpPr>
            <a:grpSpLocks/>
          </p:cNvGrpSpPr>
          <p:nvPr/>
        </p:nvGrpSpPr>
        <p:grpSpPr bwMode="auto">
          <a:xfrm>
            <a:off x="4494536" y="2167905"/>
            <a:ext cx="3597875" cy="493470"/>
            <a:chOff x="2705100" y="2011398"/>
            <a:chExt cx="3597533" cy="493677"/>
          </a:xfrm>
        </p:grpSpPr>
        <p:sp>
          <p:nvSpPr>
            <p:cNvPr id="1135" name="Oval 1134">
              <a:extLst>
                <a:ext uri="{FF2B5EF4-FFF2-40B4-BE49-F238E27FC236}">
                  <a16:creationId xmlns:a16="http://schemas.microsoft.com/office/drawing/2014/main" id="{57A6E143-0094-5D49-8A05-004EA3A97A71}"/>
                </a:ext>
              </a:extLst>
            </p:cNvPr>
            <p:cNvSpPr/>
            <p:nvPr/>
          </p:nvSpPr>
          <p:spPr bwMode="auto">
            <a:xfrm>
              <a:off x="2722092" y="2011398"/>
              <a:ext cx="3581060" cy="492331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36" name="Oval 1135">
              <a:extLst>
                <a:ext uri="{FF2B5EF4-FFF2-40B4-BE49-F238E27FC236}">
                  <a16:creationId xmlns:a16="http://schemas.microsoft.com/office/drawing/2014/main" id="{431997AA-2888-D042-A558-B6DE0F737D3F}"/>
                </a:ext>
              </a:extLst>
            </p:cNvPr>
            <p:cNvSpPr/>
            <p:nvPr/>
          </p:nvSpPr>
          <p:spPr bwMode="auto">
            <a:xfrm>
              <a:off x="2704632" y="2012986"/>
              <a:ext cx="3581060" cy="492331"/>
            </a:xfrm>
            <a:prstGeom prst="ellipse">
              <a:avLst/>
            </a:prstGeom>
            <a:solidFill>
              <a:srgbClr val="CC0000">
                <a:alpha val="42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37" name="TextBox 389">
              <a:extLst>
                <a:ext uri="{FF2B5EF4-FFF2-40B4-BE49-F238E27FC236}">
                  <a16:creationId xmlns:a16="http://schemas.microsoft.com/office/drawing/2014/main" id="{D0AF8FB3-4D5B-7B4A-8B82-CF15E8A6F1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2664" y="2127167"/>
              <a:ext cx="2057700" cy="29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Remote Controller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0F660B-2991-C94D-80D9-F1429AC36768}"/>
              </a:ext>
            </a:extLst>
          </p:cNvPr>
          <p:cNvGrpSpPr/>
          <p:nvPr/>
        </p:nvGrpSpPr>
        <p:grpSpPr>
          <a:xfrm>
            <a:off x="3674918" y="4177613"/>
            <a:ext cx="5095875" cy="822392"/>
            <a:chOff x="3674918" y="4177613"/>
            <a:chExt cx="5095875" cy="822392"/>
          </a:xfrm>
        </p:grpSpPr>
        <p:grpSp>
          <p:nvGrpSpPr>
            <p:cNvPr id="1111" name="Group 441">
              <a:extLst>
                <a:ext uri="{FF2B5EF4-FFF2-40B4-BE49-F238E27FC236}">
                  <a16:creationId xmlns:a16="http://schemas.microsoft.com/office/drawing/2014/main" id="{0C03A32C-FA65-214B-B936-B6E1B2C38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4918" y="4177613"/>
              <a:ext cx="923628" cy="405783"/>
              <a:chOff x="2705100" y="2011398"/>
              <a:chExt cx="3597533" cy="493677"/>
            </a:xfrm>
          </p:grpSpPr>
          <p:sp>
            <p:nvSpPr>
              <p:cNvPr id="1132" name="Oval 1131">
                <a:extLst>
                  <a:ext uri="{FF2B5EF4-FFF2-40B4-BE49-F238E27FC236}">
                    <a16:creationId xmlns:a16="http://schemas.microsoft.com/office/drawing/2014/main" id="{F74AE388-0960-CF47-B1A1-1ABEEB3A9CAF}"/>
                  </a:ext>
                </a:extLst>
              </p:cNvPr>
              <p:cNvSpPr/>
              <p:nvPr/>
            </p:nvSpPr>
            <p:spPr bwMode="auto">
              <a:xfrm>
                <a:off x="2723648" y="2011480"/>
                <a:ext cx="3580142" cy="492496"/>
              </a:xfrm>
              <a:prstGeom prst="ellipse">
                <a:avLst/>
              </a:prstGeom>
              <a:solidFill>
                <a:srgbClr val="FFFFFF">
                  <a:alpha val="42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33" name="Oval 1132">
                <a:extLst>
                  <a:ext uri="{FF2B5EF4-FFF2-40B4-BE49-F238E27FC236}">
                    <a16:creationId xmlns:a16="http://schemas.microsoft.com/office/drawing/2014/main" id="{1181AFDF-673F-BE48-B342-3AE78D0EFECC}"/>
                  </a:ext>
                </a:extLst>
              </p:cNvPr>
              <p:cNvSpPr/>
              <p:nvPr/>
            </p:nvSpPr>
            <p:spPr bwMode="auto">
              <a:xfrm>
                <a:off x="2705100" y="2013410"/>
                <a:ext cx="3580138" cy="492497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34" name="TextBox 389">
                <a:extLst>
                  <a:ext uri="{FF2B5EF4-FFF2-40B4-BE49-F238E27FC236}">
                    <a16:creationId xmlns:a16="http://schemas.microsoft.com/office/drawing/2014/main" id="{F3932BCA-D430-FC40-B54E-015140A71E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1810" y="2127167"/>
                <a:ext cx="1159411" cy="296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</a:p>
            </p:txBody>
          </p:sp>
        </p:grpSp>
        <p:grpSp>
          <p:nvGrpSpPr>
            <p:cNvPr id="1112" name="Group 16">
              <a:extLst>
                <a:ext uri="{FF2B5EF4-FFF2-40B4-BE49-F238E27FC236}">
                  <a16:creationId xmlns:a16="http://schemas.microsoft.com/office/drawing/2014/main" id="{C3F9499B-4024-2B4E-8994-25AA993B2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8708" y="4714256"/>
              <a:ext cx="463612" cy="285749"/>
              <a:chOff x="3558850" y="4573304"/>
              <a:chExt cx="463568" cy="285869"/>
            </a:xfrm>
          </p:grpSpPr>
          <p:grpSp>
            <p:nvGrpSpPr>
              <p:cNvPr id="1128" name="Group 12">
                <a:extLst>
                  <a:ext uri="{FF2B5EF4-FFF2-40B4-BE49-F238E27FC236}">
                    <a16:creationId xmlns:a16="http://schemas.microsoft.com/office/drawing/2014/main" id="{643660C7-BD5F-8243-BB52-5E41566520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30" name="Oval 1129">
                  <a:extLst>
                    <a:ext uri="{FF2B5EF4-FFF2-40B4-BE49-F238E27FC236}">
                      <a16:creationId xmlns:a16="http://schemas.microsoft.com/office/drawing/2014/main" id="{EB6F94A5-07EA-824D-BCE4-E412F1D275A9}"/>
                    </a:ext>
                  </a:extLst>
                </p:cNvPr>
                <p:cNvSpPr/>
                <p:nvPr/>
              </p:nvSpPr>
              <p:spPr bwMode="auto">
                <a:xfrm>
                  <a:off x="3573046" y="4578067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31" name="Oval 1130">
                  <a:extLst>
                    <a:ext uri="{FF2B5EF4-FFF2-40B4-BE49-F238E27FC236}">
                      <a16:creationId xmlns:a16="http://schemas.microsoft.com/office/drawing/2014/main" id="{3AFA8449-4699-DE4E-AD4F-2F50FF91F472}"/>
                    </a:ext>
                  </a:extLst>
                </p:cNvPr>
                <p:cNvSpPr/>
                <p:nvPr/>
              </p:nvSpPr>
              <p:spPr bwMode="auto">
                <a:xfrm>
                  <a:off x="3558760" y="4587596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9" name="TextBox 389">
                <a:extLst>
                  <a:ext uri="{FF2B5EF4-FFF2-40B4-BE49-F238E27FC236}">
                    <a16:creationId xmlns:a16="http://schemas.microsoft.com/office/drawing/2014/main" id="{64D840F2-5A70-9E44-A243-2698981850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3" name="Group 450">
              <a:extLst>
                <a:ext uri="{FF2B5EF4-FFF2-40B4-BE49-F238E27FC236}">
                  <a16:creationId xmlns:a16="http://schemas.microsoft.com/office/drawing/2014/main" id="{AADDBF22-BF75-E042-B015-F1D30A1937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8930" y="4712138"/>
              <a:ext cx="463612" cy="285749"/>
              <a:chOff x="3558850" y="4573304"/>
              <a:chExt cx="463568" cy="285869"/>
            </a:xfrm>
          </p:grpSpPr>
          <p:grpSp>
            <p:nvGrpSpPr>
              <p:cNvPr id="1124" name="Group 451">
                <a:extLst>
                  <a:ext uri="{FF2B5EF4-FFF2-40B4-BE49-F238E27FC236}">
                    <a16:creationId xmlns:a16="http://schemas.microsoft.com/office/drawing/2014/main" id="{BD64AF44-6F7F-1747-8E26-3E6D0EDDA0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26" name="Oval 1125">
                  <a:extLst>
                    <a:ext uri="{FF2B5EF4-FFF2-40B4-BE49-F238E27FC236}">
                      <a16:creationId xmlns:a16="http://schemas.microsoft.com/office/drawing/2014/main" id="{B13E6B0A-9B22-874D-A5BB-CAB7052B0E58}"/>
                    </a:ext>
                  </a:extLst>
                </p:cNvPr>
                <p:cNvSpPr/>
                <p:nvPr/>
              </p:nvSpPr>
              <p:spPr bwMode="auto">
                <a:xfrm>
                  <a:off x="3573874" y="4581775"/>
                  <a:ext cx="439696" cy="257283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27" name="Oval 1126">
                  <a:extLst>
                    <a:ext uri="{FF2B5EF4-FFF2-40B4-BE49-F238E27FC236}">
                      <a16:creationId xmlns:a16="http://schemas.microsoft.com/office/drawing/2014/main" id="{88C69275-D6D4-D64E-9433-86A12EE44DC2}"/>
                    </a:ext>
                  </a:extLst>
                </p:cNvPr>
                <p:cNvSpPr/>
                <p:nvPr/>
              </p:nvSpPr>
              <p:spPr bwMode="auto">
                <a:xfrm>
                  <a:off x="3559588" y="4591304"/>
                  <a:ext cx="463506" cy="249341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5" name="TextBox 389">
                <a:extLst>
                  <a:ext uri="{FF2B5EF4-FFF2-40B4-BE49-F238E27FC236}">
                    <a16:creationId xmlns:a16="http://schemas.microsoft.com/office/drawing/2014/main" id="{137E9DC6-E808-9244-BE10-49D98EA5A1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4" name="Group 455">
              <a:extLst>
                <a:ext uri="{FF2B5EF4-FFF2-40B4-BE49-F238E27FC236}">
                  <a16:creationId xmlns:a16="http://schemas.microsoft.com/office/drawing/2014/main" id="{F9EC1EDD-92AD-2245-AE89-053A0D1F0A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19300" y="4710021"/>
              <a:ext cx="463612" cy="285749"/>
              <a:chOff x="3558850" y="4573304"/>
              <a:chExt cx="463568" cy="285869"/>
            </a:xfrm>
          </p:grpSpPr>
          <p:grpSp>
            <p:nvGrpSpPr>
              <p:cNvPr id="1120" name="Group 456">
                <a:extLst>
                  <a:ext uri="{FF2B5EF4-FFF2-40B4-BE49-F238E27FC236}">
                    <a16:creationId xmlns:a16="http://schemas.microsoft.com/office/drawing/2014/main" id="{CB1EA6B7-79F6-7C4E-B31B-F6338BD15A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22" name="Oval 1121">
                  <a:extLst>
                    <a:ext uri="{FF2B5EF4-FFF2-40B4-BE49-F238E27FC236}">
                      <a16:creationId xmlns:a16="http://schemas.microsoft.com/office/drawing/2014/main" id="{9BF9A7D0-3676-5B44-9F92-551F82BA815A}"/>
                    </a:ext>
                  </a:extLst>
                </p:cNvPr>
                <p:cNvSpPr/>
                <p:nvPr/>
              </p:nvSpPr>
              <p:spPr bwMode="auto">
                <a:xfrm>
                  <a:off x="3573654" y="4577540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23" name="Oval 1122">
                  <a:extLst>
                    <a:ext uri="{FF2B5EF4-FFF2-40B4-BE49-F238E27FC236}">
                      <a16:creationId xmlns:a16="http://schemas.microsoft.com/office/drawing/2014/main" id="{F3145DFC-AFCD-7043-8580-05CA0BB4CB0F}"/>
                    </a:ext>
                  </a:extLst>
                </p:cNvPr>
                <p:cNvSpPr/>
                <p:nvPr/>
              </p:nvSpPr>
              <p:spPr bwMode="auto">
                <a:xfrm>
                  <a:off x="3559368" y="4587069"/>
                  <a:ext cx="463506" cy="252518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1" name="TextBox 389">
                <a:extLst>
                  <a:ext uri="{FF2B5EF4-FFF2-40B4-BE49-F238E27FC236}">
                    <a16:creationId xmlns:a16="http://schemas.microsoft.com/office/drawing/2014/main" id="{F248CEB0-87E6-A44A-A50F-5C3EC5372B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5" name="Group 460">
              <a:extLst>
                <a:ext uri="{FF2B5EF4-FFF2-40B4-BE49-F238E27FC236}">
                  <a16:creationId xmlns:a16="http://schemas.microsoft.com/office/drawing/2014/main" id="{4F7BA808-3479-484C-BAF0-5CC1FD0331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07181" y="4707904"/>
              <a:ext cx="463612" cy="285749"/>
              <a:chOff x="3558850" y="4573304"/>
              <a:chExt cx="463568" cy="285869"/>
            </a:xfrm>
          </p:grpSpPr>
          <p:grpSp>
            <p:nvGrpSpPr>
              <p:cNvPr id="1116" name="Group 461">
                <a:extLst>
                  <a:ext uri="{FF2B5EF4-FFF2-40B4-BE49-F238E27FC236}">
                    <a16:creationId xmlns:a16="http://schemas.microsoft.com/office/drawing/2014/main" id="{933FA7BC-47D5-ED48-85E7-B486D7CBCA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18" name="Oval 1117">
                  <a:extLst>
                    <a:ext uri="{FF2B5EF4-FFF2-40B4-BE49-F238E27FC236}">
                      <a16:creationId xmlns:a16="http://schemas.microsoft.com/office/drawing/2014/main" id="{BFFF1AA5-D313-234B-BDA6-40E287FD081F}"/>
                    </a:ext>
                  </a:extLst>
                </p:cNvPr>
                <p:cNvSpPr/>
                <p:nvPr/>
              </p:nvSpPr>
              <p:spPr bwMode="auto">
                <a:xfrm>
                  <a:off x="3573198" y="4578069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19" name="Oval 1118">
                  <a:extLst>
                    <a:ext uri="{FF2B5EF4-FFF2-40B4-BE49-F238E27FC236}">
                      <a16:creationId xmlns:a16="http://schemas.microsoft.com/office/drawing/2014/main" id="{08D261B5-FBF3-B541-B8CA-B63F648BEF5C}"/>
                    </a:ext>
                  </a:extLst>
                </p:cNvPr>
                <p:cNvSpPr/>
                <p:nvPr/>
              </p:nvSpPr>
              <p:spPr bwMode="auto">
                <a:xfrm>
                  <a:off x="3558912" y="4587598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17" name="TextBox 389">
                <a:extLst>
                  <a:ext uri="{FF2B5EF4-FFF2-40B4-BE49-F238E27FC236}">
                    <a16:creationId xmlns:a16="http://schemas.microsoft.com/office/drawing/2014/main" id="{8386C9B3-5C0B-0443-98EF-8CDB1312E9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139" name="Group 1">
            <a:extLst>
              <a:ext uri="{FF2B5EF4-FFF2-40B4-BE49-F238E27FC236}">
                <a16:creationId xmlns:a16="http://schemas.microsoft.com/office/drawing/2014/main" id="{A228ACC2-6157-BF41-88C3-0A086417268A}"/>
              </a:ext>
            </a:extLst>
          </p:cNvPr>
          <p:cNvGrpSpPr>
            <a:grpSpLocks/>
          </p:cNvGrpSpPr>
          <p:nvPr/>
        </p:nvGrpSpPr>
        <p:grpSpPr bwMode="auto">
          <a:xfrm>
            <a:off x="2687493" y="5474667"/>
            <a:ext cx="2698750" cy="903288"/>
            <a:chOff x="938213" y="5237163"/>
            <a:chExt cx="2698750" cy="903287"/>
          </a:xfrm>
        </p:grpSpPr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id="{CB924182-B4D8-0F43-97E1-646C4E72A083}"/>
                </a:ext>
              </a:extLst>
            </p:cNvPr>
            <p:cNvCxnSpPr/>
            <p:nvPr/>
          </p:nvCxnSpPr>
          <p:spPr>
            <a:xfrm flipH="1">
              <a:off x="1282700" y="5802312"/>
              <a:ext cx="1508125" cy="1588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141" name="TextBox 265">
              <a:extLst>
                <a:ext uri="{FF2B5EF4-FFF2-40B4-BE49-F238E27FC236}">
                  <a16:creationId xmlns:a16="http://schemas.microsoft.com/office/drawing/2014/main" id="{CFD0B0F1-D70C-5245-B37A-C9A4ABCBE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813" y="5473700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1142" name="TextBox 281">
              <a:extLst>
                <a:ext uri="{FF2B5EF4-FFF2-40B4-BE49-F238E27FC236}">
                  <a16:creationId xmlns:a16="http://schemas.microsoft.com/office/drawing/2014/main" id="{6C507E5B-C87D-FA46-A331-4ABAB6B8A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3438" y="5761038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grpSp>
          <p:nvGrpSpPr>
            <p:cNvPr id="1143" name="Group 5">
              <a:extLst>
                <a:ext uri="{FF2B5EF4-FFF2-40B4-BE49-F238E27FC236}">
                  <a16:creationId xmlns:a16="http://schemas.microsoft.com/office/drawing/2014/main" id="{1A707F03-E0B2-FF48-9597-B751067AD9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213" y="5237163"/>
              <a:ext cx="1616075" cy="487362"/>
              <a:chOff x="-4079003" y="2717403"/>
              <a:chExt cx="1616718" cy="488475"/>
            </a:xfrm>
          </p:grpSpPr>
          <p:sp>
            <p:nvSpPr>
              <p:cNvPr id="1157" name="Rectangle 98">
                <a:extLst>
                  <a:ext uri="{FF2B5EF4-FFF2-40B4-BE49-F238E27FC236}">
                    <a16:creationId xmlns:a16="http://schemas.microsoft.com/office/drawing/2014/main" id="{CA6EA6FC-3469-1A42-8A1A-7ABEC47FF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79003" y="2985994"/>
                <a:ext cx="1281675" cy="208750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8" name="Line 99">
                <a:extLst>
                  <a:ext uri="{FF2B5EF4-FFF2-40B4-BE49-F238E27FC236}">
                    <a16:creationId xmlns:a16="http://schemas.microsoft.com/office/drawing/2014/main" id="{8B52FDA0-6129-4D4D-AB34-6E31B5746E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933828" y="3101502"/>
                <a:ext cx="471543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9" name="Rectangle 104">
                <a:extLst>
                  <a:ext uri="{FF2B5EF4-FFF2-40B4-BE49-F238E27FC236}">
                    <a16:creationId xmlns:a16="http://schemas.microsoft.com/office/drawing/2014/main" id="{EF6D77F4-B510-3541-9758-82FBBD823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7007" y="2988777"/>
                <a:ext cx="476861" cy="21014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60" name="Text Box 105">
                <a:extLst>
                  <a:ext uri="{FF2B5EF4-FFF2-40B4-BE49-F238E27FC236}">
                    <a16:creationId xmlns:a16="http://schemas.microsoft.com/office/drawing/2014/main" id="{2AE0900E-8A8F-4A4D-BB87-414DFE5E1C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430189" y="2965119"/>
                <a:ext cx="581451" cy="240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0111</a:t>
                </a:r>
              </a:p>
            </p:txBody>
          </p:sp>
          <p:sp>
            <p:nvSpPr>
              <p:cNvPr id="1161" name="Line 119">
                <a:extLst>
                  <a:ext uri="{FF2B5EF4-FFF2-40B4-BE49-F238E27FC236}">
                    <a16:creationId xmlns:a16="http://schemas.microsoft.com/office/drawing/2014/main" id="{5B21AE9C-8AC8-434E-B3D3-DDFB36C485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621642" y="2717403"/>
                <a:ext cx="405953" cy="300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144" name="Freeform 120">
              <a:extLst>
                <a:ext uri="{FF2B5EF4-FFF2-40B4-BE49-F238E27FC236}">
                  <a16:creationId xmlns:a16="http://schemas.microsoft.com/office/drawing/2014/main" id="{7959F5AF-96CF-CD42-95A7-B320D466F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63" y="5668963"/>
              <a:ext cx="982662" cy="233362"/>
            </a:xfrm>
            <a:custGeom>
              <a:avLst/>
              <a:gdLst>
                <a:gd name="T0" fmla="*/ 0 w 554"/>
                <a:gd name="T1" fmla="*/ 2147483647 h 167"/>
                <a:gd name="T2" fmla="*/ 2147483647 w 554"/>
                <a:gd name="T3" fmla="*/ 2147483647 h 167"/>
                <a:gd name="T4" fmla="*/ 2147483647 w 554"/>
                <a:gd name="T5" fmla="*/ 2147483647 h 167"/>
                <a:gd name="T6" fmla="*/ 0 60000 65536"/>
                <a:gd name="T7" fmla="*/ 0 60000 65536"/>
                <a:gd name="T8" fmla="*/ 0 60000 65536"/>
                <a:gd name="T9" fmla="*/ 0 w 554"/>
                <a:gd name="T10" fmla="*/ 0 h 167"/>
                <a:gd name="T11" fmla="*/ 554 w 554"/>
                <a:gd name="T12" fmla="*/ 167 h 1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4" h="167">
                  <a:moveTo>
                    <a:pt x="0" y="10"/>
                  </a:moveTo>
                  <a:cubicBezTo>
                    <a:pt x="102" y="0"/>
                    <a:pt x="240" y="5"/>
                    <a:pt x="324" y="26"/>
                  </a:cubicBezTo>
                  <a:cubicBezTo>
                    <a:pt x="416" y="52"/>
                    <a:pt x="502" y="120"/>
                    <a:pt x="554" y="167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145" name="Group 357">
              <a:extLst>
                <a:ext uri="{FF2B5EF4-FFF2-40B4-BE49-F238E27FC236}">
                  <a16:creationId xmlns:a16="http://schemas.microsoft.com/office/drawing/2014/main" id="{4D59E87F-CE51-5F46-B516-9F402F5585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4625" y="5659438"/>
              <a:ext cx="565150" cy="293687"/>
              <a:chOff x="1871277" y="1576300"/>
              <a:chExt cx="1128371" cy="437861"/>
            </a:xfrm>
          </p:grpSpPr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47BEE802-D705-FB42-955E-D825A1B51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8" y="1694641"/>
                <a:ext cx="1125200" cy="319521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48" name="Rectangle 1147">
                <a:extLst>
                  <a:ext uri="{FF2B5EF4-FFF2-40B4-BE49-F238E27FC236}">
                    <a16:creationId xmlns:a16="http://schemas.microsoft.com/office/drawing/2014/main" id="{A0A9F0A0-D85B-BC44-809E-0D44746B1886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49" name="Oval 1148">
                <a:extLst>
                  <a:ext uri="{FF2B5EF4-FFF2-40B4-BE49-F238E27FC236}">
                    <a16:creationId xmlns:a16="http://schemas.microsoft.com/office/drawing/2014/main" id="{E6E2E4DB-C182-5947-9544-5CA42AF8D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2" cy="319521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0" name="Freeform 1149">
                <a:extLst>
                  <a:ext uri="{FF2B5EF4-FFF2-40B4-BE49-F238E27FC236}">
                    <a16:creationId xmlns:a16="http://schemas.microsoft.com/office/drawing/2014/main" id="{826516FA-D90F-FF4F-86C3-EABFADEC3BBB}"/>
                  </a:ext>
                </a:extLst>
              </p:cNvPr>
              <p:cNvSpPr/>
              <p:nvPr/>
            </p:nvSpPr>
            <p:spPr bwMode="auto">
              <a:xfrm>
                <a:off x="2159710" y="1673340"/>
                <a:ext cx="548337" cy="16094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51" name="Freeform 1150">
                <a:extLst>
                  <a:ext uri="{FF2B5EF4-FFF2-40B4-BE49-F238E27FC236}">
                    <a16:creationId xmlns:a16="http://schemas.microsoft.com/office/drawing/2014/main" id="{8B23C2D3-E371-5547-9057-B35E626AB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7" y="1633104"/>
                <a:ext cx="662442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1 w 3723451"/>
                  <a:gd name="T3" fmla="*/ 321 h 932950"/>
                  <a:gd name="T4" fmla="*/ 330163 w 3723451"/>
                  <a:gd name="T5" fmla="*/ 62070 h 932950"/>
                  <a:gd name="T6" fmla="*/ 533941 w 3723451"/>
                  <a:gd name="T7" fmla="*/ 0 h 932950"/>
                  <a:gd name="T8" fmla="*/ 662442 w 3723451"/>
                  <a:gd name="T9" fmla="*/ 24700 h 932950"/>
                  <a:gd name="T10" fmla="*/ 566838 w 3723451"/>
                  <a:gd name="T11" fmla="*/ 55072 h 932950"/>
                  <a:gd name="T12" fmla="*/ 536057 w 3723451"/>
                  <a:gd name="T13" fmla="*/ 46883 h 932950"/>
                  <a:gd name="T14" fmla="*/ 333916 w 3723451"/>
                  <a:gd name="T15" fmla="*/ 111241 h 932950"/>
                  <a:gd name="T16" fmla="*/ 126604 w 3723451"/>
                  <a:gd name="T17" fmla="*/ 49251 h 932950"/>
                  <a:gd name="T18" fmla="*/ 93085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2" name="Freeform 1151">
                <a:extLst>
                  <a:ext uri="{FF2B5EF4-FFF2-40B4-BE49-F238E27FC236}">
                    <a16:creationId xmlns:a16="http://schemas.microsoft.com/office/drawing/2014/main" id="{2DEA8715-4603-7449-BB4D-351CFEF75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9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9 w 1366596"/>
                  <a:gd name="T3" fmla="*/ 74985 h 809868"/>
                  <a:gd name="T4" fmla="*/ 154488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3" name="Freeform 1152">
                <a:extLst>
                  <a:ext uri="{FF2B5EF4-FFF2-40B4-BE49-F238E27FC236}">
                    <a16:creationId xmlns:a16="http://schemas.microsoft.com/office/drawing/2014/main" id="{72F5390F-6421-6840-94BC-D15B70623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9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154" name="Straight Connector 1153">
                <a:extLst>
                  <a:ext uri="{FF2B5EF4-FFF2-40B4-BE49-F238E27FC236}">
                    <a16:creationId xmlns:a16="http://schemas.microsoft.com/office/drawing/2014/main" id="{34E68527-C12C-5248-A62C-D72D4BEC928A}"/>
                  </a:ext>
                </a:extLst>
              </p:cNvPr>
              <p:cNvCxnSpPr>
                <a:cxnSpLocks noChangeShapeType="1"/>
                <a:endCxn id="1149" idx="2"/>
              </p:cNvCxnSpPr>
              <p:nvPr/>
            </p:nvCxnSpPr>
            <p:spPr bwMode="auto">
              <a:xfrm flipH="1" flipV="1">
                <a:off x="1871277" y="1737244"/>
                <a:ext cx="3171" cy="1230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5" name="Straight Connector 1154">
                <a:extLst>
                  <a:ext uri="{FF2B5EF4-FFF2-40B4-BE49-F238E27FC236}">
                    <a16:creationId xmlns:a16="http://schemas.microsoft.com/office/drawing/2014/main" id="{475CE0A8-F910-FF45-A479-96A5E48ACF2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9" y="1734878"/>
                <a:ext cx="3169" cy="1230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146" name="TextBox 282">
              <a:extLst>
                <a:ext uri="{FF2B5EF4-FFF2-40B4-BE49-F238E27FC236}">
                  <a16:creationId xmlns:a16="http://schemas.microsoft.com/office/drawing/2014/main" id="{4B460814-1FB2-5F46-A167-2E252688DD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8638" y="5862638"/>
              <a:ext cx="2619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</p:grpSp>
      <p:sp>
        <p:nvSpPr>
          <p:cNvPr id="1162" name="TextBox 6">
            <a:extLst>
              <a:ext uri="{FF2B5EF4-FFF2-40B4-BE49-F238E27FC236}">
                <a16:creationId xmlns:a16="http://schemas.microsoft.com/office/drawing/2014/main" id="{21D1826E-E3E7-E445-9FFB-A565D9A2A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6130" y="4850780"/>
            <a:ext cx="1992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values in arriving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packet header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163" name="Group 1162">
            <a:extLst>
              <a:ext uri="{FF2B5EF4-FFF2-40B4-BE49-F238E27FC236}">
                <a16:creationId xmlns:a16="http://schemas.microsoft.com/office/drawing/2014/main" id="{F8C15A5A-1645-0849-B8DE-390745B8EBA4}"/>
              </a:ext>
            </a:extLst>
          </p:cNvPr>
          <p:cNvGrpSpPr>
            <a:grpSpLocks/>
          </p:cNvGrpSpPr>
          <p:nvPr/>
        </p:nvGrpSpPr>
        <p:grpSpPr bwMode="auto">
          <a:xfrm>
            <a:off x="4390906" y="2898842"/>
            <a:ext cx="4051268" cy="2367063"/>
            <a:chOff x="-3855475" y="3644638"/>
            <a:chExt cx="4051268" cy="2367866"/>
          </a:xfrm>
        </p:grpSpPr>
        <p:cxnSp>
          <p:nvCxnSpPr>
            <p:cNvPr id="1164" name="Straight Arrow Connector 1163">
              <a:extLst>
                <a:ext uri="{FF2B5EF4-FFF2-40B4-BE49-F238E27FC236}">
                  <a16:creationId xmlns:a16="http://schemas.microsoft.com/office/drawing/2014/main" id="{D6CE7F18-1D47-9C49-BB85-76C5894DE5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3855475" y="3664699"/>
              <a:ext cx="0" cy="2094800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  <p:cxnSp>
          <p:nvCxnSpPr>
            <p:cNvPr id="1165" name="Straight Arrow Connector 1164">
              <a:extLst>
                <a:ext uri="{FF2B5EF4-FFF2-40B4-BE49-F238E27FC236}">
                  <a16:creationId xmlns:a16="http://schemas.microsoft.com/office/drawing/2014/main" id="{1C7BE6B4-EA67-FB4B-B50B-7E72D52ED7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818087" y="3658010"/>
              <a:ext cx="0" cy="2354494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6" name="Straight Arrow Connector 1165">
              <a:extLst>
                <a:ext uri="{FF2B5EF4-FFF2-40B4-BE49-F238E27FC236}">
                  <a16:creationId xmlns:a16="http://schemas.microsoft.com/office/drawing/2014/main" id="{57774C27-8FF6-9F4F-A17E-D2F743FE22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31396" cy="2331351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" name="Straight Arrow Connector 1166">
              <a:extLst>
                <a:ext uri="{FF2B5EF4-FFF2-40B4-BE49-F238E27FC236}">
                  <a16:creationId xmlns:a16="http://schemas.microsoft.com/office/drawing/2014/main" id="{1F481D65-016C-9E4F-A167-D6343A3136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17641" y="3644638"/>
              <a:ext cx="0" cy="2364624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8" name="Straight Arrow Connector 1167">
              <a:extLst>
                <a:ext uri="{FF2B5EF4-FFF2-40B4-BE49-F238E27FC236}">
                  <a16:creationId xmlns:a16="http://schemas.microsoft.com/office/drawing/2014/main" id="{8D76033E-EA4A-B441-99A6-CFC1521E6C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5792" y="3690049"/>
              <a:ext cx="1" cy="2311566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55" name="Slide Number Placeholder 4">
            <a:extLst>
              <a:ext uri="{FF2B5EF4-FFF2-40B4-BE49-F238E27FC236}">
                <a16:creationId xmlns:a16="http://schemas.microsoft.com/office/drawing/2014/main" id="{7421469F-33E5-D447-A9DE-1067C7F4D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56" name="TextBox 399">
            <a:extLst>
              <a:ext uri="{FF2B5EF4-FFF2-40B4-BE49-F238E27FC236}">
                <a16:creationId xmlns:a16="http://schemas.microsoft.com/office/drawing/2014/main" id="{5AA1E805-6FE6-3A43-A867-5636CB762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2333" y="4669805"/>
            <a:ext cx="963735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14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Control </a:t>
            </a:r>
            <a:r>
              <a:rPr lang="en-US" altLang="en-US" sz="1400" kern="0" dirty="0">
                <a:solidFill>
                  <a:srgbClr val="000000"/>
                </a:solidFill>
              </a:rPr>
              <a:t>Agent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41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702AB5-AB8E-3545-A5A9-FCEA06E6E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90513"/>
            <a:r>
              <a:rPr lang="en-US" sz="3200" dirty="0"/>
              <a:t>Internet network layer: historically implemented via distributed, per-router control approach</a:t>
            </a:r>
            <a:r>
              <a:rPr lang="en-US" dirty="0"/>
              <a:t>:</a:t>
            </a:r>
          </a:p>
          <a:p>
            <a:pPr lvl="1"/>
            <a:r>
              <a:rPr lang="en-US" sz="2800" i="1" dirty="0">
                <a:solidFill>
                  <a:srgbClr val="000090"/>
                </a:solidFill>
              </a:rPr>
              <a:t>monolithic</a:t>
            </a:r>
            <a:r>
              <a:rPr lang="en-US" sz="2800" dirty="0"/>
              <a:t> router contains switching hardware, runs proprietary implementation of Internet standard protocols (IP, RIP, IS-IS, OSPF, BGP) in proprietary router OS (e.g., Cisco IOS)</a:t>
            </a:r>
          </a:p>
          <a:p>
            <a:pPr lvl="1"/>
            <a:r>
              <a:rPr lang="en-US" sz="2800" dirty="0"/>
              <a:t>different “middleboxes” for different network layer functions: firewalls, load balancers, NAT boxes, ..</a:t>
            </a:r>
          </a:p>
          <a:p>
            <a:pPr indent="-290513"/>
            <a:r>
              <a:rPr lang="en-US" sz="3200" dirty="0"/>
              <a:t>~2005: renewed interest in rethinking network control plane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defined networking (SDN)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9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FE05D2-3A75-914E-80F5-2B07934F1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Middleboxes everywhere!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4A8186D-B713-5447-80A3-E75F0E46A44B}"/>
              </a:ext>
            </a:extLst>
          </p:cNvPr>
          <p:cNvSpPr/>
          <p:nvPr/>
        </p:nvSpPr>
        <p:spPr>
          <a:xfrm>
            <a:off x="5738405" y="3238056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417">
            <a:extLst>
              <a:ext uri="{FF2B5EF4-FFF2-40B4-BE49-F238E27FC236}">
                <a16:creationId xmlns:a16="http://schemas.microsoft.com/office/drawing/2014/main" id="{147ED4EB-DB61-A54E-BB84-8765DDC98149}"/>
              </a:ext>
            </a:extLst>
          </p:cNvPr>
          <p:cNvSpPr>
            <a:spLocks/>
          </p:cNvSpPr>
          <p:nvPr/>
        </p:nvSpPr>
        <p:spPr bwMode="auto">
          <a:xfrm>
            <a:off x="4037567" y="2012012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418">
            <a:extLst>
              <a:ext uri="{FF2B5EF4-FFF2-40B4-BE49-F238E27FC236}">
                <a16:creationId xmlns:a16="http://schemas.microsoft.com/office/drawing/2014/main" id="{ECCF6062-76F6-984B-B17A-C53F622A9450}"/>
              </a:ext>
            </a:extLst>
          </p:cNvPr>
          <p:cNvGrpSpPr>
            <a:grpSpLocks/>
          </p:cNvGrpSpPr>
          <p:nvPr/>
        </p:nvGrpSpPr>
        <p:grpSpPr bwMode="auto">
          <a:xfrm>
            <a:off x="3958567" y="3461529"/>
            <a:ext cx="1458912" cy="933450"/>
            <a:chOff x="2889" y="1631"/>
            <a:chExt cx="980" cy="743"/>
          </a:xfrm>
        </p:grpSpPr>
        <p:sp>
          <p:nvSpPr>
            <p:cNvPr id="9" name="Rectangle 419">
              <a:extLst>
                <a:ext uri="{FF2B5EF4-FFF2-40B4-BE49-F238E27FC236}">
                  <a16:creationId xmlns:a16="http://schemas.microsoft.com/office/drawing/2014/main" id="{1B5E0933-98B0-7B49-98CC-3BB915370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" name="AutoShape 420">
              <a:extLst>
                <a:ext uri="{FF2B5EF4-FFF2-40B4-BE49-F238E27FC236}">
                  <a16:creationId xmlns:a16="http://schemas.microsoft.com/office/drawing/2014/main" id="{724A7813-3F43-2249-802C-29D90622F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1" name="Freeform 427">
            <a:extLst>
              <a:ext uri="{FF2B5EF4-FFF2-40B4-BE49-F238E27FC236}">
                <a16:creationId xmlns:a16="http://schemas.microsoft.com/office/drawing/2014/main" id="{B956EC23-0A0E-F140-90A0-FAD244907117}"/>
              </a:ext>
            </a:extLst>
          </p:cNvPr>
          <p:cNvSpPr>
            <a:spLocks/>
          </p:cNvSpPr>
          <p:nvPr/>
        </p:nvSpPr>
        <p:spPr bwMode="auto">
          <a:xfrm>
            <a:off x="4465618" y="4855412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Box 580">
            <a:extLst>
              <a:ext uri="{FF2B5EF4-FFF2-40B4-BE49-F238E27FC236}">
                <a16:creationId xmlns:a16="http://schemas.microsoft.com/office/drawing/2014/main" id="{B7AA8CF3-CF38-8143-8D7D-88E1A4794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0125" y="5952053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22D4284-7756-9A44-AD26-1188BD182F53}"/>
              </a:ext>
            </a:extLst>
          </p:cNvPr>
          <p:cNvSpPr/>
          <p:nvPr/>
        </p:nvSpPr>
        <p:spPr>
          <a:xfrm>
            <a:off x="6975363" y="3351818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B69CB6-1622-2E4E-84FD-41DBE4F4B0DE}"/>
              </a:ext>
            </a:extLst>
          </p:cNvPr>
          <p:cNvGrpSpPr/>
          <p:nvPr/>
        </p:nvGrpSpPr>
        <p:grpSpPr>
          <a:xfrm>
            <a:off x="7590917" y="4100328"/>
            <a:ext cx="687393" cy="721548"/>
            <a:chOff x="5203089" y="1751190"/>
            <a:chExt cx="858331" cy="662414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56FF28-8B17-8543-ABC2-13261C73A0E7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21934EF-382C-FD4C-BA79-945F476CE4ED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C610686-A987-754C-9DD7-E7A9BE88B60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FDC578F-F438-5347-B013-25F6CFCF0038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FF2BCD-EF51-D748-8200-5853DAFCB1B1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3D66A49-51F7-F842-8083-C0EFE1641B04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16333AA-FB2E-CF4D-AB35-E81F6A337814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06E6B0-F1EC-EF4E-BC25-BAED005AEE42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4E55764-A695-E840-9A9D-2E7E3B790E8F}"/>
              </a:ext>
            </a:extLst>
          </p:cNvPr>
          <p:cNvGrpSpPr/>
          <p:nvPr/>
        </p:nvGrpSpPr>
        <p:grpSpPr>
          <a:xfrm>
            <a:off x="7524388" y="3366449"/>
            <a:ext cx="594613" cy="648336"/>
            <a:chOff x="5203089" y="1751190"/>
            <a:chExt cx="858331" cy="662414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5660C1D-4FFF-944C-A859-E1D371069F14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F1F730D-F592-A740-9C76-636E17A072C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5E5344B-ED01-D048-8A77-5E9C23FD5812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B95B6E-302A-B646-9C80-D26D03E37EEE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46E0392-480E-4F48-BB7B-6C597DFC57A1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245C8C0-28B3-2442-812E-B61BD7618B78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E4470BC-CF59-1F49-9BA1-71D7FC12FEDB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421426E-4CE4-1246-9550-F37B29C8DD58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reeform 32">
            <a:extLst>
              <a:ext uri="{FF2B5EF4-FFF2-40B4-BE49-F238E27FC236}">
                <a16:creationId xmlns:a16="http://schemas.microsoft.com/office/drawing/2014/main" id="{881DD80E-DA8B-824C-8F18-68E85CBD8CF0}"/>
              </a:ext>
            </a:extLst>
          </p:cNvPr>
          <p:cNvSpPr/>
          <p:nvPr/>
        </p:nvSpPr>
        <p:spPr>
          <a:xfrm>
            <a:off x="6294030" y="1954320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D831F3-FDB4-EE4A-992E-6F058818F90E}"/>
              </a:ext>
            </a:extLst>
          </p:cNvPr>
          <p:cNvSpPr txBox="1"/>
          <p:nvPr/>
        </p:nvSpPr>
        <p:spPr>
          <a:xfrm>
            <a:off x="6180418" y="2023473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6A9F6F-404D-A344-A485-BCFDDF6F8BE2}"/>
              </a:ext>
            </a:extLst>
          </p:cNvPr>
          <p:cNvSpPr/>
          <p:nvPr/>
        </p:nvSpPr>
        <p:spPr>
          <a:xfrm>
            <a:off x="6032285" y="3850186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42F50C-3FBA-854F-806E-C1BCD4106A74}"/>
              </a:ext>
            </a:extLst>
          </p:cNvPr>
          <p:cNvSpPr txBox="1"/>
          <p:nvPr/>
        </p:nvSpPr>
        <p:spPr>
          <a:xfrm>
            <a:off x="7670984" y="4850215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A40FF28-022C-5E42-BF42-DCA3491BD225}"/>
              </a:ext>
            </a:extLst>
          </p:cNvPr>
          <p:cNvCxnSpPr>
            <a:cxnSpLocks/>
          </p:cNvCxnSpPr>
          <p:nvPr/>
        </p:nvCxnSpPr>
        <p:spPr>
          <a:xfrm flipH="1" flipV="1">
            <a:off x="7313137" y="3752403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3727BC5-48CB-8046-9C36-EA648BEE514D}"/>
              </a:ext>
            </a:extLst>
          </p:cNvPr>
          <p:cNvCxnSpPr>
            <a:cxnSpLocks/>
          </p:cNvCxnSpPr>
          <p:nvPr/>
        </p:nvCxnSpPr>
        <p:spPr>
          <a:xfrm flipH="1" flipV="1">
            <a:off x="7414052" y="3812962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23CE2BF-5580-A24F-9F66-4D913CC21C8F}"/>
              </a:ext>
            </a:extLst>
          </p:cNvPr>
          <p:cNvCxnSpPr>
            <a:cxnSpLocks/>
          </p:cNvCxnSpPr>
          <p:nvPr/>
        </p:nvCxnSpPr>
        <p:spPr>
          <a:xfrm flipV="1">
            <a:off x="7390114" y="3805699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54D6B7-4A6E-224D-AD42-14476DC71E2B}"/>
              </a:ext>
            </a:extLst>
          </p:cNvPr>
          <p:cNvCxnSpPr>
            <a:cxnSpLocks/>
          </p:cNvCxnSpPr>
          <p:nvPr/>
        </p:nvCxnSpPr>
        <p:spPr>
          <a:xfrm flipH="1" flipV="1">
            <a:off x="7323991" y="3767174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CEFCC-9A9B-0147-B2E0-9696A0E2B392}"/>
              </a:ext>
            </a:extLst>
          </p:cNvPr>
          <p:cNvCxnSpPr>
            <a:cxnSpLocks/>
          </p:cNvCxnSpPr>
          <p:nvPr/>
        </p:nvCxnSpPr>
        <p:spPr>
          <a:xfrm flipH="1" flipV="1">
            <a:off x="7303837" y="4243920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CBC5B6-5DC7-B247-B3BA-6AC54F1B81D6}"/>
              </a:ext>
            </a:extLst>
          </p:cNvPr>
          <p:cNvCxnSpPr>
            <a:cxnSpLocks/>
          </p:cNvCxnSpPr>
          <p:nvPr/>
        </p:nvCxnSpPr>
        <p:spPr>
          <a:xfrm flipH="1">
            <a:off x="6648412" y="4260020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98A55E1-AC57-BF45-9FDE-B902DC395A8E}"/>
              </a:ext>
            </a:extLst>
          </p:cNvPr>
          <p:cNvCxnSpPr>
            <a:cxnSpLocks/>
          </p:cNvCxnSpPr>
          <p:nvPr/>
        </p:nvCxnSpPr>
        <p:spPr>
          <a:xfrm flipH="1">
            <a:off x="5972833" y="4260020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FF11D70-8B60-2148-A973-EFA0E5CD645A}"/>
              </a:ext>
            </a:extLst>
          </p:cNvPr>
          <p:cNvCxnSpPr>
            <a:cxnSpLocks/>
          </p:cNvCxnSpPr>
          <p:nvPr/>
        </p:nvCxnSpPr>
        <p:spPr>
          <a:xfrm flipH="1">
            <a:off x="6030085" y="3679950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FF4C031-934F-B243-8623-E715966B0F31}"/>
              </a:ext>
            </a:extLst>
          </p:cNvPr>
          <p:cNvCxnSpPr>
            <a:cxnSpLocks/>
          </p:cNvCxnSpPr>
          <p:nvPr/>
        </p:nvCxnSpPr>
        <p:spPr>
          <a:xfrm>
            <a:off x="6486286" y="3679950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2638693-68CC-E246-9809-1B60EF7CAD0A}"/>
              </a:ext>
            </a:extLst>
          </p:cNvPr>
          <p:cNvCxnSpPr/>
          <p:nvPr/>
        </p:nvCxnSpPr>
        <p:spPr>
          <a:xfrm>
            <a:off x="6890885" y="2926970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B24CA9-6E09-2A42-B13C-976C87A31FF2}"/>
              </a:ext>
            </a:extLst>
          </p:cNvPr>
          <p:cNvCxnSpPr>
            <a:cxnSpLocks/>
          </p:cNvCxnSpPr>
          <p:nvPr/>
        </p:nvCxnSpPr>
        <p:spPr>
          <a:xfrm flipH="1">
            <a:off x="6551936" y="2867291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1AC6DF-C2BE-6649-B87B-652E78981FB6}"/>
              </a:ext>
            </a:extLst>
          </p:cNvPr>
          <p:cNvGrpSpPr/>
          <p:nvPr/>
        </p:nvGrpSpPr>
        <p:grpSpPr>
          <a:xfrm>
            <a:off x="4610470" y="2299603"/>
            <a:ext cx="3283852" cy="3640283"/>
            <a:chOff x="7881336" y="2104198"/>
            <a:chExt cx="3283852" cy="3640283"/>
          </a:xfrm>
        </p:grpSpPr>
        <p:sp>
          <p:nvSpPr>
            <p:cNvPr id="54" name="Line 428">
              <a:extLst>
                <a:ext uri="{FF2B5EF4-FFF2-40B4-BE49-F238E27FC236}">
                  <a16:creationId xmlns:a16="http://schemas.microsoft.com/office/drawing/2014/main" id="{AABFE185-98DA-E74C-879F-265E590CC71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9813692" y="5228612"/>
              <a:ext cx="388062" cy="75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Line 430">
              <a:extLst>
                <a:ext uri="{FF2B5EF4-FFF2-40B4-BE49-F238E27FC236}">
                  <a16:creationId xmlns:a16="http://schemas.microsoft.com/office/drawing/2014/main" id="{CDE272BA-6529-ED41-A4A9-ECBE21E686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0234009" y="5382159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Line 431">
              <a:extLst>
                <a:ext uri="{FF2B5EF4-FFF2-40B4-BE49-F238E27FC236}">
                  <a16:creationId xmlns:a16="http://schemas.microsoft.com/office/drawing/2014/main" id="{8153204E-ADB9-7B4C-A98D-C5103D6187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57042" y="4815390"/>
              <a:ext cx="524483" cy="2615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Line 432">
              <a:extLst>
                <a:ext uri="{FF2B5EF4-FFF2-40B4-BE49-F238E27FC236}">
                  <a16:creationId xmlns:a16="http://schemas.microsoft.com/office/drawing/2014/main" id="{3D0D64C8-1CDD-DE48-B1C9-000CB6E42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74149" y="4815390"/>
              <a:ext cx="569255" cy="2462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Line 433">
              <a:extLst>
                <a:ext uri="{FF2B5EF4-FFF2-40B4-BE49-F238E27FC236}">
                  <a16:creationId xmlns:a16="http://schemas.microsoft.com/office/drawing/2014/main" id="{81E6AD0D-D814-764B-A9D1-F7E5450FD6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45827" y="5085749"/>
              <a:ext cx="103050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Line 435">
              <a:extLst>
                <a:ext uri="{FF2B5EF4-FFF2-40B4-BE49-F238E27FC236}">
                  <a16:creationId xmlns:a16="http://schemas.microsoft.com/office/drawing/2014/main" id="{9FEE4B78-3B13-ED4F-8B1E-1DEB9F049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34290" y="5094207"/>
              <a:ext cx="22680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Line 436">
              <a:extLst>
                <a:ext uri="{FF2B5EF4-FFF2-40B4-BE49-F238E27FC236}">
                  <a16:creationId xmlns:a16="http://schemas.microsoft.com/office/drawing/2014/main" id="{421FC0BC-2DBA-8B44-A3F8-C4C2BF4202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72450" y="526734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Line 439">
              <a:extLst>
                <a:ext uri="{FF2B5EF4-FFF2-40B4-BE49-F238E27FC236}">
                  <a16:creationId xmlns:a16="http://schemas.microsoft.com/office/drawing/2014/main" id="{35BF8A6D-6BEC-BC4D-B2E1-A5820D650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97900" y="5259125"/>
              <a:ext cx="68080" cy="293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Line 440">
              <a:extLst>
                <a:ext uri="{FF2B5EF4-FFF2-40B4-BE49-F238E27FC236}">
                  <a16:creationId xmlns:a16="http://schemas.microsoft.com/office/drawing/2014/main" id="{1A411CB9-1C6A-A94E-8C4E-A1F1C7CE4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512814" y="5284804"/>
              <a:ext cx="280374" cy="269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Line 441">
              <a:extLst>
                <a:ext uri="{FF2B5EF4-FFF2-40B4-BE49-F238E27FC236}">
                  <a16:creationId xmlns:a16="http://schemas.microsoft.com/office/drawing/2014/main" id="{0BF7E746-EEF3-2746-8CDE-0C6E9DAD5B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12814" y="5234921"/>
              <a:ext cx="914184" cy="4686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Line 443">
              <a:extLst>
                <a:ext uri="{FF2B5EF4-FFF2-40B4-BE49-F238E27FC236}">
                  <a16:creationId xmlns:a16="http://schemas.microsoft.com/office/drawing/2014/main" id="{23F47921-419F-BE45-9C5A-C9479DD12B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71861" y="380684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Line 449">
              <a:extLst>
                <a:ext uri="{FF2B5EF4-FFF2-40B4-BE49-F238E27FC236}">
                  <a16:creationId xmlns:a16="http://schemas.microsoft.com/office/drawing/2014/main" id="{63F1254B-37B9-E644-94C6-AAEDCAE20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81336" y="401798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Line 428">
              <a:extLst>
                <a:ext uri="{FF2B5EF4-FFF2-40B4-BE49-F238E27FC236}">
                  <a16:creationId xmlns:a16="http://schemas.microsoft.com/office/drawing/2014/main" id="{C5484219-1D1E-D54E-9B65-22340ABE160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9909628" y="5560344"/>
              <a:ext cx="366793" cy="14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Line 440">
              <a:extLst>
                <a:ext uri="{FF2B5EF4-FFF2-40B4-BE49-F238E27FC236}">
                  <a16:creationId xmlns:a16="http://schemas.microsoft.com/office/drawing/2014/main" id="{658A50B4-F2BB-8348-82C5-432C68A6A1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83508" y="5013435"/>
              <a:ext cx="404236" cy="207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A0C4348-601F-EC4E-AD06-6FC74F86BFE5}"/>
                </a:ext>
              </a:extLst>
            </p:cNvPr>
            <p:cNvCxnSpPr/>
            <p:nvPr/>
          </p:nvCxnSpPr>
          <p:spPr>
            <a:xfrm flipH="1">
              <a:off x="10124718" y="2146305"/>
              <a:ext cx="761467" cy="57735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DDE1C15-F6C1-7D4C-A6FC-DC73CE8109E2}"/>
                </a:ext>
              </a:extLst>
            </p:cNvPr>
            <p:cNvCxnSpPr/>
            <p:nvPr/>
          </p:nvCxnSpPr>
          <p:spPr>
            <a:xfrm flipH="1">
              <a:off x="10124718" y="2245186"/>
              <a:ext cx="3970" cy="51846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53A67F5-5626-654D-AD76-00F040BA6E90}"/>
                </a:ext>
              </a:extLst>
            </p:cNvPr>
            <p:cNvCxnSpPr/>
            <p:nvPr/>
          </p:nvCxnSpPr>
          <p:spPr>
            <a:xfrm flipH="1">
              <a:off x="10696218" y="2177379"/>
              <a:ext cx="149360" cy="51846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3CA25A4-A1C6-F847-8E52-9A6642E1B570}"/>
                </a:ext>
              </a:extLst>
            </p:cNvPr>
            <p:cNvCxnSpPr/>
            <p:nvPr/>
          </p:nvCxnSpPr>
          <p:spPr>
            <a:xfrm flipH="1">
              <a:off x="10166249" y="2695840"/>
              <a:ext cx="574283" cy="2782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6B01A0-0DC1-2341-A38F-1D6C290A9FDF}"/>
                </a:ext>
              </a:extLst>
            </p:cNvPr>
            <p:cNvCxnSpPr/>
            <p:nvPr/>
          </p:nvCxnSpPr>
          <p:spPr>
            <a:xfrm flipH="1">
              <a:off x="10093625" y="2146305"/>
              <a:ext cx="788589" cy="9888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786487D-59E9-814F-84A1-974368AB3001}"/>
                </a:ext>
              </a:extLst>
            </p:cNvPr>
            <p:cNvCxnSpPr/>
            <p:nvPr/>
          </p:nvCxnSpPr>
          <p:spPr>
            <a:xfrm flipH="1">
              <a:off x="10886186" y="2104198"/>
              <a:ext cx="279002" cy="421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58A21C5-5F65-5144-8A49-D8E1A5DFD2F6}"/>
                </a:ext>
              </a:extLst>
            </p:cNvPr>
            <p:cNvCxnSpPr/>
            <p:nvPr/>
          </p:nvCxnSpPr>
          <p:spPr>
            <a:xfrm flipH="1" flipV="1">
              <a:off x="10706077" y="2695840"/>
              <a:ext cx="353541" cy="67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3988D01-7880-F045-899F-18F4B2FCF6B1}"/>
                </a:ext>
              </a:extLst>
            </p:cNvPr>
            <p:cNvCxnSpPr/>
            <p:nvPr/>
          </p:nvCxnSpPr>
          <p:spPr>
            <a:xfrm flipH="1">
              <a:off x="8793306" y="2245186"/>
              <a:ext cx="1300319" cy="60662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Line 541">
              <a:extLst>
                <a:ext uri="{FF2B5EF4-FFF2-40B4-BE49-F238E27FC236}">
                  <a16:creationId xmlns:a16="http://schemas.microsoft.com/office/drawing/2014/main" id="{B1D670B4-3BB3-BC49-AC12-CE9840F29C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02788" y="4090252"/>
              <a:ext cx="429324" cy="7056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Line 424">
              <a:extLst>
                <a:ext uri="{FF2B5EF4-FFF2-40B4-BE49-F238E27FC236}">
                  <a16:creationId xmlns:a16="http://schemas.microsoft.com/office/drawing/2014/main" id="{8966FFEA-47E0-A242-A16D-794FE6FCF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68637" y="4024329"/>
              <a:ext cx="969051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0" name="Picture 778" descr="antenna_radiation_stylized">
            <a:extLst>
              <a:ext uri="{FF2B5EF4-FFF2-40B4-BE49-F238E27FC236}">
                <a16:creationId xmlns:a16="http://schemas.microsoft.com/office/drawing/2014/main" id="{A3767384-9622-5B46-9C96-E10055F8A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55" y="3986208"/>
            <a:ext cx="506412" cy="10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781" descr="antenna_radiation_stylized">
            <a:extLst>
              <a:ext uri="{FF2B5EF4-FFF2-40B4-BE49-F238E27FC236}">
                <a16:creationId xmlns:a16="http://schemas.microsoft.com/office/drawing/2014/main" id="{4BFBBEC9-2C13-0E49-AA55-611753E89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290" y="5653216"/>
            <a:ext cx="452014" cy="9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Line 426">
            <a:extLst>
              <a:ext uri="{FF2B5EF4-FFF2-40B4-BE49-F238E27FC236}">
                <a16:creationId xmlns:a16="http://schemas.microsoft.com/office/drawing/2014/main" id="{4D17A6A1-952A-4F49-9B36-A5764C4AE42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9681" y="2907587"/>
            <a:ext cx="151280" cy="811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5" name="Picture 777" descr="access_point_stylized_small">
            <a:extLst>
              <a:ext uri="{FF2B5EF4-FFF2-40B4-BE49-F238E27FC236}">
                <a16:creationId xmlns:a16="http://schemas.microsoft.com/office/drawing/2014/main" id="{3D8179FD-EA2E-2445-80CE-6700DBF93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099" y="4034177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780" descr="access_point_stylized_small">
            <a:extLst>
              <a:ext uri="{FF2B5EF4-FFF2-40B4-BE49-F238E27FC236}">
                <a16:creationId xmlns:a16="http://schemas.microsoft.com/office/drawing/2014/main" id="{20E9E240-3D25-0046-A594-5B39C39A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827" y="5696510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DDBE73D1-CBB5-674C-A333-27C1CD968AB3}"/>
              </a:ext>
            </a:extLst>
          </p:cNvPr>
          <p:cNvGrpSpPr/>
          <p:nvPr/>
        </p:nvGrpSpPr>
        <p:grpSpPr>
          <a:xfrm>
            <a:off x="6602582" y="5511315"/>
            <a:ext cx="309740" cy="190838"/>
            <a:chOff x="3668110" y="2448910"/>
            <a:chExt cx="3794234" cy="216513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6DC4CCC-C7B8-254E-B17A-1C8C5F4D0E38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4A598161-A7AE-C445-A346-6AABC14017A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DC50612-BBCC-454E-BAFB-51284CCF061B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3D08F4C3-8247-F84C-9934-2FDA20AD86C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5234BBCA-2ADE-354B-B191-2060F729929E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BCB0BC67-BB6D-C248-8F4C-FA30B1A4EE8B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9AD0E63E-B57C-F549-9F4E-E0F15BDD81B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F80A1A2-F03B-4746-98D1-44CCD754C808}"/>
              </a:ext>
            </a:extLst>
          </p:cNvPr>
          <p:cNvGrpSpPr/>
          <p:nvPr/>
        </p:nvGrpSpPr>
        <p:grpSpPr>
          <a:xfrm>
            <a:off x="5429836" y="5139698"/>
            <a:ext cx="393760" cy="218578"/>
            <a:chOff x="7493876" y="2774731"/>
            <a:chExt cx="1481958" cy="894622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3FC82982-1FC7-E149-A09B-941AC8314FB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EE75107-A15E-6F40-876E-57DC9ED3ED4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F05DDFD-D4B5-9E43-BA72-7C0706B483D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A5E05FA8-8E20-1740-ADED-C7A48E8E95B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0194A8E3-679B-EA40-88F9-C4B4AD6F862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CB0CE855-5341-6D48-99BB-821AFD3FC8D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A031B227-A296-504C-B8AE-435729A1D92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D2907A7-E486-AD49-BDF8-5F4C28DDC396}"/>
              </a:ext>
            </a:extLst>
          </p:cNvPr>
          <p:cNvGrpSpPr/>
          <p:nvPr/>
        </p:nvGrpSpPr>
        <p:grpSpPr>
          <a:xfrm>
            <a:off x="5064737" y="5366711"/>
            <a:ext cx="309740" cy="190838"/>
            <a:chOff x="3668110" y="2448910"/>
            <a:chExt cx="3794234" cy="216513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4117B27-E7BF-5D42-9C95-5BD18CAD9EA2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93B5057-ADBB-3B44-A7F1-356D0578EF07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ABBA988-D425-1E4D-8818-F6AB7FBC235C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E702CA4D-0087-4840-A73E-291EC8B278E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1EF5965-FEAF-0C49-8B5B-B1231243413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EB181093-BF04-8249-BCEB-A0F2200C170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2E6BD2D6-AA6B-1C4C-876E-C3C4A45BC5C1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AFECC5A-B76F-C348-B370-C66C60844C2D}"/>
              </a:ext>
            </a:extLst>
          </p:cNvPr>
          <p:cNvGrpSpPr/>
          <p:nvPr/>
        </p:nvGrpSpPr>
        <p:grpSpPr>
          <a:xfrm>
            <a:off x="5189619" y="2977737"/>
            <a:ext cx="353678" cy="168275"/>
            <a:chOff x="7493876" y="2774731"/>
            <a:chExt cx="1481958" cy="894622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536CDDB-A22F-F74C-B3F8-F91E6E19B68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09B5B7F-E228-B643-9C20-E94FB08C574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AC343C5-1970-7A4F-864B-D89EB8CC627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C34BBF44-7222-FE4B-A0A8-FC19E2AAB56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998726EC-F305-204A-8C4C-7E5DDEA8DEA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AC356ADC-37F6-D943-B45A-111470591B0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0A989339-2EE3-4D49-B889-F5A8BFCDD54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6457C60-FA88-5943-B415-D7B229C8E8E0}"/>
              </a:ext>
            </a:extLst>
          </p:cNvPr>
          <p:cNvGrpSpPr/>
          <p:nvPr/>
        </p:nvGrpSpPr>
        <p:grpSpPr>
          <a:xfrm>
            <a:off x="7637302" y="3773643"/>
            <a:ext cx="170989" cy="97052"/>
            <a:chOff x="7493876" y="2774731"/>
            <a:chExt cx="1481958" cy="894622"/>
          </a:xfrm>
        </p:grpSpPr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591DBE89-7BE9-024B-9B08-670AB3A34DE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95DFA9F-0585-614A-8A20-205A37ABF97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8D0EEB3E-9453-1B4B-BE5A-42A8C8B8F6D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6DC9FB8D-682F-3146-9777-C1922D0AAD0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AEB745E7-A708-7647-89E7-6ADE83655D5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BD2934CD-37D5-1A4B-ACD2-27C67D9FDBD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F588778-B748-CD4B-AC6B-67952187E6B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E020208-47BB-D544-B872-608AD3A804CC}"/>
              </a:ext>
            </a:extLst>
          </p:cNvPr>
          <p:cNvGrpSpPr/>
          <p:nvPr/>
        </p:nvGrpSpPr>
        <p:grpSpPr>
          <a:xfrm>
            <a:off x="7163826" y="3668416"/>
            <a:ext cx="353678" cy="198344"/>
            <a:chOff x="7493876" y="2774731"/>
            <a:chExt cx="1481958" cy="894622"/>
          </a:xfrm>
        </p:grpSpPr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D415ED65-BB44-0042-872C-0FE14C6814C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116B9769-E513-594A-8079-1C2D717548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2A9DD2C-146A-F840-B41C-8C9D49B6621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61BBF31E-F07A-1B41-864B-60D6072C36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1E72C676-4956-7545-9668-A198E57B041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AAFB8EF3-50EF-7547-9707-656CEA199FA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EE592E86-A7A2-1340-9BB6-0514F84077F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7C7775C-A2B0-9B45-9ECC-C6A637A1263F}"/>
              </a:ext>
            </a:extLst>
          </p:cNvPr>
          <p:cNvGrpSpPr/>
          <p:nvPr/>
        </p:nvGrpSpPr>
        <p:grpSpPr>
          <a:xfrm>
            <a:off x="6701941" y="2374570"/>
            <a:ext cx="353678" cy="198344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008EFD27-81A1-F640-9391-0AD3C39DDD9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A359F6A-82D4-A647-9FA9-301FCFF533B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987F874E-5E88-2F45-A176-4275C5B86F9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6D375510-6D09-0D42-A234-AF58465195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13612D1D-2CB1-6340-999B-858BEB55FC9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D7A76F69-A2D2-5C45-B6E4-650A5458056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46B2307B-3AB8-4A49-A9CB-C7AA7D3E15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80C56F7-6064-DC43-89CE-099FEE2E4EA1}"/>
              </a:ext>
            </a:extLst>
          </p:cNvPr>
          <p:cNvGrpSpPr/>
          <p:nvPr/>
        </p:nvGrpSpPr>
        <p:grpSpPr>
          <a:xfrm>
            <a:off x="7280431" y="2785645"/>
            <a:ext cx="353678" cy="198344"/>
            <a:chOff x="7493876" y="2774731"/>
            <a:chExt cx="1481958" cy="894622"/>
          </a:xfrm>
        </p:grpSpPr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E99A6086-F21C-454A-88BB-0CDA41300EA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568496F-9273-7D46-885D-14DB1055623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0EF7ABE-5403-3F49-ACB7-93C3DDFAB94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695FBEC6-D66D-B144-94A5-93D7DC0DC35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C767DDF-1029-954F-A929-072E6B780EF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ED2FD19D-C7C9-DE47-88AD-087E20E8ED0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27A0065F-7A70-284D-AAA0-8AC60079ECA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1DD841D-BD1A-5641-8382-62BF117E97F4}"/>
              </a:ext>
            </a:extLst>
          </p:cNvPr>
          <p:cNvGrpSpPr/>
          <p:nvPr/>
        </p:nvGrpSpPr>
        <p:grpSpPr>
          <a:xfrm>
            <a:off x="7397042" y="2280241"/>
            <a:ext cx="353678" cy="198344"/>
            <a:chOff x="7493876" y="2774731"/>
            <a:chExt cx="1481958" cy="894622"/>
          </a:xfrm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968FB653-AD58-394A-B69A-31BA9852555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B3447B6-A6EB-D24A-B96A-2DD15876367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26A12CB-46C0-2E4C-BD73-19C2876C3DE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B77B432D-7641-D540-A19C-15DCB278BCA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D0B35820-CE6B-6240-9E75-C227D06E76F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90C8269A-1161-2E4C-A50A-0431590995A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E798F45C-ED31-AB48-8404-C4AD780C71A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286D13E-1F1B-D24E-98A1-5B25CB67CE60}"/>
              </a:ext>
            </a:extLst>
          </p:cNvPr>
          <p:cNvGrpSpPr/>
          <p:nvPr/>
        </p:nvGrpSpPr>
        <p:grpSpPr>
          <a:xfrm>
            <a:off x="6733343" y="2833843"/>
            <a:ext cx="353678" cy="198344"/>
            <a:chOff x="7493876" y="2774731"/>
            <a:chExt cx="1481958" cy="894622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6EA94988-CC89-3642-A88D-6B459D6F8BC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814D6F1-04C2-1B4D-BC48-F5D64BFAD7F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E8D99D35-1055-C746-A34F-65F922F1747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20475BE0-775B-ED48-8B9C-337924DEA5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37A6F49D-CFDA-3247-8203-78C4A36E9B9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20797F7F-7714-9D4D-9312-1235620E67C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C0A274B4-6FE8-AB48-84CB-724778C05E3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34CA8E2-CA47-3342-89C3-3B10D0B4BE7B}"/>
              </a:ext>
            </a:extLst>
          </p:cNvPr>
          <p:cNvGrpSpPr/>
          <p:nvPr/>
        </p:nvGrpSpPr>
        <p:grpSpPr>
          <a:xfrm>
            <a:off x="6250355" y="3566310"/>
            <a:ext cx="367224" cy="240304"/>
            <a:chOff x="7493876" y="2774731"/>
            <a:chExt cx="1481958" cy="894622"/>
          </a:xfrm>
        </p:grpSpPr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88E368EA-8580-3049-88F2-2BFFEBA5250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ECD1735-BC7F-4B4E-A156-C6237EB21EB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BFFDA69F-52E5-704E-816A-7D283F46D62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5DF768A8-0989-8D43-9005-A3525A8FAE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8379FEEB-3CD5-0E45-813F-30F4E374B4D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9D336B54-C010-2842-B3B2-A7896CBA458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FEF9841-0617-B143-8CDB-7C763CD1436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E04DDD9-D15C-B342-9331-71FCA9CC9A21}"/>
              </a:ext>
            </a:extLst>
          </p:cNvPr>
          <p:cNvGrpSpPr/>
          <p:nvPr/>
        </p:nvGrpSpPr>
        <p:grpSpPr>
          <a:xfrm>
            <a:off x="7128476" y="4164603"/>
            <a:ext cx="353678" cy="198344"/>
            <a:chOff x="7493876" y="2774731"/>
            <a:chExt cx="1481958" cy="894622"/>
          </a:xfrm>
        </p:grpSpPr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9CDA6893-911D-C047-91B4-85C5DEB4A1D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DC2350C-98DB-984A-9664-41C9A28FF0D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1651D0AD-B967-8A43-9356-76CC0038EA9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E9DC72D0-39BD-D540-8565-EB08F00726F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738ABBCB-62DC-0C4E-A6F6-F4C73B296D6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7CA91F59-475D-3049-8E41-FB80438B2FF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1ECD0867-45D3-1848-9A29-2D6D97DCB5A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68B99D8-7FAA-DB48-B100-6ABCC18F88DA}"/>
              </a:ext>
            </a:extLst>
          </p:cNvPr>
          <p:cNvGrpSpPr/>
          <p:nvPr/>
        </p:nvGrpSpPr>
        <p:grpSpPr>
          <a:xfrm>
            <a:off x="7679199" y="4541403"/>
            <a:ext cx="228295" cy="120400"/>
            <a:chOff x="7493876" y="2774731"/>
            <a:chExt cx="1481958" cy="894622"/>
          </a:xfrm>
        </p:grpSpPr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5AE55CE8-1A18-0546-8F95-19EB00C51B4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97A6EEC-7F7B-B44D-B159-E6529E96DAE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229D8220-1A87-F446-B97A-75E762AD48B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01199B66-E17B-D040-8270-AD6CAECF1CB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EF08140F-CE6F-2A44-91C7-25472FA7CA9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D38F2984-FEFB-3A4B-90CB-9D788B96596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5FB8895-68EA-724B-98F2-A3AF0A66D99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9715D41-04EC-3F44-9C57-5ECB88DD7625}"/>
              </a:ext>
            </a:extLst>
          </p:cNvPr>
          <p:cNvGrpSpPr/>
          <p:nvPr/>
        </p:nvGrpSpPr>
        <p:grpSpPr>
          <a:xfrm>
            <a:off x="4452729" y="2531165"/>
            <a:ext cx="363739" cy="305055"/>
            <a:chOff x="7432700" y="2327293"/>
            <a:chExt cx="534987" cy="407988"/>
          </a:xfrm>
        </p:grpSpPr>
        <p:pic>
          <p:nvPicPr>
            <p:cNvPr id="202" name="Picture 1017" descr="antenna_stylized">
              <a:extLst>
                <a:ext uri="{FF2B5EF4-FFF2-40B4-BE49-F238E27FC236}">
                  <a16:creationId xmlns:a16="http://schemas.microsoft.com/office/drawing/2014/main" id="{011A3A36-F323-9149-A225-B6479F7E0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3" name="Picture 1018" descr="laptop_keyboard">
              <a:extLst>
                <a:ext uri="{FF2B5EF4-FFF2-40B4-BE49-F238E27FC236}">
                  <a16:creationId xmlns:a16="http://schemas.microsoft.com/office/drawing/2014/main" id="{67AF5373-64A6-ED4C-9A20-8BA713D91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" name="Freeform 1019">
              <a:extLst>
                <a:ext uri="{FF2B5EF4-FFF2-40B4-BE49-F238E27FC236}">
                  <a16:creationId xmlns:a16="http://schemas.microsoft.com/office/drawing/2014/main" id="{77B7C5CC-3126-CC4E-BEA2-6BC77404D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5" name="Picture 1020" descr="screen">
              <a:extLst>
                <a:ext uri="{FF2B5EF4-FFF2-40B4-BE49-F238E27FC236}">
                  <a16:creationId xmlns:a16="http://schemas.microsoft.com/office/drawing/2014/main" id="{F1597118-CDB4-9245-B064-46E81907E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" name="Freeform 1021">
              <a:extLst>
                <a:ext uri="{FF2B5EF4-FFF2-40B4-BE49-F238E27FC236}">
                  <a16:creationId xmlns:a16="http://schemas.microsoft.com/office/drawing/2014/main" id="{7C810ED4-4DEB-3040-9BF6-CA361BC1C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Freeform 1022">
              <a:extLst>
                <a:ext uri="{FF2B5EF4-FFF2-40B4-BE49-F238E27FC236}">
                  <a16:creationId xmlns:a16="http://schemas.microsoft.com/office/drawing/2014/main" id="{E4213180-3C66-8D4A-A0C7-B0B5FF225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Freeform 1023">
              <a:extLst>
                <a:ext uri="{FF2B5EF4-FFF2-40B4-BE49-F238E27FC236}">
                  <a16:creationId xmlns:a16="http://schemas.microsoft.com/office/drawing/2014/main" id="{12A86A22-C609-1D4C-A970-E79D85201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Freeform 1024">
              <a:extLst>
                <a:ext uri="{FF2B5EF4-FFF2-40B4-BE49-F238E27FC236}">
                  <a16:creationId xmlns:a16="http://schemas.microsoft.com/office/drawing/2014/main" id="{FC4340F8-0A2B-F34E-9B80-F8444EB71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1025">
              <a:extLst>
                <a:ext uri="{FF2B5EF4-FFF2-40B4-BE49-F238E27FC236}">
                  <a16:creationId xmlns:a16="http://schemas.microsoft.com/office/drawing/2014/main" id="{152515B1-7436-7244-9589-ABB725ACD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reeform 1026">
              <a:extLst>
                <a:ext uri="{FF2B5EF4-FFF2-40B4-BE49-F238E27FC236}">
                  <a16:creationId xmlns:a16="http://schemas.microsoft.com/office/drawing/2014/main" id="{00C1E013-24FD-4F4F-9BDC-600E5726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2" name="Group 1027">
              <a:extLst>
                <a:ext uri="{FF2B5EF4-FFF2-40B4-BE49-F238E27FC236}">
                  <a16:creationId xmlns:a16="http://schemas.microsoft.com/office/drawing/2014/main" id="{020A869B-B4AB-6245-A52F-D311B2002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19" name="Freeform 1028">
                <a:extLst>
                  <a:ext uri="{FF2B5EF4-FFF2-40B4-BE49-F238E27FC236}">
                    <a16:creationId xmlns:a16="http://schemas.microsoft.com/office/drawing/2014/main" id="{7C59F553-D4F3-B84A-9D32-750872FDA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Freeform 1029">
                <a:extLst>
                  <a:ext uri="{FF2B5EF4-FFF2-40B4-BE49-F238E27FC236}">
                    <a16:creationId xmlns:a16="http://schemas.microsoft.com/office/drawing/2014/main" id="{FB31CE0D-B1A2-2541-8E6C-07BACBE22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Freeform 1030">
                <a:extLst>
                  <a:ext uri="{FF2B5EF4-FFF2-40B4-BE49-F238E27FC236}">
                    <a16:creationId xmlns:a16="http://schemas.microsoft.com/office/drawing/2014/main" id="{79743601-1251-B446-96A2-E8A022F04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1031">
                <a:extLst>
                  <a:ext uri="{FF2B5EF4-FFF2-40B4-BE49-F238E27FC236}">
                    <a16:creationId xmlns:a16="http://schemas.microsoft.com/office/drawing/2014/main" id="{92C93205-F1A2-C64C-9417-CB0149EB0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1032">
                <a:extLst>
                  <a:ext uri="{FF2B5EF4-FFF2-40B4-BE49-F238E27FC236}">
                    <a16:creationId xmlns:a16="http://schemas.microsoft.com/office/drawing/2014/main" id="{CE834B82-F7B4-6F43-A54F-3F4A32763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1033">
                <a:extLst>
                  <a:ext uri="{FF2B5EF4-FFF2-40B4-BE49-F238E27FC236}">
                    <a16:creationId xmlns:a16="http://schemas.microsoft.com/office/drawing/2014/main" id="{106FA891-3BDD-BD42-AB09-FD3624FAB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3" name="Freeform 1034">
              <a:extLst>
                <a:ext uri="{FF2B5EF4-FFF2-40B4-BE49-F238E27FC236}">
                  <a16:creationId xmlns:a16="http://schemas.microsoft.com/office/drawing/2014/main" id="{89D3CB3B-C6EA-334C-8A75-30725C222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Freeform 1035">
              <a:extLst>
                <a:ext uri="{FF2B5EF4-FFF2-40B4-BE49-F238E27FC236}">
                  <a16:creationId xmlns:a16="http://schemas.microsoft.com/office/drawing/2014/main" id="{ED4D7C44-7297-044F-BC72-345005F54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Freeform 1036">
              <a:extLst>
                <a:ext uri="{FF2B5EF4-FFF2-40B4-BE49-F238E27FC236}">
                  <a16:creationId xmlns:a16="http://schemas.microsoft.com/office/drawing/2014/main" id="{0B965469-D790-CB43-83C5-F9FD8BE68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Freeform 1037">
              <a:extLst>
                <a:ext uri="{FF2B5EF4-FFF2-40B4-BE49-F238E27FC236}">
                  <a16:creationId xmlns:a16="http://schemas.microsoft.com/office/drawing/2014/main" id="{7917FF6D-4AF2-684D-9433-F5DA9B184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 1038">
              <a:extLst>
                <a:ext uri="{FF2B5EF4-FFF2-40B4-BE49-F238E27FC236}">
                  <a16:creationId xmlns:a16="http://schemas.microsoft.com/office/drawing/2014/main" id="{B0C4D2F9-6B8F-BE4A-BB70-761FAC74A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 1039">
              <a:extLst>
                <a:ext uri="{FF2B5EF4-FFF2-40B4-BE49-F238E27FC236}">
                  <a16:creationId xmlns:a16="http://schemas.microsoft.com/office/drawing/2014/main" id="{9E1A150D-77F7-9E4E-863C-9F2A7CAC8F2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880E45C-BBBE-554A-858B-868F56890610}"/>
              </a:ext>
            </a:extLst>
          </p:cNvPr>
          <p:cNvGrpSpPr/>
          <p:nvPr/>
        </p:nvGrpSpPr>
        <p:grpSpPr>
          <a:xfrm>
            <a:off x="4823792" y="2160105"/>
            <a:ext cx="711560" cy="179030"/>
            <a:chOff x="8493165" y="2029804"/>
            <a:chExt cx="849312" cy="226109"/>
          </a:xfrm>
        </p:grpSpPr>
        <p:pic>
          <p:nvPicPr>
            <p:cNvPr id="229" name="Picture 603" descr="car_icon_small">
              <a:extLst>
                <a:ext uri="{FF2B5EF4-FFF2-40B4-BE49-F238E27FC236}">
                  <a16:creationId xmlns:a16="http://schemas.microsoft.com/office/drawing/2014/main" id="{7EA98D6A-860A-4948-BE05-44BA8D6F2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0" name="Picture 1017" descr="antenna_stylized">
              <a:extLst>
                <a:ext uri="{FF2B5EF4-FFF2-40B4-BE49-F238E27FC236}">
                  <a16:creationId xmlns:a16="http://schemas.microsoft.com/office/drawing/2014/main" id="{5AAB3468-1552-464A-B1FC-5665FD619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B55A99B4-EA82-D240-8CDF-FEB12D160A74}"/>
              </a:ext>
            </a:extLst>
          </p:cNvPr>
          <p:cNvGrpSpPr/>
          <p:nvPr/>
        </p:nvGrpSpPr>
        <p:grpSpPr>
          <a:xfrm>
            <a:off x="4246735" y="3497702"/>
            <a:ext cx="857739" cy="583764"/>
            <a:chOff x="7487144" y="3296104"/>
            <a:chExt cx="857739" cy="583764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409D3E52-5CE8-F04F-BEDB-5BA109B598E9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39" name="Picture 1115" descr="antenna_stylized">
                <a:extLst>
                  <a:ext uri="{FF2B5EF4-FFF2-40B4-BE49-F238E27FC236}">
                    <a16:creationId xmlns:a16="http://schemas.microsoft.com/office/drawing/2014/main" id="{C7DC9C85-0935-ED40-93B0-652D43F0D9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0" name="Picture 1116" descr="laptop_keyboard">
                <a:extLst>
                  <a:ext uri="{FF2B5EF4-FFF2-40B4-BE49-F238E27FC236}">
                    <a16:creationId xmlns:a16="http://schemas.microsoft.com/office/drawing/2014/main" id="{ED2E6C0C-9356-2242-932A-1F72C8B82C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1" name="Freeform 1117">
                <a:extLst>
                  <a:ext uri="{FF2B5EF4-FFF2-40B4-BE49-F238E27FC236}">
                    <a16:creationId xmlns:a16="http://schemas.microsoft.com/office/drawing/2014/main" id="{00D1D267-9D69-824F-85A0-11CE16FC1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2" name="Picture 1118" descr="screen">
                <a:extLst>
                  <a:ext uri="{FF2B5EF4-FFF2-40B4-BE49-F238E27FC236}">
                    <a16:creationId xmlns:a16="http://schemas.microsoft.com/office/drawing/2014/main" id="{2E865BDB-6379-4B4A-BA26-4B74B8ED7E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Freeform 1119">
                <a:extLst>
                  <a:ext uri="{FF2B5EF4-FFF2-40B4-BE49-F238E27FC236}">
                    <a16:creationId xmlns:a16="http://schemas.microsoft.com/office/drawing/2014/main" id="{D4C888E3-5CAE-5F46-B3DA-7FFA02698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Freeform 1120">
                <a:extLst>
                  <a:ext uri="{FF2B5EF4-FFF2-40B4-BE49-F238E27FC236}">
                    <a16:creationId xmlns:a16="http://schemas.microsoft.com/office/drawing/2014/main" id="{7DC724E0-C474-2342-937E-5530C2B71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Freeform 1121">
                <a:extLst>
                  <a:ext uri="{FF2B5EF4-FFF2-40B4-BE49-F238E27FC236}">
                    <a16:creationId xmlns:a16="http://schemas.microsoft.com/office/drawing/2014/main" id="{DBBADCB7-5AF1-B647-8187-B515342DF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1122">
                <a:extLst>
                  <a:ext uri="{FF2B5EF4-FFF2-40B4-BE49-F238E27FC236}">
                    <a16:creationId xmlns:a16="http://schemas.microsoft.com/office/drawing/2014/main" id="{6A7E7781-A06C-4A46-B4D4-A2ADD7BC4C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1123">
                <a:extLst>
                  <a:ext uri="{FF2B5EF4-FFF2-40B4-BE49-F238E27FC236}">
                    <a16:creationId xmlns:a16="http://schemas.microsoft.com/office/drawing/2014/main" id="{D6F87B20-8CEB-3547-A384-CF7630F9E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1124">
                <a:extLst>
                  <a:ext uri="{FF2B5EF4-FFF2-40B4-BE49-F238E27FC236}">
                    <a16:creationId xmlns:a16="http://schemas.microsoft.com/office/drawing/2014/main" id="{D4068BF3-7165-D94A-8083-B56B708AB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9" name="Group 1125">
                <a:extLst>
                  <a:ext uri="{FF2B5EF4-FFF2-40B4-BE49-F238E27FC236}">
                    <a16:creationId xmlns:a16="http://schemas.microsoft.com/office/drawing/2014/main" id="{49F316BA-1EC8-1A4C-8646-3DB1066BE6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256" name="Freeform 1126">
                  <a:extLst>
                    <a:ext uri="{FF2B5EF4-FFF2-40B4-BE49-F238E27FC236}">
                      <a16:creationId xmlns:a16="http://schemas.microsoft.com/office/drawing/2014/main" id="{33FE59FB-DFE6-7341-B17A-E0B047418D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Freeform 1127">
                  <a:extLst>
                    <a:ext uri="{FF2B5EF4-FFF2-40B4-BE49-F238E27FC236}">
                      <a16:creationId xmlns:a16="http://schemas.microsoft.com/office/drawing/2014/main" id="{598F8813-57C3-F84F-83C4-0B9E171809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Freeform 1128">
                  <a:extLst>
                    <a:ext uri="{FF2B5EF4-FFF2-40B4-BE49-F238E27FC236}">
                      <a16:creationId xmlns:a16="http://schemas.microsoft.com/office/drawing/2014/main" id="{C6707220-A73C-4F42-B353-3DDAC39FA4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 1129">
                  <a:extLst>
                    <a:ext uri="{FF2B5EF4-FFF2-40B4-BE49-F238E27FC236}">
                      <a16:creationId xmlns:a16="http://schemas.microsoft.com/office/drawing/2014/main" id="{69D8ADD5-9521-5041-AA09-96E118EB0A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Freeform 1130">
                  <a:extLst>
                    <a:ext uri="{FF2B5EF4-FFF2-40B4-BE49-F238E27FC236}">
                      <a16:creationId xmlns:a16="http://schemas.microsoft.com/office/drawing/2014/main" id="{FDC2A7F7-5B56-B846-9E39-51BA6D5E4E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Freeform 1131">
                  <a:extLst>
                    <a:ext uri="{FF2B5EF4-FFF2-40B4-BE49-F238E27FC236}">
                      <a16:creationId xmlns:a16="http://schemas.microsoft.com/office/drawing/2014/main" id="{D6672560-B106-9C4C-8CF0-929B184BD6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0" name="Freeform 1132">
                <a:extLst>
                  <a:ext uri="{FF2B5EF4-FFF2-40B4-BE49-F238E27FC236}">
                    <a16:creationId xmlns:a16="http://schemas.microsoft.com/office/drawing/2014/main" id="{BB1750B0-C777-0046-A734-2F93E4CD0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Freeform 1133">
                <a:extLst>
                  <a:ext uri="{FF2B5EF4-FFF2-40B4-BE49-F238E27FC236}">
                    <a16:creationId xmlns:a16="http://schemas.microsoft.com/office/drawing/2014/main" id="{95867084-C6EF-724D-8778-CC07F1339C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Freeform 1134">
                <a:extLst>
                  <a:ext uri="{FF2B5EF4-FFF2-40B4-BE49-F238E27FC236}">
                    <a16:creationId xmlns:a16="http://schemas.microsoft.com/office/drawing/2014/main" id="{D1BD0E25-944D-7F46-A12A-B93EF1AE3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 1135">
                <a:extLst>
                  <a:ext uri="{FF2B5EF4-FFF2-40B4-BE49-F238E27FC236}">
                    <a16:creationId xmlns:a16="http://schemas.microsoft.com/office/drawing/2014/main" id="{CF2CF5B5-622C-5343-B5D0-5391059D5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Freeform 1136">
                <a:extLst>
                  <a:ext uri="{FF2B5EF4-FFF2-40B4-BE49-F238E27FC236}">
                    <a16:creationId xmlns:a16="http://schemas.microsoft.com/office/drawing/2014/main" id="{6048412C-8C17-C140-AD3E-3A9012E70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 1137">
                <a:extLst>
                  <a:ext uri="{FF2B5EF4-FFF2-40B4-BE49-F238E27FC236}">
                    <a16:creationId xmlns:a16="http://schemas.microsoft.com/office/drawing/2014/main" id="{EED18DA0-8875-9843-8A85-6A944F34957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3" name="Group 1139">
              <a:extLst>
                <a:ext uri="{FF2B5EF4-FFF2-40B4-BE49-F238E27FC236}">
                  <a16:creationId xmlns:a16="http://schemas.microsoft.com/office/drawing/2014/main" id="{D9004963-936C-DD47-9965-B9CCBB2F966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37" name="Picture 1140" descr="desktop_computer_stylized_medium">
                <a:extLst>
                  <a:ext uri="{FF2B5EF4-FFF2-40B4-BE49-F238E27FC236}">
                    <a16:creationId xmlns:a16="http://schemas.microsoft.com/office/drawing/2014/main" id="{AD933EE7-0891-0146-A9F4-226FA7B27A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8" name="Freeform 1141">
                <a:extLst>
                  <a:ext uri="{FF2B5EF4-FFF2-40B4-BE49-F238E27FC236}">
                    <a16:creationId xmlns:a16="http://schemas.microsoft.com/office/drawing/2014/main" id="{DAF83E23-262D-1043-8CCF-F63A734D8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2958F6D-7B2A-364C-8D84-79D8C6C9B1F4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35" name="Picture 571" descr="fridge2.png">
                <a:extLst>
                  <a:ext uri="{FF2B5EF4-FFF2-40B4-BE49-F238E27FC236}">
                    <a16:creationId xmlns:a16="http://schemas.microsoft.com/office/drawing/2014/main" id="{ABC51E46-52F9-3D42-AFBD-658C57251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6" name="Picture 1115" descr="antenna_stylized">
                <a:extLst>
                  <a:ext uri="{FF2B5EF4-FFF2-40B4-BE49-F238E27FC236}">
                    <a16:creationId xmlns:a16="http://schemas.microsoft.com/office/drawing/2014/main" id="{CED1EF09-FE8F-4B41-A745-0C14F13A12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D44AFE4B-018B-ED4C-9212-23E48ADBCA41}"/>
              </a:ext>
            </a:extLst>
          </p:cNvPr>
          <p:cNvGrpSpPr/>
          <p:nvPr/>
        </p:nvGrpSpPr>
        <p:grpSpPr>
          <a:xfrm>
            <a:off x="7818164" y="3600763"/>
            <a:ext cx="518448" cy="1212242"/>
            <a:chOff x="11058573" y="3399165"/>
            <a:chExt cx="518448" cy="1212242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88B6667A-A701-7F4A-BC6C-316B6FF0EB2F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9CDC29E2-BBEC-9244-8DA1-BD294F0ADE8E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F1BB320A-E6AC-5B4C-93BC-FEEFA612BE51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272" name="Picture 271" descr="server_rack.png">
                  <a:extLst>
                    <a:ext uri="{FF2B5EF4-FFF2-40B4-BE49-F238E27FC236}">
                      <a16:creationId xmlns:a16="http://schemas.microsoft.com/office/drawing/2014/main" id="{0F4317C8-49E4-AB46-BCF0-60D730DF38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73" name="Picture 272" descr="server_rack.png">
                  <a:extLst>
                    <a:ext uri="{FF2B5EF4-FFF2-40B4-BE49-F238E27FC236}">
                      <a16:creationId xmlns:a16="http://schemas.microsoft.com/office/drawing/2014/main" id="{A01BED51-68E3-6C41-A693-5CB190F0B3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74" name="Picture 273" descr="server_rack.png">
                  <a:extLst>
                    <a:ext uri="{FF2B5EF4-FFF2-40B4-BE49-F238E27FC236}">
                      <a16:creationId xmlns:a16="http://schemas.microsoft.com/office/drawing/2014/main" id="{F1BCC4B8-3FE3-614B-B2EF-7338DE5C76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C8A9FE7F-7C9F-C84C-A0A1-1C947E8FD225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8DB9B47F-7304-7A4A-A7A2-B3D20D4E444D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9A598477-96FD-D644-9846-B1BB6339137D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267" name="Picture 266" descr="server_rack.png">
                  <a:extLst>
                    <a:ext uri="{FF2B5EF4-FFF2-40B4-BE49-F238E27FC236}">
                      <a16:creationId xmlns:a16="http://schemas.microsoft.com/office/drawing/2014/main" id="{095B8966-EE73-8F44-A12C-C10C997850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68" name="Picture 267" descr="server_rack.png">
                  <a:extLst>
                    <a:ext uri="{FF2B5EF4-FFF2-40B4-BE49-F238E27FC236}">
                      <a16:creationId xmlns:a16="http://schemas.microsoft.com/office/drawing/2014/main" id="{A3F9BE85-3AF6-3249-950A-217C66D0A2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69" name="Picture 268" descr="server_rack.png">
                  <a:extLst>
                    <a:ext uri="{FF2B5EF4-FFF2-40B4-BE49-F238E27FC236}">
                      <a16:creationId xmlns:a16="http://schemas.microsoft.com/office/drawing/2014/main" id="{72663D7C-9C3F-DA40-ACFE-B6C9A2140E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75" name="Group 590">
            <a:extLst>
              <a:ext uri="{FF2B5EF4-FFF2-40B4-BE49-F238E27FC236}">
                <a16:creationId xmlns:a16="http://schemas.microsoft.com/office/drawing/2014/main" id="{0E5EB782-E0E2-2D48-B2DD-FD8EA24A76D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734072" y="5072439"/>
            <a:ext cx="345630" cy="320302"/>
            <a:chOff x="2839" y="3501"/>
            <a:chExt cx="755" cy="803"/>
          </a:xfrm>
        </p:grpSpPr>
        <p:pic>
          <p:nvPicPr>
            <p:cNvPr id="276" name="Picture 591" descr="desktop_computer_stylized_medium">
              <a:extLst>
                <a:ext uri="{FF2B5EF4-FFF2-40B4-BE49-F238E27FC236}">
                  <a16:creationId xmlns:a16="http://schemas.microsoft.com/office/drawing/2014/main" id="{B1A64AC3-93FC-7D46-BA05-C8A4365E0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" name="Freeform 592">
              <a:extLst>
                <a:ext uri="{FF2B5EF4-FFF2-40B4-BE49-F238E27FC236}">
                  <a16:creationId xmlns:a16="http://schemas.microsoft.com/office/drawing/2014/main" id="{6BF14B00-6CAE-014F-A59C-5A6E13911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8" name="Group 1064">
            <a:extLst>
              <a:ext uri="{FF2B5EF4-FFF2-40B4-BE49-F238E27FC236}">
                <a16:creationId xmlns:a16="http://schemas.microsoft.com/office/drawing/2014/main" id="{7951DE67-1B86-B143-9CBC-5501BD8D94AC}"/>
              </a:ext>
            </a:extLst>
          </p:cNvPr>
          <p:cNvGrpSpPr>
            <a:grpSpLocks/>
          </p:cNvGrpSpPr>
          <p:nvPr/>
        </p:nvGrpSpPr>
        <p:grpSpPr bwMode="auto">
          <a:xfrm>
            <a:off x="5954898" y="6025087"/>
            <a:ext cx="310186" cy="307808"/>
            <a:chOff x="877" y="1008"/>
            <a:chExt cx="2747" cy="2591"/>
          </a:xfrm>
        </p:grpSpPr>
        <p:pic>
          <p:nvPicPr>
            <p:cNvPr id="279" name="Picture 1065" descr="antenna_stylized">
              <a:extLst>
                <a:ext uri="{FF2B5EF4-FFF2-40B4-BE49-F238E27FC236}">
                  <a16:creationId xmlns:a16="http://schemas.microsoft.com/office/drawing/2014/main" id="{B1F2AED3-0E3D-2D43-A954-6554CC0AFC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0" name="Picture 1066" descr="laptop_keyboard">
              <a:extLst>
                <a:ext uri="{FF2B5EF4-FFF2-40B4-BE49-F238E27FC236}">
                  <a16:creationId xmlns:a16="http://schemas.microsoft.com/office/drawing/2014/main" id="{211384EE-349F-294E-B229-6FB03723D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1" name="Freeform 1067">
              <a:extLst>
                <a:ext uri="{FF2B5EF4-FFF2-40B4-BE49-F238E27FC236}">
                  <a16:creationId xmlns:a16="http://schemas.microsoft.com/office/drawing/2014/main" id="{5EDD5BA3-2F27-A442-8752-48D09A3D4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82" name="Picture 1068" descr="screen">
              <a:extLst>
                <a:ext uri="{FF2B5EF4-FFF2-40B4-BE49-F238E27FC236}">
                  <a16:creationId xmlns:a16="http://schemas.microsoft.com/office/drawing/2014/main" id="{10224E9B-6FE9-FA41-96F2-B4EAD104F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3" name="Freeform 1069">
              <a:extLst>
                <a:ext uri="{FF2B5EF4-FFF2-40B4-BE49-F238E27FC236}">
                  <a16:creationId xmlns:a16="http://schemas.microsoft.com/office/drawing/2014/main" id="{7F203ECD-BE4B-7A42-8D40-D46FB0A6F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4" name="Freeform 1070">
              <a:extLst>
                <a:ext uri="{FF2B5EF4-FFF2-40B4-BE49-F238E27FC236}">
                  <a16:creationId xmlns:a16="http://schemas.microsoft.com/office/drawing/2014/main" id="{D28EC097-FE5C-B54E-B749-0AF699D87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Freeform 1071">
              <a:extLst>
                <a:ext uri="{FF2B5EF4-FFF2-40B4-BE49-F238E27FC236}">
                  <a16:creationId xmlns:a16="http://schemas.microsoft.com/office/drawing/2014/main" id="{814120B1-8006-1B41-869E-2029C6E28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 1072">
              <a:extLst>
                <a:ext uri="{FF2B5EF4-FFF2-40B4-BE49-F238E27FC236}">
                  <a16:creationId xmlns:a16="http://schemas.microsoft.com/office/drawing/2014/main" id="{0A886C02-AE34-6A41-9895-F0D951956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Freeform 1073">
              <a:extLst>
                <a:ext uri="{FF2B5EF4-FFF2-40B4-BE49-F238E27FC236}">
                  <a16:creationId xmlns:a16="http://schemas.microsoft.com/office/drawing/2014/main" id="{A5484354-B02D-AB4D-9D77-AE7043FD6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Freeform 1074">
              <a:extLst>
                <a:ext uri="{FF2B5EF4-FFF2-40B4-BE49-F238E27FC236}">
                  <a16:creationId xmlns:a16="http://schemas.microsoft.com/office/drawing/2014/main" id="{F4FD8A50-2573-2645-84E2-2B3A08840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9" name="Group 1075">
              <a:extLst>
                <a:ext uri="{FF2B5EF4-FFF2-40B4-BE49-F238E27FC236}">
                  <a16:creationId xmlns:a16="http://schemas.microsoft.com/office/drawing/2014/main" id="{4E2AC5A6-3827-DD48-A056-70E2E938C7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96" name="Freeform 1076">
                <a:extLst>
                  <a:ext uri="{FF2B5EF4-FFF2-40B4-BE49-F238E27FC236}">
                    <a16:creationId xmlns:a16="http://schemas.microsoft.com/office/drawing/2014/main" id="{6965E36F-322F-8E4C-B755-9C65688507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7" name="Freeform 1077">
                <a:extLst>
                  <a:ext uri="{FF2B5EF4-FFF2-40B4-BE49-F238E27FC236}">
                    <a16:creationId xmlns:a16="http://schemas.microsoft.com/office/drawing/2014/main" id="{9E5988A4-67DD-CE43-B290-B641B201F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8" name="Freeform 1078">
                <a:extLst>
                  <a:ext uri="{FF2B5EF4-FFF2-40B4-BE49-F238E27FC236}">
                    <a16:creationId xmlns:a16="http://schemas.microsoft.com/office/drawing/2014/main" id="{7ED2F9CF-9A11-A846-B686-0011B5C6D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1079">
                <a:extLst>
                  <a:ext uri="{FF2B5EF4-FFF2-40B4-BE49-F238E27FC236}">
                    <a16:creationId xmlns:a16="http://schemas.microsoft.com/office/drawing/2014/main" id="{22648629-F8E7-334B-AAF7-CAD399697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1080">
                <a:extLst>
                  <a:ext uri="{FF2B5EF4-FFF2-40B4-BE49-F238E27FC236}">
                    <a16:creationId xmlns:a16="http://schemas.microsoft.com/office/drawing/2014/main" id="{C241B24C-14D9-964D-BC7F-36053379F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1081">
                <a:extLst>
                  <a:ext uri="{FF2B5EF4-FFF2-40B4-BE49-F238E27FC236}">
                    <a16:creationId xmlns:a16="http://schemas.microsoft.com/office/drawing/2014/main" id="{DBA4F4AF-DCD1-704E-9204-C6AC9A27D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90" name="Freeform 1082">
              <a:extLst>
                <a:ext uri="{FF2B5EF4-FFF2-40B4-BE49-F238E27FC236}">
                  <a16:creationId xmlns:a16="http://schemas.microsoft.com/office/drawing/2014/main" id="{07FB7DE2-E31D-C649-9030-4E5B03249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Freeform 1083">
              <a:extLst>
                <a:ext uri="{FF2B5EF4-FFF2-40B4-BE49-F238E27FC236}">
                  <a16:creationId xmlns:a16="http://schemas.microsoft.com/office/drawing/2014/main" id="{835C4B90-A535-AD40-B98F-7805DF477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2" name="Freeform 1084">
              <a:extLst>
                <a:ext uri="{FF2B5EF4-FFF2-40B4-BE49-F238E27FC236}">
                  <a16:creationId xmlns:a16="http://schemas.microsoft.com/office/drawing/2014/main" id="{F5EFA280-53D8-2849-B25C-668EFE365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3" name="Freeform 1085">
              <a:extLst>
                <a:ext uri="{FF2B5EF4-FFF2-40B4-BE49-F238E27FC236}">
                  <a16:creationId xmlns:a16="http://schemas.microsoft.com/office/drawing/2014/main" id="{1B5A7269-8C6F-814F-BDD2-4F9BF780A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4" name="Freeform 1086">
              <a:extLst>
                <a:ext uri="{FF2B5EF4-FFF2-40B4-BE49-F238E27FC236}">
                  <a16:creationId xmlns:a16="http://schemas.microsoft.com/office/drawing/2014/main" id="{16486DCE-E56F-C84C-9A77-C45F00375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Freeform 1087">
              <a:extLst>
                <a:ext uri="{FF2B5EF4-FFF2-40B4-BE49-F238E27FC236}">
                  <a16:creationId xmlns:a16="http://schemas.microsoft.com/office/drawing/2014/main" id="{FDD4F9B1-A0C6-EA41-AF99-34AAB8E3C09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2" name="Group 590">
            <a:extLst>
              <a:ext uri="{FF2B5EF4-FFF2-40B4-BE49-F238E27FC236}">
                <a16:creationId xmlns:a16="http://schemas.microsoft.com/office/drawing/2014/main" id="{BDC6B5F1-555C-574C-99D4-96EF3D8C508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907126" y="5676935"/>
            <a:ext cx="345630" cy="320302"/>
            <a:chOff x="2839" y="3501"/>
            <a:chExt cx="755" cy="803"/>
          </a:xfrm>
        </p:grpSpPr>
        <p:pic>
          <p:nvPicPr>
            <p:cNvPr id="303" name="Picture 591" descr="desktop_computer_stylized_medium">
              <a:extLst>
                <a:ext uri="{FF2B5EF4-FFF2-40B4-BE49-F238E27FC236}">
                  <a16:creationId xmlns:a16="http://schemas.microsoft.com/office/drawing/2014/main" id="{3B06A57A-EA8F-6A43-9237-F0B20AE67F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4" name="Freeform 592">
              <a:extLst>
                <a:ext uri="{FF2B5EF4-FFF2-40B4-BE49-F238E27FC236}">
                  <a16:creationId xmlns:a16="http://schemas.microsoft.com/office/drawing/2014/main" id="{6C40BD2C-BA0F-8C4A-98C3-E72D12AD9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5" name="Group 590">
            <a:extLst>
              <a:ext uri="{FF2B5EF4-FFF2-40B4-BE49-F238E27FC236}">
                <a16:creationId xmlns:a16="http://schemas.microsoft.com/office/drawing/2014/main" id="{9F0D6DD0-FAEE-4144-B7FA-0A3F45B819B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305351" y="5698408"/>
            <a:ext cx="345630" cy="320302"/>
            <a:chOff x="2839" y="3501"/>
            <a:chExt cx="755" cy="803"/>
          </a:xfrm>
        </p:grpSpPr>
        <p:pic>
          <p:nvPicPr>
            <p:cNvPr id="306" name="Picture 591" descr="desktop_computer_stylized_medium">
              <a:extLst>
                <a:ext uri="{FF2B5EF4-FFF2-40B4-BE49-F238E27FC236}">
                  <a16:creationId xmlns:a16="http://schemas.microsoft.com/office/drawing/2014/main" id="{09220898-F8BC-4A4F-BB36-024C793846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" name="Freeform 592">
              <a:extLst>
                <a:ext uri="{FF2B5EF4-FFF2-40B4-BE49-F238E27FC236}">
                  <a16:creationId xmlns:a16="http://schemas.microsoft.com/office/drawing/2014/main" id="{FC3CF58C-E730-A744-B1BD-52C1A549B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8" name="Group 1064">
            <a:extLst>
              <a:ext uri="{FF2B5EF4-FFF2-40B4-BE49-F238E27FC236}">
                <a16:creationId xmlns:a16="http://schemas.microsoft.com/office/drawing/2014/main" id="{DFA47618-8D8A-D346-95B9-8E1444D3040F}"/>
              </a:ext>
            </a:extLst>
          </p:cNvPr>
          <p:cNvGrpSpPr>
            <a:grpSpLocks/>
          </p:cNvGrpSpPr>
          <p:nvPr/>
        </p:nvGrpSpPr>
        <p:grpSpPr bwMode="auto">
          <a:xfrm>
            <a:off x="6287963" y="5967416"/>
            <a:ext cx="319264" cy="253379"/>
            <a:chOff x="877" y="1008"/>
            <a:chExt cx="2747" cy="2591"/>
          </a:xfrm>
        </p:grpSpPr>
        <p:pic>
          <p:nvPicPr>
            <p:cNvPr id="309" name="Picture 1065" descr="antenna_stylized">
              <a:extLst>
                <a:ext uri="{FF2B5EF4-FFF2-40B4-BE49-F238E27FC236}">
                  <a16:creationId xmlns:a16="http://schemas.microsoft.com/office/drawing/2014/main" id="{17BA4BF7-6EB2-5C4C-A0CA-F479E6ADDA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0" name="Picture 1066" descr="laptop_keyboard">
              <a:extLst>
                <a:ext uri="{FF2B5EF4-FFF2-40B4-BE49-F238E27FC236}">
                  <a16:creationId xmlns:a16="http://schemas.microsoft.com/office/drawing/2014/main" id="{3C1D902F-3BA4-2F49-B15B-A15DA19595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1" name="Freeform 1067">
              <a:extLst>
                <a:ext uri="{FF2B5EF4-FFF2-40B4-BE49-F238E27FC236}">
                  <a16:creationId xmlns:a16="http://schemas.microsoft.com/office/drawing/2014/main" id="{2877382F-39A2-B148-AC69-CF8CEA81C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2" name="Picture 1068" descr="screen">
              <a:extLst>
                <a:ext uri="{FF2B5EF4-FFF2-40B4-BE49-F238E27FC236}">
                  <a16:creationId xmlns:a16="http://schemas.microsoft.com/office/drawing/2014/main" id="{D9923942-B361-8447-A880-EC7F020ACC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3" name="Freeform 1069">
              <a:extLst>
                <a:ext uri="{FF2B5EF4-FFF2-40B4-BE49-F238E27FC236}">
                  <a16:creationId xmlns:a16="http://schemas.microsoft.com/office/drawing/2014/main" id="{47339972-CDB8-C04B-8EC1-2A9C6080D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" name="Freeform 1070">
              <a:extLst>
                <a:ext uri="{FF2B5EF4-FFF2-40B4-BE49-F238E27FC236}">
                  <a16:creationId xmlns:a16="http://schemas.microsoft.com/office/drawing/2014/main" id="{8DBA4658-58F1-7147-A932-124385DA6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" name="Freeform 1071">
              <a:extLst>
                <a:ext uri="{FF2B5EF4-FFF2-40B4-BE49-F238E27FC236}">
                  <a16:creationId xmlns:a16="http://schemas.microsoft.com/office/drawing/2014/main" id="{847D92F2-204A-7C46-B3AC-FE5A37636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" name="Freeform 1072">
              <a:extLst>
                <a:ext uri="{FF2B5EF4-FFF2-40B4-BE49-F238E27FC236}">
                  <a16:creationId xmlns:a16="http://schemas.microsoft.com/office/drawing/2014/main" id="{A9A67ED7-B095-1A4E-8E37-40AF41246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" name="Freeform 1073">
              <a:extLst>
                <a:ext uri="{FF2B5EF4-FFF2-40B4-BE49-F238E27FC236}">
                  <a16:creationId xmlns:a16="http://schemas.microsoft.com/office/drawing/2014/main" id="{DF82D2B1-635A-714E-9305-B919A51A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" name="Freeform 1074">
              <a:extLst>
                <a:ext uri="{FF2B5EF4-FFF2-40B4-BE49-F238E27FC236}">
                  <a16:creationId xmlns:a16="http://schemas.microsoft.com/office/drawing/2014/main" id="{5AAFF1EB-A288-8F4F-B78A-EE009576E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9" name="Group 1075">
              <a:extLst>
                <a:ext uri="{FF2B5EF4-FFF2-40B4-BE49-F238E27FC236}">
                  <a16:creationId xmlns:a16="http://schemas.microsoft.com/office/drawing/2014/main" id="{7B7346F9-40BA-D049-8504-716739D549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26" name="Freeform 1076">
                <a:extLst>
                  <a:ext uri="{FF2B5EF4-FFF2-40B4-BE49-F238E27FC236}">
                    <a16:creationId xmlns:a16="http://schemas.microsoft.com/office/drawing/2014/main" id="{70A0B529-8702-5248-85CB-6A6D9AA049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Freeform 1077">
                <a:extLst>
                  <a:ext uri="{FF2B5EF4-FFF2-40B4-BE49-F238E27FC236}">
                    <a16:creationId xmlns:a16="http://schemas.microsoft.com/office/drawing/2014/main" id="{4EEC6B41-23FE-6343-9647-DDDB7181D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Freeform 1078">
                <a:extLst>
                  <a:ext uri="{FF2B5EF4-FFF2-40B4-BE49-F238E27FC236}">
                    <a16:creationId xmlns:a16="http://schemas.microsoft.com/office/drawing/2014/main" id="{0EABB596-A6BA-F740-B45B-0FF3A31F2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Freeform 1079">
                <a:extLst>
                  <a:ext uri="{FF2B5EF4-FFF2-40B4-BE49-F238E27FC236}">
                    <a16:creationId xmlns:a16="http://schemas.microsoft.com/office/drawing/2014/main" id="{09242A2C-92CE-F44A-983E-EC9DAABC0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0" name="Freeform 1080">
                <a:extLst>
                  <a:ext uri="{FF2B5EF4-FFF2-40B4-BE49-F238E27FC236}">
                    <a16:creationId xmlns:a16="http://schemas.microsoft.com/office/drawing/2014/main" id="{6466CBF5-6D5A-6F48-8E95-EE6BC0BAF4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1081">
                <a:extLst>
                  <a:ext uri="{FF2B5EF4-FFF2-40B4-BE49-F238E27FC236}">
                    <a16:creationId xmlns:a16="http://schemas.microsoft.com/office/drawing/2014/main" id="{7570717D-AC26-0E41-B941-D7539925A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20" name="Freeform 1082">
              <a:extLst>
                <a:ext uri="{FF2B5EF4-FFF2-40B4-BE49-F238E27FC236}">
                  <a16:creationId xmlns:a16="http://schemas.microsoft.com/office/drawing/2014/main" id="{841F1253-B022-344F-B950-24A406B51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" name="Freeform 1083">
              <a:extLst>
                <a:ext uri="{FF2B5EF4-FFF2-40B4-BE49-F238E27FC236}">
                  <a16:creationId xmlns:a16="http://schemas.microsoft.com/office/drawing/2014/main" id="{AB15C824-EB5B-B748-A3EC-CC23D2A2F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Freeform 1084">
              <a:extLst>
                <a:ext uri="{FF2B5EF4-FFF2-40B4-BE49-F238E27FC236}">
                  <a16:creationId xmlns:a16="http://schemas.microsoft.com/office/drawing/2014/main" id="{71527C9D-21F9-E94E-8A55-013031DB3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" name="Freeform 1085">
              <a:extLst>
                <a:ext uri="{FF2B5EF4-FFF2-40B4-BE49-F238E27FC236}">
                  <a16:creationId xmlns:a16="http://schemas.microsoft.com/office/drawing/2014/main" id="{BCC55649-0489-E549-A39F-9E8CC1F62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Freeform 1086">
              <a:extLst>
                <a:ext uri="{FF2B5EF4-FFF2-40B4-BE49-F238E27FC236}">
                  <a16:creationId xmlns:a16="http://schemas.microsoft.com/office/drawing/2014/main" id="{41231CA3-2B9E-9548-90CC-CBE0D7C2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Freeform 1087">
              <a:extLst>
                <a:ext uri="{FF2B5EF4-FFF2-40B4-BE49-F238E27FC236}">
                  <a16:creationId xmlns:a16="http://schemas.microsoft.com/office/drawing/2014/main" id="{F2D603F0-5286-EF42-A4CF-2B2011084AA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2" name="Freeform 984">
            <a:extLst>
              <a:ext uri="{FF2B5EF4-FFF2-40B4-BE49-F238E27FC236}">
                <a16:creationId xmlns:a16="http://schemas.microsoft.com/office/drawing/2014/main" id="{9032EBDB-7D1E-B449-9716-5090592BDF34}"/>
              </a:ext>
            </a:extLst>
          </p:cNvPr>
          <p:cNvSpPr>
            <a:spLocks/>
          </p:cNvSpPr>
          <p:nvPr/>
        </p:nvSpPr>
        <p:spPr bwMode="auto">
          <a:xfrm>
            <a:off x="6906810" y="5809249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3" name="Freeform 986">
            <a:extLst>
              <a:ext uri="{FF2B5EF4-FFF2-40B4-BE49-F238E27FC236}">
                <a16:creationId xmlns:a16="http://schemas.microsoft.com/office/drawing/2014/main" id="{472A2A5F-8871-694C-B232-AC5219C80A8A}"/>
              </a:ext>
            </a:extLst>
          </p:cNvPr>
          <p:cNvSpPr>
            <a:spLocks/>
          </p:cNvSpPr>
          <p:nvPr/>
        </p:nvSpPr>
        <p:spPr bwMode="auto">
          <a:xfrm>
            <a:off x="6913187" y="5829201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4" name="Freeform 987">
            <a:extLst>
              <a:ext uri="{FF2B5EF4-FFF2-40B4-BE49-F238E27FC236}">
                <a16:creationId xmlns:a16="http://schemas.microsoft.com/office/drawing/2014/main" id="{23AD45D6-2919-0043-8446-78C078CC9836}"/>
              </a:ext>
            </a:extLst>
          </p:cNvPr>
          <p:cNvSpPr>
            <a:spLocks/>
          </p:cNvSpPr>
          <p:nvPr/>
        </p:nvSpPr>
        <p:spPr bwMode="auto">
          <a:xfrm>
            <a:off x="6908735" y="5985031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Rectangle 988">
            <a:extLst>
              <a:ext uri="{FF2B5EF4-FFF2-40B4-BE49-F238E27FC236}">
                <a16:creationId xmlns:a16="http://schemas.microsoft.com/office/drawing/2014/main" id="{CEAA138C-A0DC-9442-AED8-104D07D78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9516" y="5846677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36" name="Group 989">
            <a:extLst>
              <a:ext uri="{FF2B5EF4-FFF2-40B4-BE49-F238E27FC236}">
                <a16:creationId xmlns:a16="http://schemas.microsoft.com/office/drawing/2014/main" id="{FA886832-235D-4041-9C03-AD33F0ECFEF9}"/>
              </a:ext>
            </a:extLst>
          </p:cNvPr>
          <p:cNvGrpSpPr>
            <a:grpSpLocks/>
          </p:cNvGrpSpPr>
          <p:nvPr/>
        </p:nvGrpSpPr>
        <p:grpSpPr bwMode="auto">
          <a:xfrm>
            <a:off x="6844366" y="5843473"/>
            <a:ext cx="69903" cy="21117"/>
            <a:chOff x="614" y="2568"/>
            <a:chExt cx="725" cy="139"/>
          </a:xfrm>
        </p:grpSpPr>
        <p:sp>
          <p:nvSpPr>
            <p:cNvPr id="337" name="AutoShape 990">
              <a:extLst>
                <a:ext uri="{FF2B5EF4-FFF2-40B4-BE49-F238E27FC236}">
                  <a16:creationId xmlns:a16="http://schemas.microsoft.com/office/drawing/2014/main" id="{DD1DC9DB-013D-6B4C-A472-4A22F4558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8" name="AutoShape 991">
              <a:extLst>
                <a:ext uri="{FF2B5EF4-FFF2-40B4-BE49-F238E27FC236}">
                  <a16:creationId xmlns:a16="http://schemas.microsoft.com/office/drawing/2014/main" id="{EABCADC0-3BCF-414A-89BA-FF21F629C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39" name="Rectangle 992">
            <a:extLst>
              <a:ext uri="{FF2B5EF4-FFF2-40B4-BE49-F238E27FC236}">
                <a16:creationId xmlns:a16="http://schemas.microsoft.com/office/drawing/2014/main" id="{E6739617-9F17-D043-AE16-B057CB000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719" y="589502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40" name="Group 993">
            <a:extLst>
              <a:ext uri="{FF2B5EF4-FFF2-40B4-BE49-F238E27FC236}">
                <a16:creationId xmlns:a16="http://schemas.microsoft.com/office/drawing/2014/main" id="{7BD86CE2-BBAD-954D-A426-7A24C122F8AC}"/>
              </a:ext>
            </a:extLst>
          </p:cNvPr>
          <p:cNvGrpSpPr>
            <a:grpSpLocks/>
          </p:cNvGrpSpPr>
          <p:nvPr/>
        </p:nvGrpSpPr>
        <p:grpSpPr bwMode="auto">
          <a:xfrm>
            <a:off x="6844126" y="5890950"/>
            <a:ext cx="69903" cy="19515"/>
            <a:chOff x="614" y="2568"/>
            <a:chExt cx="725" cy="139"/>
          </a:xfrm>
        </p:grpSpPr>
        <p:sp>
          <p:nvSpPr>
            <p:cNvPr id="341" name="AutoShape 994">
              <a:extLst>
                <a:ext uri="{FF2B5EF4-FFF2-40B4-BE49-F238E27FC236}">
                  <a16:creationId xmlns:a16="http://schemas.microsoft.com/office/drawing/2014/main" id="{FDF9C73A-C181-AB4A-B6B6-4030B1B36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2" name="AutoShape 995">
              <a:extLst>
                <a:ext uri="{FF2B5EF4-FFF2-40B4-BE49-F238E27FC236}">
                  <a16:creationId xmlns:a16="http://schemas.microsoft.com/office/drawing/2014/main" id="{143C4AED-B8A1-0B40-9A1D-9F7D90339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43" name="Rectangle 996">
            <a:extLst>
              <a:ext uri="{FF2B5EF4-FFF2-40B4-BE49-F238E27FC236}">
                <a16:creationId xmlns:a16="http://schemas.microsoft.com/office/drawing/2014/main" id="{E6C698E7-4F93-334B-8ACD-184E0EF45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719" y="594337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44" name="Rectangle 997">
            <a:extLst>
              <a:ext uri="{FF2B5EF4-FFF2-40B4-BE49-F238E27FC236}">
                <a16:creationId xmlns:a16="http://schemas.microsoft.com/office/drawing/2014/main" id="{FBF68FF6-F058-9948-BDF6-22816ECBD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922" y="5987216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45" name="Group 998">
            <a:extLst>
              <a:ext uri="{FF2B5EF4-FFF2-40B4-BE49-F238E27FC236}">
                <a16:creationId xmlns:a16="http://schemas.microsoft.com/office/drawing/2014/main" id="{84015BC0-F35E-A64E-A4EF-B5111B8CD2B5}"/>
              </a:ext>
            </a:extLst>
          </p:cNvPr>
          <p:cNvGrpSpPr>
            <a:grpSpLocks/>
          </p:cNvGrpSpPr>
          <p:nvPr/>
        </p:nvGrpSpPr>
        <p:grpSpPr bwMode="auto">
          <a:xfrm>
            <a:off x="6842682" y="5983138"/>
            <a:ext cx="70024" cy="21991"/>
            <a:chOff x="614" y="2568"/>
            <a:chExt cx="725" cy="139"/>
          </a:xfrm>
        </p:grpSpPr>
        <p:sp>
          <p:nvSpPr>
            <p:cNvPr id="346" name="AutoShape 999">
              <a:extLst>
                <a:ext uri="{FF2B5EF4-FFF2-40B4-BE49-F238E27FC236}">
                  <a16:creationId xmlns:a16="http://schemas.microsoft.com/office/drawing/2014/main" id="{B9250D5C-3062-EE4A-9B90-6029DE681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7" name="AutoShape 1000">
              <a:extLst>
                <a:ext uri="{FF2B5EF4-FFF2-40B4-BE49-F238E27FC236}">
                  <a16:creationId xmlns:a16="http://schemas.microsoft.com/office/drawing/2014/main" id="{2BB56E19-9992-DD49-ACD7-8C6AEBC23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48" name="Freeform 1001">
            <a:extLst>
              <a:ext uri="{FF2B5EF4-FFF2-40B4-BE49-F238E27FC236}">
                <a16:creationId xmlns:a16="http://schemas.microsoft.com/office/drawing/2014/main" id="{A69CF77E-ABA3-B84F-875C-D80AB379C5F8}"/>
              </a:ext>
            </a:extLst>
          </p:cNvPr>
          <p:cNvSpPr>
            <a:spLocks/>
          </p:cNvSpPr>
          <p:nvPr/>
        </p:nvSpPr>
        <p:spPr bwMode="auto">
          <a:xfrm>
            <a:off x="6909217" y="5943379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9" name="Group 1002">
            <a:extLst>
              <a:ext uri="{FF2B5EF4-FFF2-40B4-BE49-F238E27FC236}">
                <a16:creationId xmlns:a16="http://schemas.microsoft.com/office/drawing/2014/main" id="{1CA8411D-5C78-C147-8EFC-7EC1819D1D86}"/>
              </a:ext>
            </a:extLst>
          </p:cNvPr>
          <p:cNvGrpSpPr>
            <a:grpSpLocks/>
          </p:cNvGrpSpPr>
          <p:nvPr/>
        </p:nvGrpSpPr>
        <p:grpSpPr bwMode="auto">
          <a:xfrm>
            <a:off x="6843163" y="5939447"/>
            <a:ext cx="70024" cy="20243"/>
            <a:chOff x="614" y="2568"/>
            <a:chExt cx="725" cy="139"/>
          </a:xfrm>
        </p:grpSpPr>
        <p:sp>
          <p:nvSpPr>
            <p:cNvPr id="350" name="AutoShape 1003">
              <a:extLst>
                <a:ext uri="{FF2B5EF4-FFF2-40B4-BE49-F238E27FC236}">
                  <a16:creationId xmlns:a16="http://schemas.microsoft.com/office/drawing/2014/main" id="{FEDD15E7-3B9D-E24A-89A5-C6A2BBF1B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1" name="AutoShape 1004">
              <a:extLst>
                <a:ext uri="{FF2B5EF4-FFF2-40B4-BE49-F238E27FC236}">
                  <a16:creationId xmlns:a16="http://schemas.microsoft.com/office/drawing/2014/main" id="{58836C3A-B4C3-4D48-9606-C0558767C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52" name="Rectangle 1005">
            <a:extLst>
              <a:ext uri="{FF2B5EF4-FFF2-40B4-BE49-F238E27FC236}">
                <a16:creationId xmlns:a16="http://schemas.microsoft.com/office/drawing/2014/main" id="{EF6B2C42-9228-0D49-AF94-D00A27CE1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4163" y="5808666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3" name="Freeform 1006">
            <a:extLst>
              <a:ext uri="{FF2B5EF4-FFF2-40B4-BE49-F238E27FC236}">
                <a16:creationId xmlns:a16="http://schemas.microsoft.com/office/drawing/2014/main" id="{E1DBDB08-0048-4640-B68E-AABB540E8B46}"/>
              </a:ext>
            </a:extLst>
          </p:cNvPr>
          <p:cNvSpPr>
            <a:spLocks/>
          </p:cNvSpPr>
          <p:nvPr/>
        </p:nvSpPr>
        <p:spPr bwMode="auto">
          <a:xfrm>
            <a:off x="6912104" y="5892844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Freeform 1007">
            <a:extLst>
              <a:ext uri="{FF2B5EF4-FFF2-40B4-BE49-F238E27FC236}">
                <a16:creationId xmlns:a16="http://schemas.microsoft.com/office/drawing/2014/main" id="{10818ED5-611B-BE44-B6C1-30B266CEA1B6}"/>
              </a:ext>
            </a:extLst>
          </p:cNvPr>
          <p:cNvSpPr>
            <a:spLocks/>
          </p:cNvSpPr>
          <p:nvPr/>
        </p:nvSpPr>
        <p:spPr bwMode="auto">
          <a:xfrm>
            <a:off x="6912465" y="5845221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5" name="Oval 1008">
            <a:extLst>
              <a:ext uri="{FF2B5EF4-FFF2-40B4-BE49-F238E27FC236}">
                <a16:creationId xmlns:a16="http://schemas.microsoft.com/office/drawing/2014/main" id="{16A2C556-5720-644B-96D5-68C8F9139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6528" y="6126444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6" name="Freeform 1009">
            <a:extLst>
              <a:ext uri="{FF2B5EF4-FFF2-40B4-BE49-F238E27FC236}">
                <a16:creationId xmlns:a16="http://schemas.microsoft.com/office/drawing/2014/main" id="{81F56CD7-CAB5-334E-A95F-64FB75DC4553}"/>
              </a:ext>
            </a:extLst>
          </p:cNvPr>
          <p:cNvSpPr>
            <a:spLocks/>
          </p:cNvSpPr>
          <p:nvPr/>
        </p:nvSpPr>
        <p:spPr bwMode="auto">
          <a:xfrm>
            <a:off x="6910901" y="6126881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AutoShape 1010">
            <a:extLst>
              <a:ext uri="{FF2B5EF4-FFF2-40B4-BE49-F238E27FC236}">
                <a16:creationId xmlns:a16="http://schemas.microsoft.com/office/drawing/2014/main" id="{9F8EAFD5-1CA6-CE46-9869-959F521C7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1094" y="6135765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8" name="AutoShape 1011">
            <a:extLst>
              <a:ext uri="{FF2B5EF4-FFF2-40B4-BE49-F238E27FC236}">
                <a16:creationId xmlns:a16="http://schemas.microsoft.com/office/drawing/2014/main" id="{0163BC00-3DB2-6A4C-81B7-BDDD352CF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9516" y="6141444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9" name="Oval 1012">
            <a:extLst>
              <a:ext uri="{FF2B5EF4-FFF2-40B4-BE49-F238E27FC236}">
                <a16:creationId xmlns:a16="http://schemas.microsoft.com/office/drawing/2014/main" id="{518E4B31-0615-5549-A60A-E052516D2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427" y="6093093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0" name="Oval 1013">
            <a:extLst>
              <a:ext uri="{FF2B5EF4-FFF2-40B4-BE49-F238E27FC236}">
                <a16:creationId xmlns:a16="http://schemas.microsoft.com/office/drawing/2014/main" id="{7B5FBCCA-CCA9-DC4C-95E7-391208FFF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3084" y="6093093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1" name="Oval 1014">
            <a:extLst>
              <a:ext uri="{FF2B5EF4-FFF2-40B4-BE49-F238E27FC236}">
                <a16:creationId xmlns:a16="http://schemas.microsoft.com/office/drawing/2014/main" id="{AFDC7FCB-2F1A-5042-A036-63ACAB3B0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418" y="6093093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2" name="Rectangle 1015">
            <a:extLst>
              <a:ext uri="{FF2B5EF4-FFF2-40B4-BE49-F238E27FC236}">
                <a16:creationId xmlns:a16="http://schemas.microsoft.com/office/drawing/2014/main" id="{F727FFB7-BF01-1F46-9D9E-9D5E4DE8F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2627" y="6013722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63" name="Group 590">
            <a:extLst>
              <a:ext uri="{FF2B5EF4-FFF2-40B4-BE49-F238E27FC236}">
                <a16:creationId xmlns:a16="http://schemas.microsoft.com/office/drawing/2014/main" id="{74594D33-7B4A-9C4A-B427-0FAC6A3BF3C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527198" y="5453338"/>
            <a:ext cx="345630" cy="320302"/>
            <a:chOff x="2839" y="3501"/>
            <a:chExt cx="755" cy="803"/>
          </a:xfrm>
        </p:grpSpPr>
        <p:pic>
          <p:nvPicPr>
            <p:cNvPr id="364" name="Picture 591" descr="desktop_computer_stylized_medium">
              <a:extLst>
                <a:ext uri="{FF2B5EF4-FFF2-40B4-BE49-F238E27FC236}">
                  <a16:creationId xmlns:a16="http://schemas.microsoft.com/office/drawing/2014/main" id="{EFC7DF1D-1F60-234A-A19E-5E7FD8C6B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5" name="Freeform 592">
              <a:extLst>
                <a:ext uri="{FF2B5EF4-FFF2-40B4-BE49-F238E27FC236}">
                  <a16:creationId xmlns:a16="http://schemas.microsoft.com/office/drawing/2014/main" id="{DCD434F7-36BC-CB4D-8542-D58E08922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6" name="Group 652">
            <a:extLst>
              <a:ext uri="{FF2B5EF4-FFF2-40B4-BE49-F238E27FC236}">
                <a16:creationId xmlns:a16="http://schemas.microsoft.com/office/drawing/2014/main" id="{FE0749AD-B5F9-0B4F-9912-0D138E68C612}"/>
              </a:ext>
            </a:extLst>
          </p:cNvPr>
          <p:cNvGrpSpPr>
            <a:grpSpLocks/>
          </p:cNvGrpSpPr>
          <p:nvPr/>
        </p:nvGrpSpPr>
        <p:grpSpPr bwMode="auto">
          <a:xfrm>
            <a:off x="4712859" y="2375563"/>
            <a:ext cx="397547" cy="306949"/>
            <a:chOff x="2751" y="1851"/>
            <a:chExt cx="462" cy="478"/>
          </a:xfrm>
        </p:grpSpPr>
        <p:pic>
          <p:nvPicPr>
            <p:cNvPr id="367" name="Picture 653" descr="iphone_stylized_small">
              <a:extLst>
                <a:ext uri="{FF2B5EF4-FFF2-40B4-BE49-F238E27FC236}">
                  <a16:creationId xmlns:a16="http://schemas.microsoft.com/office/drawing/2014/main" id="{55DC35A9-5D7B-2344-9544-595A59DF0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" name="Picture 654" descr="antenna_radiation_stylized">
              <a:extLst>
                <a:ext uri="{FF2B5EF4-FFF2-40B4-BE49-F238E27FC236}">
                  <a16:creationId xmlns:a16="http://schemas.microsoft.com/office/drawing/2014/main" id="{648D4CBC-C6CE-E948-BFBC-2B4E4C0F50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9" name="Group 950">
            <a:extLst>
              <a:ext uri="{FF2B5EF4-FFF2-40B4-BE49-F238E27FC236}">
                <a16:creationId xmlns:a16="http://schemas.microsoft.com/office/drawing/2014/main" id="{B9157F43-8D3E-934B-B098-8C13D287B646}"/>
              </a:ext>
            </a:extLst>
          </p:cNvPr>
          <p:cNvGrpSpPr>
            <a:grpSpLocks/>
          </p:cNvGrpSpPr>
          <p:nvPr/>
        </p:nvGrpSpPr>
        <p:grpSpPr bwMode="auto">
          <a:xfrm>
            <a:off x="7007207" y="5446229"/>
            <a:ext cx="177192" cy="330833"/>
            <a:chOff x="4140" y="429"/>
            <a:chExt cx="1425" cy="2396"/>
          </a:xfrm>
        </p:grpSpPr>
        <p:sp>
          <p:nvSpPr>
            <p:cNvPr id="370" name="Freeform 951">
              <a:extLst>
                <a:ext uri="{FF2B5EF4-FFF2-40B4-BE49-F238E27FC236}">
                  <a16:creationId xmlns:a16="http://schemas.microsoft.com/office/drawing/2014/main" id="{3CC165E8-5808-4C4C-842B-6B64BF1A4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1" name="Rectangle 952">
              <a:extLst>
                <a:ext uri="{FF2B5EF4-FFF2-40B4-BE49-F238E27FC236}">
                  <a16:creationId xmlns:a16="http://schemas.microsoft.com/office/drawing/2014/main" id="{E42B5865-4EED-7747-8C9D-6AF96C4BE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2" name="Freeform 953">
              <a:extLst>
                <a:ext uri="{FF2B5EF4-FFF2-40B4-BE49-F238E27FC236}">
                  <a16:creationId xmlns:a16="http://schemas.microsoft.com/office/drawing/2014/main" id="{04C657EA-0E1D-CD4C-998E-C6698B25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Freeform 954">
              <a:extLst>
                <a:ext uri="{FF2B5EF4-FFF2-40B4-BE49-F238E27FC236}">
                  <a16:creationId xmlns:a16="http://schemas.microsoft.com/office/drawing/2014/main" id="{0081EC2A-ED17-E940-B30C-FD018D24D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4" name="Rectangle 955">
              <a:extLst>
                <a:ext uri="{FF2B5EF4-FFF2-40B4-BE49-F238E27FC236}">
                  <a16:creationId xmlns:a16="http://schemas.microsoft.com/office/drawing/2014/main" id="{285ED3E6-1C62-0C4F-8C1E-757D2B96B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75" name="Group 956">
              <a:extLst>
                <a:ext uri="{FF2B5EF4-FFF2-40B4-BE49-F238E27FC236}">
                  <a16:creationId xmlns:a16="http://schemas.microsoft.com/office/drawing/2014/main" id="{AEC0E1CB-799C-584B-AA17-E6ED390A59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00" name="AutoShape 957">
                <a:extLst>
                  <a:ext uri="{FF2B5EF4-FFF2-40B4-BE49-F238E27FC236}">
                    <a16:creationId xmlns:a16="http://schemas.microsoft.com/office/drawing/2014/main" id="{BFD6BC96-6DD7-8249-971E-7A6431DE5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01" name="AutoShape 958">
                <a:extLst>
                  <a:ext uri="{FF2B5EF4-FFF2-40B4-BE49-F238E27FC236}">
                    <a16:creationId xmlns:a16="http://schemas.microsoft.com/office/drawing/2014/main" id="{7136BF1A-5BDD-EE4E-8563-E53448E3C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6" name="Rectangle 959">
              <a:extLst>
                <a:ext uri="{FF2B5EF4-FFF2-40B4-BE49-F238E27FC236}">
                  <a16:creationId xmlns:a16="http://schemas.microsoft.com/office/drawing/2014/main" id="{8245B411-036D-D243-A29A-6C8A24D9E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77" name="Group 960">
              <a:extLst>
                <a:ext uri="{FF2B5EF4-FFF2-40B4-BE49-F238E27FC236}">
                  <a16:creationId xmlns:a16="http://schemas.microsoft.com/office/drawing/2014/main" id="{998BFA06-D769-2B45-967D-20B6DF4E6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8" name="AutoShape 961">
                <a:extLst>
                  <a:ext uri="{FF2B5EF4-FFF2-40B4-BE49-F238E27FC236}">
                    <a16:creationId xmlns:a16="http://schemas.microsoft.com/office/drawing/2014/main" id="{B41A50C2-84FC-9D47-B6C0-F75D2EEA3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99" name="AutoShape 962">
                <a:extLst>
                  <a:ext uri="{FF2B5EF4-FFF2-40B4-BE49-F238E27FC236}">
                    <a16:creationId xmlns:a16="http://schemas.microsoft.com/office/drawing/2014/main" id="{162FEE75-60EF-ED4B-8F62-43CC9E2BA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8" name="Rectangle 963">
              <a:extLst>
                <a:ext uri="{FF2B5EF4-FFF2-40B4-BE49-F238E27FC236}">
                  <a16:creationId xmlns:a16="http://schemas.microsoft.com/office/drawing/2014/main" id="{45210630-A956-A643-BA83-8B3AC84AD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9" name="Rectangle 964">
              <a:extLst>
                <a:ext uri="{FF2B5EF4-FFF2-40B4-BE49-F238E27FC236}">
                  <a16:creationId xmlns:a16="http://schemas.microsoft.com/office/drawing/2014/main" id="{EA864705-E6F3-0149-9FB8-F2D651001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80" name="Group 965">
              <a:extLst>
                <a:ext uri="{FF2B5EF4-FFF2-40B4-BE49-F238E27FC236}">
                  <a16:creationId xmlns:a16="http://schemas.microsoft.com/office/drawing/2014/main" id="{5FA6E92E-3F4C-B34B-8A73-73A726321F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96" name="AutoShape 966">
                <a:extLst>
                  <a:ext uri="{FF2B5EF4-FFF2-40B4-BE49-F238E27FC236}">
                    <a16:creationId xmlns:a16="http://schemas.microsoft.com/office/drawing/2014/main" id="{A6336F1E-6BE8-B445-9185-62BF81738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97" name="AutoShape 967">
                <a:extLst>
                  <a:ext uri="{FF2B5EF4-FFF2-40B4-BE49-F238E27FC236}">
                    <a16:creationId xmlns:a16="http://schemas.microsoft.com/office/drawing/2014/main" id="{BCC9FB72-268F-8647-9D4C-FA7C9DF58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1" name="Freeform 968">
              <a:extLst>
                <a:ext uri="{FF2B5EF4-FFF2-40B4-BE49-F238E27FC236}">
                  <a16:creationId xmlns:a16="http://schemas.microsoft.com/office/drawing/2014/main" id="{E4BA31FD-CC32-B04B-A952-BB07796E5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2" name="Group 969">
              <a:extLst>
                <a:ext uri="{FF2B5EF4-FFF2-40B4-BE49-F238E27FC236}">
                  <a16:creationId xmlns:a16="http://schemas.microsoft.com/office/drawing/2014/main" id="{31CF1811-4A2F-6440-8069-87CF0C2320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4" name="AutoShape 970">
                <a:extLst>
                  <a:ext uri="{FF2B5EF4-FFF2-40B4-BE49-F238E27FC236}">
                    <a16:creationId xmlns:a16="http://schemas.microsoft.com/office/drawing/2014/main" id="{5317896D-09DC-D14B-8A55-9B7FAC0FB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95" name="AutoShape 971">
                <a:extLst>
                  <a:ext uri="{FF2B5EF4-FFF2-40B4-BE49-F238E27FC236}">
                    <a16:creationId xmlns:a16="http://schemas.microsoft.com/office/drawing/2014/main" id="{4C39BD1C-93C0-4A4A-A896-BA5A0DA18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3" name="Rectangle 972">
              <a:extLst>
                <a:ext uri="{FF2B5EF4-FFF2-40B4-BE49-F238E27FC236}">
                  <a16:creationId xmlns:a16="http://schemas.microsoft.com/office/drawing/2014/main" id="{C407462A-F1F1-8147-8BCF-ABE45E4DF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4" name="Freeform 973">
              <a:extLst>
                <a:ext uri="{FF2B5EF4-FFF2-40B4-BE49-F238E27FC236}">
                  <a16:creationId xmlns:a16="http://schemas.microsoft.com/office/drawing/2014/main" id="{9CC74385-D63E-3D48-9561-40BDDCB29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5" name="Freeform 974">
              <a:extLst>
                <a:ext uri="{FF2B5EF4-FFF2-40B4-BE49-F238E27FC236}">
                  <a16:creationId xmlns:a16="http://schemas.microsoft.com/office/drawing/2014/main" id="{BE3EC3AB-107D-0246-A7B3-BB9AAAAE2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6" name="Oval 975">
              <a:extLst>
                <a:ext uri="{FF2B5EF4-FFF2-40B4-BE49-F238E27FC236}">
                  <a16:creationId xmlns:a16="http://schemas.microsoft.com/office/drawing/2014/main" id="{D5CE143B-6BEE-164A-8AF2-550324389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7" name="Freeform 976">
              <a:extLst>
                <a:ext uri="{FF2B5EF4-FFF2-40B4-BE49-F238E27FC236}">
                  <a16:creationId xmlns:a16="http://schemas.microsoft.com/office/drawing/2014/main" id="{EADD20C0-41F8-1048-B5B0-3DFEAAD82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8" name="AutoShape 977">
              <a:extLst>
                <a:ext uri="{FF2B5EF4-FFF2-40B4-BE49-F238E27FC236}">
                  <a16:creationId xmlns:a16="http://schemas.microsoft.com/office/drawing/2014/main" id="{ECF1DC30-C215-FE45-B385-194BBD2D2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9" name="AutoShape 978">
              <a:extLst>
                <a:ext uri="{FF2B5EF4-FFF2-40B4-BE49-F238E27FC236}">
                  <a16:creationId xmlns:a16="http://schemas.microsoft.com/office/drawing/2014/main" id="{03A3B6DC-8081-054C-BE2C-B7B161B15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0" name="Oval 979">
              <a:extLst>
                <a:ext uri="{FF2B5EF4-FFF2-40B4-BE49-F238E27FC236}">
                  <a16:creationId xmlns:a16="http://schemas.microsoft.com/office/drawing/2014/main" id="{D0F88E4B-F42F-334A-8BFA-E3A20C22B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1" name="Oval 980">
              <a:extLst>
                <a:ext uri="{FF2B5EF4-FFF2-40B4-BE49-F238E27FC236}">
                  <a16:creationId xmlns:a16="http://schemas.microsoft.com/office/drawing/2014/main" id="{9B2E4BDA-3866-F94F-ABE0-15F24D717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2" name="Oval 981">
              <a:extLst>
                <a:ext uri="{FF2B5EF4-FFF2-40B4-BE49-F238E27FC236}">
                  <a16:creationId xmlns:a16="http://schemas.microsoft.com/office/drawing/2014/main" id="{56DB147D-629E-9046-BAA3-982B5C6AD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3" name="Rectangle 982">
              <a:extLst>
                <a:ext uri="{FF2B5EF4-FFF2-40B4-BE49-F238E27FC236}">
                  <a16:creationId xmlns:a16="http://schemas.microsoft.com/office/drawing/2014/main" id="{593005B5-9EA3-BC40-ADCD-6E476DA3F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22" name="Group 950">
            <a:extLst>
              <a:ext uri="{FF2B5EF4-FFF2-40B4-BE49-F238E27FC236}">
                <a16:creationId xmlns:a16="http://schemas.microsoft.com/office/drawing/2014/main" id="{2C88078D-8080-EA45-BE11-6937F08FD107}"/>
              </a:ext>
            </a:extLst>
          </p:cNvPr>
          <p:cNvGrpSpPr>
            <a:grpSpLocks/>
          </p:cNvGrpSpPr>
          <p:nvPr/>
        </p:nvGrpSpPr>
        <p:grpSpPr bwMode="auto">
          <a:xfrm>
            <a:off x="6755725" y="5788678"/>
            <a:ext cx="214974" cy="403920"/>
            <a:chOff x="4140" y="429"/>
            <a:chExt cx="1425" cy="2396"/>
          </a:xfrm>
        </p:grpSpPr>
        <p:sp>
          <p:nvSpPr>
            <p:cNvPr id="423" name="Freeform 951">
              <a:extLst>
                <a:ext uri="{FF2B5EF4-FFF2-40B4-BE49-F238E27FC236}">
                  <a16:creationId xmlns:a16="http://schemas.microsoft.com/office/drawing/2014/main" id="{E22BAF54-8ABB-A64A-A3BC-EFCC80AF0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4" name="Rectangle 952">
              <a:extLst>
                <a:ext uri="{FF2B5EF4-FFF2-40B4-BE49-F238E27FC236}">
                  <a16:creationId xmlns:a16="http://schemas.microsoft.com/office/drawing/2014/main" id="{70CEEF7E-1A13-4C4F-9A8B-26C638463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5" name="Freeform 953">
              <a:extLst>
                <a:ext uri="{FF2B5EF4-FFF2-40B4-BE49-F238E27FC236}">
                  <a16:creationId xmlns:a16="http://schemas.microsoft.com/office/drawing/2014/main" id="{5E7A472A-D60E-EA43-9EEA-9C9881276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6" name="Freeform 954">
              <a:extLst>
                <a:ext uri="{FF2B5EF4-FFF2-40B4-BE49-F238E27FC236}">
                  <a16:creationId xmlns:a16="http://schemas.microsoft.com/office/drawing/2014/main" id="{0B728029-E4DD-C649-8B6F-020F1D45D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7" name="Rectangle 955">
              <a:extLst>
                <a:ext uri="{FF2B5EF4-FFF2-40B4-BE49-F238E27FC236}">
                  <a16:creationId xmlns:a16="http://schemas.microsoft.com/office/drawing/2014/main" id="{7AB8509C-DB39-0742-A0FA-D25DAC3D8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28" name="Group 956">
              <a:extLst>
                <a:ext uri="{FF2B5EF4-FFF2-40B4-BE49-F238E27FC236}">
                  <a16:creationId xmlns:a16="http://schemas.microsoft.com/office/drawing/2014/main" id="{80F51709-BB01-1846-B67C-CE4ECE8086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3" name="AutoShape 957">
                <a:extLst>
                  <a:ext uri="{FF2B5EF4-FFF2-40B4-BE49-F238E27FC236}">
                    <a16:creationId xmlns:a16="http://schemas.microsoft.com/office/drawing/2014/main" id="{E2BD17DD-EF15-A24D-931E-D245AB96F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54" name="AutoShape 958">
                <a:extLst>
                  <a:ext uri="{FF2B5EF4-FFF2-40B4-BE49-F238E27FC236}">
                    <a16:creationId xmlns:a16="http://schemas.microsoft.com/office/drawing/2014/main" id="{6AF84E87-0716-E94B-B53E-6D18A0B37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9" name="Rectangle 959">
              <a:extLst>
                <a:ext uri="{FF2B5EF4-FFF2-40B4-BE49-F238E27FC236}">
                  <a16:creationId xmlns:a16="http://schemas.microsoft.com/office/drawing/2014/main" id="{95BF9831-579A-FF41-8D72-2BCCAAF12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30" name="Group 960">
              <a:extLst>
                <a:ext uri="{FF2B5EF4-FFF2-40B4-BE49-F238E27FC236}">
                  <a16:creationId xmlns:a16="http://schemas.microsoft.com/office/drawing/2014/main" id="{E1AF8D4B-B5CD-0146-92AA-CEAC352EF7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" name="AutoShape 961">
                <a:extLst>
                  <a:ext uri="{FF2B5EF4-FFF2-40B4-BE49-F238E27FC236}">
                    <a16:creationId xmlns:a16="http://schemas.microsoft.com/office/drawing/2014/main" id="{6DD6AD4F-E915-AE4B-8BA8-798ED2FC2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52" name="AutoShape 962">
                <a:extLst>
                  <a:ext uri="{FF2B5EF4-FFF2-40B4-BE49-F238E27FC236}">
                    <a16:creationId xmlns:a16="http://schemas.microsoft.com/office/drawing/2014/main" id="{37494D8C-E2F6-0D47-A148-7B8E9D83E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1" name="Rectangle 963">
              <a:extLst>
                <a:ext uri="{FF2B5EF4-FFF2-40B4-BE49-F238E27FC236}">
                  <a16:creationId xmlns:a16="http://schemas.microsoft.com/office/drawing/2014/main" id="{63841D79-6444-EB42-A0E7-87B52BF56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2" name="Rectangle 964">
              <a:extLst>
                <a:ext uri="{FF2B5EF4-FFF2-40B4-BE49-F238E27FC236}">
                  <a16:creationId xmlns:a16="http://schemas.microsoft.com/office/drawing/2014/main" id="{DF0659B3-21D4-D44C-9B15-1179D0B85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33" name="Group 965">
              <a:extLst>
                <a:ext uri="{FF2B5EF4-FFF2-40B4-BE49-F238E27FC236}">
                  <a16:creationId xmlns:a16="http://schemas.microsoft.com/office/drawing/2014/main" id="{40E0CB97-B718-1840-9DBF-01D8A8A10D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49" name="AutoShape 966">
                <a:extLst>
                  <a:ext uri="{FF2B5EF4-FFF2-40B4-BE49-F238E27FC236}">
                    <a16:creationId xmlns:a16="http://schemas.microsoft.com/office/drawing/2014/main" id="{13184E4A-912C-0042-9B50-7801628E1C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50" name="AutoShape 967">
                <a:extLst>
                  <a:ext uri="{FF2B5EF4-FFF2-40B4-BE49-F238E27FC236}">
                    <a16:creationId xmlns:a16="http://schemas.microsoft.com/office/drawing/2014/main" id="{EC497607-7A68-3442-8889-DC5379D46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4" name="Freeform 968">
              <a:extLst>
                <a:ext uri="{FF2B5EF4-FFF2-40B4-BE49-F238E27FC236}">
                  <a16:creationId xmlns:a16="http://schemas.microsoft.com/office/drawing/2014/main" id="{052CE7AF-A97E-A341-AFD5-C7FAE94F4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35" name="Group 969">
              <a:extLst>
                <a:ext uri="{FF2B5EF4-FFF2-40B4-BE49-F238E27FC236}">
                  <a16:creationId xmlns:a16="http://schemas.microsoft.com/office/drawing/2014/main" id="{EE384ACB-D1B7-8947-A46E-908F4C274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47" name="AutoShape 970">
                <a:extLst>
                  <a:ext uri="{FF2B5EF4-FFF2-40B4-BE49-F238E27FC236}">
                    <a16:creationId xmlns:a16="http://schemas.microsoft.com/office/drawing/2014/main" id="{E31703BD-0E29-4342-866F-C1BACFF6A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48" name="AutoShape 971">
                <a:extLst>
                  <a:ext uri="{FF2B5EF4-FFF2-40B4-BE49-F238E27FC236}">
                    <a16:creationId xmlns:a16="http://schemas.microsoft.com/office/drawing/2014/main" id="{EEA60274-2682-3A48-9AE3-69FF0DCF1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6" name="Rectangle 972">
              <a:extLst>
                <a:ext uri="{FF2B5EF4-FFF2-40B4-BE49-F238E27FC236}">
                  <a16:creationId xmlns:a16="http://schemas.microsoft.com/office/drawing/2014/main" id="{967A71FE-66B2-954A-9379-E42B8F089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7" name="Freeform 973">
              <a:extLst>
                <a:ext uri="{FF2B5EF4-FFF2-40B4-BE49-F238E27FC236}">
                  <a16:creationId xmlns:a16="http://schemas.microsoft.com/office/drawing/2014/main" id="{6FB307DE-995F-3B4C-A113-98D658214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8" name="Freeform 974">
              <a:extLst>
                <a:ext uri="{FF2B5EF4-FFF2-40B4-BE49-F238E27FC236}">
                  <a16:creationId xmlns:a16="http://schemas.microsoft.com/office/drawing/2014/main" id="{90D5EB6A-3270-FA40-8319-F741130BA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9" name="Oval 975">
              <a:extLst>
                <a:ext uri="{FF2B5EF4-FFF2-40B4-BE49-F238E27FC236}">
                  <a16:creationId xmlns:a16="http://schemas.microsoft.com/office/drawing/2014/main" id="{77280D7B-B4B9-A843-AC20-94979FDF9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0" name="Freeform 976">
              <a:extLst>
                <a:ext uri="{FF2B5EF4-FFF2-40B4-BE49-F238E27FC236}">
                  <a16:creationId xmlns:a16="http://schemas.microsoft.com/office/drawing/2014/main" id="{80A419D8-1581-3A46-8EBA-577601241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1" name="AutoShape 977">
              <a:extLst>
                <a:ext uri="{FF2B5EF4-FFF2-40B4-BE49-F238E27FC236}">
                  <a16:creationId xmlns:a16="http://schemas.microsoft.com/office/drawing/2014/main" id="{EED639F0-33CC-254D-99A1-DD0352271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2" name="AutoShape 978">
              <a:extLst>
                <a:ext uri="{FF2B5EF4-FFF2-40B4-BE49-F238E27FC236}">
                  <a16:creationId xmlns:a16="http://schemas.microsoft.com/office/drawing/2014/main" id="{522FF7C6-4EA8-7D47-B430-79E5E0576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3" name="Oval 979">
              <a:extLst>
                <a:ext uri="{FF2B5EF4-FFF2-40B4-BE49-F238E27FC236}">
                  <a16:creationId xmlns:a16="http://schemas.microsoft.com/office/drawing/2014/main" id="{242F954B-88E5-B048-98E9-40F0D761A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4" name="Oval 980">
              <a:extLst>
                <a:ext uri="{FF2B5EF4-FFF2-40B4-BE49-F238E27FC236}">
                  <a16:creationId xmlns:a16="http://schemas.microsoft.com/office/drawing/2014/main" id="{A6EF718B-8D3A-514F-B044-003F6C634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5" name="Oval 981">
              <a:extLst>
                <a:ext uri="{FF2B5EF4-FFF2-40B4-BE49-F238E27FC236}">
                  <a16:creationId xmlns:a16="http://schemas.microsoft.com/office/drawing/2014/main" id="{813F1E73-B64A-F54B-8A38-E17C7DD8A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6" name="Rectangle 982">
              <a:extLst>
                <a:ext uri="{FF2B5EF4-FFF2-40B4-BE49-F238E27FC236}">
                  <a16:creationId xmlns:a16="http://schemas.microsoft.com/office/drawing/2014/main" id="{1857FA82-EB0A-EE41-839B-BECD0ED39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591BE906-E595-B649-963F-9A97A62BC9DB}"/>
              </a:ext>
            </a:extLst>
          </p:cNvPr>
          <p:cNvGrpSpPr/>
          <p:nvPr/>
        </p:nvGrpSpPr>
        <p:grpSpPr>
          <a:xfrm>
            <a:off x="5852005" y="4128902"/>
            <a:ext cx="367224" cy="240304"/>
            <a:chOff x="7493876" y="2774731"/>
            <a:chExt cx="1481958" cy="89462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D1AFE997-42EF-E448-84B8-2664DED57AD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3B88C418-A94C-D74A-A8F4-7D50E4559AE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91C76761-D3F7-8F49-B804-7516AA435A6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D0D84ED2-8EEB-A14E-9D0D-A8D7EE1C2B8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83F7D618-DF6E-CD4E-ABFD-7248C8AFF79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5BA0C0F4-859C-2948-A8E4-EC63C482D24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1870235E-870D-8C4E-B97F-5CC2B2BDFC9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84C8D354-1A5C-954E-A9BC-AE2AE525994E}"/>
              </a:ext>
            </a:extLst>
          </p:cNvPr>
          <p:cNvGrpSpPr/>
          <p:nvPr/>
        </p:nvGrpSpPr>
        <p:grpSpPr>
          <a:xfrm>
            <a:off x="6354771" y="4172041"/>
            <a:ext cx="367224" cy="240304"/>
            <a:chOff x="7493876" y="2774731"/>
            <a:chExt cx="1481958" cy="894622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A346C2E2-A35A-F443-958E-38A56CF069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35A632E8-91D7-9F48-A5E8-DD6E26B4165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013B46E4-7B99-B94B-BFDA-24FAEED73CA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173B8FAB-A8E5-6B4A-A08D-F3609F6771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97B9814D-5838-D941-8349-97C5392D74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60AAD9FD-2FFA-9D46-AD4B-D81718FB654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EF273E9D-EC6B-5F40-9E84-0AFD9D1856B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A683812E-0AC0-DF46-919D-742D7417E9F1}"/>
              </a:ext>
            </a:extLst>
          </p:cNvPr>
          <p:cNvGrpSpPr/>
          <p:nvPr/>
        </p:nvGrpSpPr>
        <p:grpSpPr>
          <a:xfrm>
            <a:off x="4803287" y="4138272"/>
            <a:ext cx="354986" cy="175668"/>
            <a:chOff x="7493876" y="2774731"/>
            <a:chExt cx="1481958" cy="894622"/>
          </a:xfrm>
        </p:grpSpPr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78234E6D-A63E-BA4F-AB1C-0085126905F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749AC48C-EAAA-E742-BD1E-509EBB5A281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BA273955-F11B-084E-8F81-A93F1595AC7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242F04B4-366A-F644-842F-AAD4C932014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2D06F4AF-B529-BF4C-8F2B-2D2E3E98C98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BD6BC977-8A89-AE40-9EE6-A2C4F381502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956D2CE5-06D6-0348-AF0E-BFA9ECC42A7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B788976E-B4F1-384B-A7A5-32372906D00D}"/>
              </a:ext>
            </a:extLst>
          </p:cNvPr>
          <p:cNvGrpSpPr/>
          <p:nvPr/>
        </p:nvGrpSpPr>
        <p:grpSpPr>
          <a:xfrm>
            <a:off x="6001110" y="4947964"/>
            <a:ext cx="393760" cy="218578"/>
            <a:chOff x="7493876" y="2774731"/>
            <a:chExt cx="1481958" cy="894622"/>
          </a:xfrm>
        </p:grpSpPr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1AA9D7DD-752B-F742-BA8C-19673D63B7A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E57116AD-D7A8-9742-8FF8-5F16024E60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9D4F74D2-3ECC-9448-9FB1-370E53F597D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DA4212DD-88D6-7144-996D-1684D0998D1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7D3B1847-2991-9F42-8243-C6C82AEA3F6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1075D91F-CEB2-A34B-8E7B-6DBE88D0C73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5C69D097-E5DF-C94F-87A0-A366128EA06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D081AC14-E61F-9E44-B9F8-7F976FEE2854}"/>
              </a:ext>
            </a:extLst>
          </p:cNvPr>
          <p:cNvGrpSpPr/>
          <p:nvPr/>
        </p:nvGrpSpPr>
        <p:grpSpPr>
          <a:xfrm>
            <a:off x="6536775" y="5162261"/>
            <a:ext cx="393760" cy="218578"/>
            <a:chOff x="7493876" y="2774731"/>
            <a:chExt cx="1481958" cy="894622"/>
          </a:xfrm>
        </p:grpSpPr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8CFF86F6-B0FC-A942-8AA0-479DD7032BC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76EA3A87-473B-0945-A9E0-675B91F33B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A978F236-5E3C-C24D-80B9-169B5FBD8D1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32" name="Freeform 531">
                <a:extLst>
                  <a:ext uri="{FF2B5EF4-FFF2-40B4-BE49-F238E27FC236}">
                    <a16:creationId xmlns:a16="http://schemas.microsoft.com/office/drawing/2014/main" id="{5AE9D058-8EAC-6240-91FD-FADF0E063E8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64699900-9D57-A84A-826E-F26640FBBDD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CE596508-3EA9-044A-9250-9CF5986DB68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3386E1BB-0341-A641-BA42-64120BFBC23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57AEC85C-1991-7940-9A8F-0D0CDF4B6544}"/>
              </a:ext>
            </a:extLst>
          </p:cNvPr>
          <p:cNvGrpSpPr/>
          <p:nvPr/>
        </p:nvGrpSpPr>
        <p:grpSpPr>
          <a:xfrm>
            <a:off x="5534723" y="1952089"/>
            <a:ext cx="271847" cy="453062"/>
            <a:chOff x="5534723" y="1952089"/>
            <a:chExt cx="271847" cy="453062"/>
          </a:xfrm>
        </p:grpSpPr>
        <p:pic>
          <p:nvPicPr>
            <p:cNvPr id="559" name="Picture 799" descr="cell_tower_radiation copy">
              <a:extLst>
                <a:ext uri="{FF2B5EF4-FFF2-40B4-BE49-F238E27FC236}">
                  <a16:creationId xmlns:a16="http://schemas.microsoft.com/office/drawing/2014/main" id="{3F17F723-A2BC-DC40-9A0B-16CD30012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4723" y="1952089"/>
              <a:ext cx="271847" cy="197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0" name="Oval 800">
              <a:extLst>
                <a:ext uri="{FF2B5EF4-FFF2-40B4-BE49-F238E27FC236}">
                  <a16:creationId xmlns:a16="http://schemas.microsoft.com/office/drawing/2014/main" id="{D6F0F4E1-A81F-DC4E-B7E6-97557A443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100" y="2023483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561" name="Group 783">
              <a:extLst>
                <a:ext uri="{FF2B5EF4-FFF2-40B4-BE49-F238E27FC236}">
                  <a16:creationId xmlns:a16="http://schemas.microsoft.com/office/drawing/2014/main" id="{9B66B698-3415-CF42-8A8F-02FDBA2936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2338" y="2043663"/>
              <a:ext cx="212313" cy="361488"/>
              <a:chOff x="3130" y="3288"/>
              <a:chExt cx="410" cy="742"/>
            </a:xfrm>
          </p:grpSpPr>
          <p:sp>
            <p:nvSpPr>
              <p:cNvPr id="562" name="Line 270">
                <a:extLst>
                  <a:ext uri="{FF2B5EF4-FFF2-40B4-BE49-F238E27FC236}">
                    <a16:creationId xmlns:a16="http://schemas.microsoft.com/office/drawing/2014/main" id="{700D5CC3-7206-9E40-A909-F0D2077AE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3" name="Line 271">
                <a:extLst>
                  <a:ext uri="{FF2B5EF4-FFF2-40B4-BE49-F238E27FC236}">
                    <a16:creationId xmlns:a16="http://schemas.microsoft.com/office/drawing/2014/main" id="{59C5EEBB-46AE-254B-BFFB-E8ACDC122D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4" name="Line 272">
                <a:extLst>
                  <a:ext uri="{FF2B5EF4-FFF2-40B4-BE49-F238E27FC236}">
                    <a16:creationId xmlns:a16="http://schemas.microsoft.com/office/drawing/2014/main" id="{1BEA6BE2-D756-9F49-84EC-1CFC3F7EE3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5" name="Line 273">
                <a:extLst>
                  <a:ext uri="{FF2B5EF4-FFF2-40B4-BE49-F238E27FC236}">
                    <a16:creationId xmlns:a16="http://schemas.microsoft.com/office/drawing/2014/main" id="{2BB20B75-D078-B349-8ED7-7EF5DDEF7D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6" name="Line 274">
                <a:extLst>
                  <a:ext uri="{FF2B5EF4-FFF2-40B4-BE49-F238E27FC236}">
                    <a16:creationId xmlns:a16="http://schemas.microsoft.com/office/drawing/2014/main" id="{19E9C506-6CA3-3D47-AB74-FE28012B68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7" name="Line 275">
                <a:extLst>
                  <a:ext uri="{FF2B5EF4-FFF2-40B4-BE49-F238E27FC236}">
                    <a16:creationId xmlns:a16="http://schemas.microsoft.com/office/drawing/2014/main" id="{3BBD9872-E013-FA41-8F0D-2D4472744B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8" name="Line 276">
                <a:extLst>
                  <a:ext uri="{FF2B5EF4-FFF2-40B4-BE49-F238E27FC236}">
                    <a16:creationId xmlns:a16="http://schemas.microsoft.com/office/drawing/2014/main" id="{88CBA91B-9E00-C345-A11D-1E2387A09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9" name="Line 277">
                <a:extLst>
                  <a:ext uri="{FF2B5EF4-FFF2-40B4-BE49-F238E27FC236}">
                    <a16:creationId xmlns:a16="http://schemas.microsoft.com/office/drawing/2014/main" id="{F90F97E0-7168-3641-9DDD-F7A2DFBDFD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0" name="Line 278">
                <a:extLst>
                  <a:ext uri="{FF2B5EF4-FFF2-40B4-BE49-F238E27FC236}">
                    <a16:creationId xmlns:a16="http://schemas.microsoft.com/office/drawing/2014/main" id="{C1D7EEAB-C106-2D43-BBA4-9AD86682CA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1" name="Line 279">
                <a:extLst>
                  <a:ext uri="{FF2B5EF4-FFF2-40B4-BE49-F238E27FC236}">
                    <a16:creationId xmlns:a16="http://schemas.microsoft.com/office/drawing/2014/main" id="{03E18F7D-E69E-5448-9B09-7AB42BD5AD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2" name="Line 280">
                <a:extLst>
                  <a:ext uri="{FF2B5EF4-FFF2-40B4-BE49-F238E27FC236}">
                    <a16:creationId xmlns:a16="http://schemas.microsoft.com/office/drawing/2014/main" id="{707D5AB0-6A34-7D47-9B19-3397A45D65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3" name="Line 281">
                <a:extLst>
                  <a:ext uri="{FF2B5EF4-FFF2-40B4-BE49-F238E27FC236}">
                    <a16:creationId xmlns:a16="http://schemas.microsoft.com/office/drawing/2014/main" id="{2581D4F7-8F7E-DA44-AFE0-233B0F60F1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4" name="Line 282">
                <a:extLst>
                  <a:ext uri="{FF2B5EF4-FFF2-40B4-BE49-F238E27FC236}">
                    <a16:creationId xmlns:a16="http://schemas.microsoft.com/office/drawing/2014/main" id="{4ADDAED8-7572-5047-B7DF-F1DE9A6D9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Line 283">
                <a:extLst>
                  <a:ext uri="{FF2B5EF4-FFF2-40B4-BE49-F238E27FC236}">
                    <a16:creationId xmlns:a16="http://schemas.microsoft.com/office/drawing/2014/main" id="{35DFAF00-264C-1547-9649-2EC6EE4AE1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6" name="Line 284">
                <a:extLst>
                  <a:ext uri="{FF2B5EF4-FFF2-40B4-BE49-F238E27FC236}">
                    <a16:creationId xmlns:a16="http://schemas.microsoft.com/office/drawing/2014/main" id="{5348AD96-74AD-704F-A303-E65C2057BE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77" name="Line 426">
            <a:extLst>
              <a:ext uri="{FF2B5EF4-FFF2-40B4-BE49-F238E27FC236}">
                <a16:creationId xmlns:a16="http://schemas.microsoft.com/office/drawing/2014/main" id="{BF64B646-34AE-3F47-95B6-A1BDCCB189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20211" y="2869913"/>
            <a:ext cx="97012" cy="1068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D8897C93-CE5C-284B-AD0D-3ACB740CAB05}"/>
              </a:ext>
            </a:extLst>
          </p:cNvPr>
          <p:cNvGrpSpPr/>
          <p:nvPr/>
        </p:nvGrpSpPr>
        <p:grpSpPr>
          <a:xfrm>
            <a:off x="4625461" y="1922978"/>
            <a:ext cx="271847" cy="453062"/>
            <a:chOff x="5534723" y="1952089"/>
            <a:chExt cx="271847" cy="453062"/>
          </a:xfrm>
        </p:grpSpPr>
        <p:pic>
          <p:nvPicPr>
            <p:cNvPr id="580" name="Picture 799" descr="cell_tower_radiation copy">
              <a:extLst>
                <a:ext uri="{FF2B5EF4-FFF2-40B4-BE49-F238E27FC236}">
                  <a16:creationId xmlns:a16="http://schemas.microsoft.com/office/drawing/2014/main" id="{B429B08B-6BE1-084C-8BB8-F2510FA3DB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4723" y="1952089"/>
              <a:ext cx="271847" cy="197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1" name="Oval 800">
              <a:extLst>
                <a:ext uri="{FF2B5EF4-FFF2-40B4-BE49-F238E27FC236}">
                  <a16:creationId xmlns:a16="http://schemas.microsoft.com/office/drawing/2014/main" id="{3A4B4EED-361B-9F4F-8219-5A695C2E3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100" y="2023483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582" name="Group 783">
              <a:extLst>
                <a:ext uri="{FF2B5EF4-FFF2-40B4-BE49-F238E27FC236}">
                  <a16:creationId xmlns:a16="http://schemas.microsoft.com/office/drawing/2014/main" id="{B14C8683-1EBE-F245-91BB-BB7486D563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2338" y="2043663"/>
              <a:ext cx="212313" cy="361488"/>
              <a:chOff x="3130" y="3288"/>
              <a:chExt cx="410" cy="742"/>
            </a:xfrm>
          </p:grpSpPr>
          <p:sp>
            <p:nvSpPr>
              <p:cNvPr id="583" name="Line 270">
                <a:extLst>
                  <a:ext uri="{FF2B5EF4-FFF2-40B4-BE49-F238E27FC236}">
                    <a16:creationId xmlns:a16="http://schemas.microsoft.com/office/drawing/2014/main" id="{F02111A6-8EEE-F248-8D43-E3BE1E3BE3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Line 271">
                <a:extLst>
                  <a:ext uri="{FF2B5EF4-FFF2-40B4-BE49-F238E27FC236}">
                    <a16:creationId xmlns:a16="http://schemas.microsoft.com/office/drawing/2014/main" id="{860B8549-8D7B-DC42-B6EF-AE5F6258C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5" name="Line 272">
                <a:extLst>
                  <a:ext uri="{FF2B5EF4-FFF2-40B4-BE49-F238E27FC236}">
                    <a16:creationId xmlns:a16="http://schemas.microsoft.com/office/drawing/2014/main" id="{9165C128-65A9-EC42-A764-ADCA487C90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Line 273">
                <a:extLst>
                  <a:ext uri="{FF2B5EF4-FFF2-40B4-BE49-F238E27FC236}">
                    <a16:creationId xmlns:a16="http://schemas.microsoft.com/office/drawing/2014/main" id="{E7A8EB1B-1B3D-3842-88C8-5D2120367A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Line 274">
                <a:extLst>
                  <a:ext uri="{FF2B5EF4-FFF2-40B4-BE49-F238E27FC236}">
                    <a16:creationId xmlns:a16="http://schemas.microsoft.com/office/drawing/2014/main" id="{C836AA36-EA8E-B549-856B-C2AE39DF19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Line 275">
                <a:extLst>
                  <a:ext uri="{FF2B5EF4-FFF2-40B4-BE49-F238E27FC236}">
                    <a16:creationId xmlns:a16="http://schemas.microsoft.com/office/drawing/2014/main" id="{ABD9C44A-66B4-F149-A068-157972539D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9" name="Line 276">
                <a:extLst>
                  <a:ext uri="{FF2B5EF4-FFF2-40B4-BE49-F238E27FC236}">
                    <a16:creationId xmlns:a16="http://schemas.microsoft.com/office/drawing/2014/main" id="{D220BEAE-062E-9748-ABBA-BDF63E3467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Line 277">
                <a:extLst>
                  <a:ext uri="{FF2B5EF4-FFF2-40B4-BE49-F238E27FC236}">
                    <a16:creationId xmlns:a16="http://schemas.microsoft.com/office/drawing/2014/main" id="{EB91538D-649D-964C-B1B7-D995C42AB6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Line 278">
                <a:extLst>
                  <a:ext uri="{FF2B5EF4-FFF2-40B4-BE49-F238E27FC236}">
                    <a16:creationId xmlns:a16="http://schemas.microsoft.com/office/drawing/2014/main" id="{14AA3A6E-E75F-E946-BEA3-89865F559B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Line 279">
                <a:extLst>
                  <a:ext uri="{FF2B5EF4-FFF2-40B4-BE49-F238E27FC236}">
                    <a16:creationId xmlns:a16="http://schemas.microsoft.com/office/drawing/2014/main" id="{BC215C3E-E152-8446-8DEA-03B038D3D4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3" name="Line 280">
                <a:extLst>
                  <a:ext uri="{FF2B5EF4-FFF2-40B4-BE49-F238E27FC236}">
                    <a16:creationId xmlns:a16="http://schemas.microsoft.com/office/drawing/2014/main" id="{A63E528B-F406-8F48-ADA0-EDFA9A3EF5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Line 281">
                <a:extLst>
                  <a:ext uri="{FF2B5EF4-FFF2-40B4-BE49-F238E27FC236}">
                    <a16:creationId xmlns:a16="http://schemas.microsoft.com/office/drawing/2014/main" id="{F846F86E-1F57-DF4A-96C1-8D26811048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Line 282">
                <a:extLst>
                  <a:ext uri="{FF2B5EF4-FFF2-40B4-BE49-F238E27FC236}">
                    <a16:creationId xmlns:a16="http://schemas.microsoft.com/office/drawing/2014/main" id="{62EAE549-366C-394C-A0E1-8C6119B9A3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Line 283">
                <a:extLst>
                  <a:ext uri="{FF2B5EF4-FFF2-40B4-BE49-F238E27FC236}">
                    <a16:creationId xmlns:a16="http://schemas.microsoft.com/office/drawing/2014/main" id="{4CC3E306-DCF1-8E4E-BB68-23D8B253D8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7" name="Line 284">
                <a:extLst>
                  <a:ext uri="{FF2B5EF4-FFF2-40B4-BE49-F238E27FC236}">
                    <a16:creationId xmlns:a16="http://schemas.microsoft.com/office/drawing/2014/main" id="{9EC17BCD-64FE-9F4D-B2E2-9905118F81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1CDA849E-05CE-8A41-847E-A073B39ABBEF}"/>
              </a:ext>
            </a:extLst>
          </p:cNvPr>
          <p:cNvGrpSpPr/>
          <p:nvPr/>
        </p:nvGrpSpPr>
        <p:grpSpPr>
          <a:xfrm>
            <a:off x="4185385" y="2421275"/>
            <a:ext cx="271847" cy="453062"/>
            <a:chOff x="5534723" y="1952089"/>
            <a:chExt cx="271847" cy="453062"/>
          </a:xfrm>
        </p:grpSpPr>
        <p:pic>
          <p:nvPicPr>
            <p:cNvPr id="599" name="Picture 799" descr="cell_tower_radiation copy">
              <a:extLst>
                <a:ext uri="{FF2B5EF4-FFF2-40B4-BE49-F238E27FC236}">
                  <a16:creationId xmlns:a16="http://schemas.microsoft.com/office/drawing/2014/main" id="{3C2377C2-F19B-EF40-9DED-1397A79D2F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4723" y="1952089"/>
              <a:ext cx="271847" cy="197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0" name="Oval 800">
              <a:extLst>
                <a:ext uri="{FF2B5EF4-FFF2-40B4-BE49-F238E27FC236}">
                  <a16:creationId xmlns:a16="http://schemas.microsoft.com/office/drawing/2014/main" id="{EA7FD105-F343-9F4D-AAF9-249AB9DA9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100" y="2023483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01" name="Group 783">
              <a:extLst>
                <a:ext uri="{FF2B5EF4-FFF2-40B4-BE49-F238E27FC236}">
                  <a16:creationId xmlns:a16="http://schemas.microsoft.com/office/drawing/2014/main" id="{A7DDB3DE-0605-2A4E-9E03-04DCBC1FA4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2338" y="2043663"/>
              <a:ext cx="212313" cy="361488"/>
              <a:chOff x="3130" y="3288"/>
              <a:chExt cx="410" cy="742"/>
            </a:xfrm>
          </p:grpSpPr>
          <p:sp>
            <p:nvSpPr>
              <p:cNvPr id="602" name="Line 270">
                <a:extLst>
                  <a:ext uri="{FF2B5EF4-FFF2-40B4-BE49-F238E27FC236}">
                    <a16:creationId xmlns:a16="http://schemas.microsoft.com/office/drawing/2014/main" id="{AD57097B-F9E4-F645-B7AB-0E354CD80B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3" name="Line 271">
                <a:extLst>
                  <a:ext uri="{FF2B5EF4-FFF2-40B4-BE49-F238E27FC236}">
                    <a16:creationId xmlns:a16="http://schemas.microsoft.com/office/drawing/2014/main" id="{B0C5FEB9-03AA-BC41-8703-4672849D6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" name="Line 272">
                <a:extLst>
                  <a:ext uri="{FF2B5EF4-FFF2-40B4-BE49-F238E27FC236}">
                    <a16:creationId xmlns:a16="http://schemas.microsoft.com/office/drawing/2014/main" id="{045274F1-7AD3-3448-9D35-A58807504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5" name="Line 273">
                <a:extLst>
                  <a:ext uri="{FF2B5EF4-FFF2-40B4-BE49-F238E27FC236}">
                    <a16:creationId xmlns:a16="http://schemas.microsoft.com/office/drawing/2014/main" id="{1DEB3691-B77F-894B-987F-717BC13EAE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Line 274">
                <a:extLst>
                  <a:ext uri="{FF2B5EF4-FFF2-40B4-BE49-F238E27FC236}">
                    <a16:creationId xmlns:a16="http://schemas.microsoft.com/office/drawing/2014/main" id="{4BCE4459-4E5C-F847-AE26-96CD2F6617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Line 275">
                <a:extLst>
                  <a:ext uri="{FF2B5EF4-FFF2-40B4-BE49-F238E27FC236}">
                    <a16:creationId xmlns:a16="http://schemas.microsoft.com/office/drawing/2014/main" id="{ADCA2490-88DA-D14F-8DE5-C7DB36228F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Line 276">
                <a:extLst>
                  <a:ext uri="{FF2B5EF4-FFF2-40B4-BE49-F238E27FC236}">
                    <a16:creationId xmlns:a16="http://schemas.microsoft.com/office/drawing/2014/main" id="{20753757-AF40-FE45-B6DA-8DAB6AAC6E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9" name="Line 277">
                <a:extLst>
                  <a:ext uri="{FF2B5EF4-FFF2-40B4-BE49-F238E27FC236}">
                    <a16:creationId xmlns:a16="http://schemas.microsoft.com/office/drawing/2014/main" id="{CFEC232B-077D-7041-8B22-DBA69C2A12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0" name="Line 278">
                <a:extLst>
                  <a:ext uri="{FF2B5EF4-FFF2-40B4-BE49-F238E27FC236}">
                    <a16:creationId xmlns:a16="http://schemas.microsoft.com/office/drawing/2014/main" id="{83BE2D6E-48D6-DF4D-BB8F-D53F4663E3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1" name="Line 279">
                <a:extLst>
                  <a:ext uri="{FF2B5EF4-FFF2-40B4-BE49-F238E27FC236}">
                    <a16:creationId xmlns:a16="http://schemas.microsoft.com/office/drawing/2014/main" id="{71F5D29A-4979-AA43-86B1-8156A000F4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2" name="Line 280">
                <a:extLst>
                  <a:ext uri="{FF2B5EF4-FFF2-40B4-BE49-F238E27FC236}">
                    <a16:creationId xmlns:a16="http://schemas.microsoft.com/office/drawing/2014/main" id="{F02C8025-A9C4-4B42-898B-918C7E855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3" name="Line 281">
                <a:extLst>
                  <a:ext uri="{FF2B5EF4-FFF2-40B4-BE49-F238E27FC236}">
                    <a16:creationId xmlns:a16="http://schemas.microsoft.com/office/drawing/2014/main" id="{A0026276-BA67-2843-B993-122C8D919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4" name="Line 282">
                <a:extLst>
                  <a:ext uri="{FF2B5EF4-FFF2-40B4-BE49-F238E27FC236}">
                    <a16:creationId xmlns:a16="http://schemas.microsoft.com/office/drawing/2014/main" id="{4E5D9D73-F196-2E47-8B06-005209FD65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5" name="Line 283">
                <a:extLst>
                  <a:ext uri="{FF2B5EF4-FFF2-40B4-BE49-F238E27FC236}">
                    <a16:creationId xmlns:a16="http://schemas.microsoft.com/office/drawing/2014/main" id="{EF94E017-9C01-334A-8495-C6AD1D3EA9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6" name="Line 284">
                <a:extLst>
                  <a:ext uri="{FF2B5EF4-FFF2-40B4-BE49-F238E27FC236}">
                    <a16:creationId xmlns:a16="http://schemas.microsoft.com/office/drawing/2014/main" id="{CBB93D9F-52EE-8343-9EE5-3D46E185C2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17" name="Rectangle 616">
            <a:extLst>
              <a:ext uri="{FF2B5EF4-FFF2-40B4-BE49-F238E27FC236}">
                <a16:creationId xmlns:a16="http://schemas.microsoft.com/office/drawing/2014/main" id="{4F5BEA20-7F90-C04F-BA7D-082FA1CB651D}"/>
              </a:ext>
            </a:extLst>
          </p:cNvPr>
          <p:cNvSpPr/>
          <p:nvPr/>
        </p:nvSpPr>
        <p:spPr>
          <a:xfrm>
            <a:off x="1119809" y="2216359"/>
            <a:ext cx="2332382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home, cellular, institutional</a:t>
            </a:r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217D7FB8-E94E-274E-9B2E-284E46FF72F5}"/>
              </a:ext>
            </a:extLst>
          </p:cNvPr>
          <p:cNvSpPr/>
          <p:nvPr/>
        </p:nvSpPr>
        <p:spPr>
          <a:xfrm>
            <a:off x="7957932" y="1255577"/>
            <a:ext cx="3995530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Firewalls, IDS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corporate, institutional, service providers, ISPs</a:t>
            </a:r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7D19D5D9-8746-234A-B60B-EA905D0364D7}"/>
              </a:ext>
            </a:extLst>
          </p:cNvPr>
          <p:cNvSpPr/>
          <p:nvPr/>
        </p:nvSpPr>
        <p:spPr>
          <a:xfrm>
            <a:off x="8653671" y="3077751"/>
            <a:ext cx="31937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 balancers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corporate, service provider, data center, mobile nets</a:t>
            </a:r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310824EC-5D27-DC4E-AF2F-8B6F572093A7}"/>
              </a:ext>
            </a:extLst>
          </p:cNvPr>
          <p:cNvSpPr/>
          <p:nvPr/>
        </p:nvSpPr>
        <p:spPr>
          <a:xfrm>
            <a:off x="8183219" y="5297489"/>
            <a:ext cx="3193773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provider, mobile, CDNs</a:t>
            </a:r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C2A41F9E-259C-094E-A442-DA4481FC3F8A}"/>
              </a:ext>
            </a:extLst>
          </p:cNvPr>
          <p:cNvSpPr/>
          <p:nvPr/>
        </p:nvSpPr>
        <p:spPr>
          <a:xfrm>
            <a:off x="1384853" y="4369836"/>
            <a:ext cx="2332382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Application-specific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providers, institutional, CDN</a:t>
            </a:r>
          </a:p>
        </p:txBody>
      </p:sp>
    </p:spTree>
    <p:extLst>
      <p:ext uri="{BB962C8B-B14F-4D97-AF65-F5344CB8AC3E}">
        <p14:creationId xmlns:p14="http://schemas.microsoft.com/office/powerpoint/2010/main" val="396796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" grpId="0"/>
      <p:bldP spid="618" grpId="0"/>
      <p:bldP spid="619" grpId="0"/>
      <p:bldP spid="620" grpId="0"/>
      <p:bldP spid="6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831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Limitations of Current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Software Defined Networking (SDN) Concept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Why SDN?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SDN Control Plane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SDN Data Plane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SDN Use Cases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6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05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Middleboxes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6C3886-F034-A847-9D89-890FF7A8227B}"/>
              </a:ext>
            </a:extLst>
          </p:cNvPr>
          <p:cNvSpPr/>
          <p:nvPr/>
        </p:nvSpPr>
        <p:spPr>
          <a:xfrm>
            <a:off x="857251" y="1503507"/>
            <a:ext cx="10706216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330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13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initially: proprietary (closed) hardware solutions</a:t>
            </a:r>
          </a:p>
          <a:p>
            <a:pPr marL="457200" marR="0" lvl="0" indent="-3397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move towards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whitebox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hardware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implementing open API</a:t>
            </a:r>
          </a:p>
          <a:p>
            <a:pPr marL="914400" marR="0" lvl="1" indent="-3397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move away from proprietary hardware solutions</a:t>
            </a:r>
          </a:p>
          <a:p>
            <a:pPr marL="914400" marR="0" lvl="1" indent="-3397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programmable local actions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match+action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0" marR="0" lvl="1" indent="-3397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move towards innovation/differentiation in software</a:t>
            </a:r>
          </a:p>
          <a:p>
            <a:pPr marL="457200" marR="0" lvl="0" indent="-3397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SDN: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(logically) centralized control and configuration management often in  private/public cloud</a:t>
            </a:r>
          </a:p>
          <a:p>
            <a:pPr marL="457200" marR="0" lvl="0" indent="-3397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functions virtualization (NFV):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programmable services over white box  networking, computation, storage</a:t>
            </a:r>
          </a:p>
        </p:txBody>
      </p:sp>
    </p:spTree>
    <p:extLst>
      <p:ext uri="{BB962C8B-B14F-4D97-AF65-F5344CB8AC3E}">
        <p14:creationId xmlns:p14="http://schemas.microsoft.com/office/powerpoint/2010/main" val="18606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469" y="274638"/>
            <a:ext cx="9401331" cy="792162"/>
          </a:xfrm>
        </p:spPr>
        <p:txBody>
          <a:bodyPr/>
          <a:lstStyle/>
          <a:p>
            <a:r>
              <a:rPr lang="en-US" dirty="0" err="1"/>
              <a:t>Middleboxes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469" y="1364105"/>
            <a:ext cx="10732957" cy="5357371"/>
          </a:xfrm>
        </p:spPr>
        <p:txBody>
          <a:bodyPr>
            <a:noAutofit/>
          </a:bodyPr>
          <a:lstStyle/>
          <a:p>
            <a:r>
              <a:rPr lang="en-US" sz="2400" dirty="0"/>
              <a:t>A </a:t>
            </a:r>
            <a:r>
              <a:rPr lang="en-US" sz="2400" b="1" dirty="0" err="1"/>
              <a:t>middlebox</a:t>
            </a:r>
            <a:r>
              <a:rPr lang="en-US" sz="2400" dirty="0"/>
              <a:t> or network appliance is a </a:t>
            </a:r>
            <a:r>
              <a:rPr lang="en-US" sz="2400" dirty="0">
                <a:hlinkClick r:id="rId3" tooltip="Computer networking"/>
              </a:rPr>
              <a:t>computer networking</a:t>
            </a:r>
            <a:r>
              <a:rPr lang="en-US" sz="2400" dirty="0"/>
              <a:t> device that transforms, inspects, filters, or otherwise manipulates traffic for purposes other than </a:t>
            </a:r>
            <a:r>
              <a:rPr lang="en-US" sz="2400" dirty="0">
                <a:hlinkClick r:id="rId4" tooltip="Packet forwarding"/>
              </a:rPr>
              <a:t>packet forwarding</a:t>
            </a:r>
            <a:r>
              <a:rPr lang="en-US" sz="2400" dirty="0"/>
              <a:t>. Common examples of </a:t>
            </a:r>
            <a:r>
              <a:rPr lang="en-US" sz="2400" dirty="0" err="1"/>
              <a:t>middleboxes</a:t>
            </a:r>
            <a:r>
              <a:rPr lang="en-US" sz="2400" dirty="0"/>
              <a:t> include </a:t>
            </a:r>
            <a:r>
              <a:rPr lang="en-US" sz="2400" dirty="0">
                <a:hlinkClick r:id="rId5" tooltip="Firewall (networking)"/>
              </a:rPr>
              <a:t>firewalls</a:t>
            </a:r>
            <a:r>
              <a:rPr lang="en-US" sz="2400" dirty="0"/>
              <a:t>, which filter unwanted or malicious traffic, and </a:t>
            </a:r>
            <a:r>
              <a:rPr lang="en-US" sz="2400" dirty="0">
                <a:hlinkClick r:id="rId6" tooltip="Network address translation"/>
              </a:rPr>
              <a:t>network address translators</a:t>
            </a:r>
            <a:r>
              <a:rPr lang="en-US" sz="2400" dirty="0"/>
              <a:t> (NAT), which modify packets' source and destination addresses. </a:t>
            </a:r>
          </a:p>
          <a:p>
            <a:r>
              <a:rPr lang="en-US" sz="2400" dirty="0"/>
              <a:t>Dedicated </a:t>
            </a:r>
            <a:r>
              <a:rPr lang="en-US" sz="2400" dirty="0" err="1"/>
              <a:t>middlebox</a:t>
            </a:r>
            <a:r>
              <a:rPr lang="en-US" sz="2400" dirty="0"/>
              <a:t> hardware is widely deployed in enterprise networks to improve network </a:t>
            </a:r>
            <a:r>
              <a:rPr lang="en-US" sz="2400" dirty="0">
                <a:hlinkClick r:id="rId7" tooltip="Network security"/>
              </a:rPr>
              <a:t>security</a:t>
            </a:r>
            <a:r>
              <a:rPr lang="en-US" sz="2400" dirty="0"/>
              <a:t> and performance, however, even home network routers often have integrated firewall, NAT, or other </a:t>
            </a:r>
            <a:r>
              <a:rPr lang="en-US" sz="2400" dirty="0" err="1"/>
              <a:t>middlebox</a:t>
            </a:r>
            <a:r>
              <a:rPr lang="en-US" sz="2400" dirty="0"/>
              <a:t> functionality.</a:t>
            </a:r>
            <a:r>
              <a:rPr lang="en-US" sz="2400" baseline="30000" dirty="0"/>
              <a:t> </a:t>
            </a:r>
          </a:p>
          <a:p>
            <a:r>
              <a:rPr lang="en-US" sz="2400" dirty="0"/>
              <a:t>In enterprise networks, hardware modules enforce policies on flows</a:t>
            </a:r>
          </a:p>
          <a:p>
            <a:pPr lvl="1"/>
            <a:r>
              <a:rPr lang="en-US" dirty="0"/>
              <a:t>Higher throughput in comparison to software</a:t>
            </a:r>
          </a:p>
          <a:p>
            <a:pPr lvl="1"/>
            <a:r>
              <a:rPr lang="en-US" dirty="0"/>
              <a:t>Modifying every end host to enforce policies is not scalable and it lacks flexibility</a:t>
            </a:r>
          </a:p>
          <a:p>
            <a:pPr lvl="1"/>
            <a:r>
              <a:rPr lang="en-US" dirty="0"/>
              <a:t>But, where to place </a:t>
            </a:r>
            <a:r>
              <a:rPr lang="en-US" dirty="0" err="1"/>
              <a:t>middleboxes</a:t>
            </a:r>
            <a:r>
              <a:rPr lang="en-US" dirty="0"/>
              <a:t>? 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881016" y="62182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401D2-B714-AD49-B757-7AB02C05C6B1}"/>
              </a:ext>
            </a:extLst>
          </p:cNvPr>
          <p:cNvSpPr txBox="1"/>
          <p:nvPr/>
        </p:nvSpPr>
        <p:spPr>
          <a:xfrm>
            <a:off x="7329463" y="6380541"/>
            <a:ext cx="2734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Middlebox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4422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302" y="274638"/>
            <a:ext cx="9146498" cy="792162"/>
          </a:xfrm>
        </p:spPr>
        <p:txBody>
          <a:bodyPr>
            <a:normAutofit/>
          </a:bodyPr>
          <a:lstStyle/>
          <a:p>
            <a:r>
              <a:rPr lang="en-US" dirty="0"/>
              <a:t>Types of </a:t>
            </a:r>
            <a:r>
              <a:rPr lang="en-US" dirty="0" err="1"/>
              <a:t>Middleboxes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527" y="1371601"/>
            <a:ext cx="10672997" cy="498475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hlinkClick r:id="rId2" tooltip="Firewall (computing)"/>
              </a:rPr>
              <a:t>Firewalls</a:t>
            </a:r>
            <a:r>
              <a:rPr lang="en-US" dirty="0"/>
              <a:t> filter traffic based on a set of pre-defined security rules defined by a network administrator. IP firewalls reject packets "based purely on fields in the IP and Transport headers (e.g. disallow incoming traffic to certain port numbers, disallow any traffic to certain </a:t>
            </a:r>
            <a:r>
              <a:rPr lang="en-US" dirty="0">
                <a:hlinkClick r:id="rId3" tooltip="Subnetwork"/>
              </a:rPr>
              <a:t>subnets</a:t>
            </a:r>
            <a:r>
              <a:rPr lang="en-US" dirty="0"/>
              <a:t> etc.)" Other types of firewalls may use more complex rulesets, including those that inspect traffic at the session or application layer.</a:t>
            </a:r>
          </a:p>
          <a:p>
            <a:r>
              <a:rPr lang="en-US" baseline="30000" dirty="0"/>
              <a:t> </a:t>
            </a:r>
            <a:r>
              <a:rPr lang="en-US" dirty="0">
                <a:hlinkClick r:id="rId4" tooltip="Intrusion detection system"/>
              </a:rPr>
              <a:t>Intrusion Detection Systems</a:t>
            </a:r>
            <a:r>
              <a:rPr lang="en-US" dirty="0"/>
              <a:t> monitor traffic and collect data for </a:t>
            </a:r>
            <a:r>
              <a:rPr lang="en-US" dirty="0">
                <a:hlinkClick r:id="rId5" tooltip="Online algorithm"/>
              </a:rPr>
              <a:t>offline analysis</a:t>
            </a:r>
            <a:r>
              <a:rPr lang="en-US" dirty="0"/>
              <a:t> for security anomalies. Because IDSs unlike firewalls do not filter packets in real-time, they traditionally are capable of more complex inspection than firewalls which must make an accept/reject decision about each packet as it arrives.</a:t>
            </a:r>
          </a:p>
          <a:p>
            <a:r>
              <a:rPr lang="en-US" baseline="30000" dirty="0"/>
              <a:t> </a:t>
            </a:r>
            <a:r>
              <a:rPr lang="en-US" dirty="0">
                <a:hlinkClick r:id="rId6" tooltip="Network address translation"/>
              </a:rPr>
              <a:t>Network Address Translators</a:t>
            </a:r>
            <a:r>
              <a:rPr lang="en-US" dirty="0"/>
              <a:t> replace the source and/or destination IP addresses of packets that traverse them. Typically, NATs are deployed to allow multiple end hosts to share a single </a:t>
            </a:r>
            <a:r>
              <a:rPr lang="en-US" dirty="0">
                <a:hlinkClick r:id="rId7" tooltip="IP address"/>
              </a:rPr>
              <a:t>IP address</a:t>
            </a:r>
            <a:r>
              <a:rPr lang="en-US" dirty="0"/>
              <a:t>: hosts "behind" the NAT are assigned a </a:t>
            </a:r>
            <a:r>
              <a:rPr lang="en-US" dirty="0">
                <a:hlinkClick r:id="rId8" tooltip="IP address"/>
              </a:rPr>
              <a:t>private IP address</a:t>
            </a:r>
            <a:r>
              <a:rPr lang="en-US" dirty="0"/>
              <a:t> and their packets destined to the public Internet traverse a NAT which replaces their internal, private address with a shared public address.</a:t>
            </a:r>
            <a:endParaRPr lang="en-US" baseline="30000" dirty="0"/>
          </a:p>
          <a:p>
            <a:r>
              <a:rPr lang="en-US" dirty="0">
                <a:hlinkClick r:id="rId9" tooltip="WAN optimization"/>
              </a:rPr>
              <a:t>WAN Optimizers</a:t>
            </a:r>
            <a:r>
              <a:rPr lang="en-US" dirty="0"/>
              <a:t> improve bandwidth consumption and perceived latency between dedicated endpoints. Typically deployed in large enterprises, WAN optimizers are deployed near both sending and receiving endpoints of communication; the devices then co-ordinate to cache and compress traffic that traverses the Internet.</a:t>
            </a:r>
          </a:p>
          <a:p>
            <a:r>
              <a:rPr lang="en-US" dirty="0">
                <a:hlinkClick r:id="rId10" tooltip="Load balancing (computing)"/>
              </a:rPr>
              <a:t>Load balancers</a:t>
            </a:r>
            <a:r>
              <a:rPr lang="en-US" dirty="0"/>
              <a:t> provide one point of entry to a service, but forward traffic flows to one or more hosts that actually provide the service.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21056" y="629241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29463" y="6380541"/>
            <a:ext cx="2734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Middlebox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719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Chaining Middleboxes in a Data </a:t>
            </a:r>
            <a:r>
              <a:rPr lang="en-US" dirty="0"/>
              <a:t>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1600" y="1727929"/>
            <a:ext cx="3851917" cy="4525963"/>
          </a:xfrm>
        </p:spPr>
        <p:txBody>
          <a:bodyPr>
            <a:normAutofit/>
          </a:bodyPr>
          <a:lstStyle/>
          <a:p>
            <a:r>
              <a:rPr lang="en-US" sz="2400" dirty="0"/>
              <a:t>Packets pass through middleboxes (firewall, network address tran</a:t>
            </a:r>
            <a:r>
              <a:rPr lang="en-US" altLang="zh-CN" sz="2400" dirty="0"/>
              <a:t>s</a:t>
            </a:r>
            <a:r>
              <a:rPr lang="en-US" sz="2400" dirty="0"/>
              <a:t>lator, load balancer) before reaching the destination</a:t>
            </a:r>
          </a:p>
          <a:p>
            <a:r>
              <a:rPr lang="en-US" sz="2400" dirty="0"/>
              <a:t>chaining of various middleboxes – needs to be flexible, agile, and fast configuration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28616" y="607132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3267" y="1972438"/>
            <a:ext cx="4572000" cy="4281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481667" y="2896273"/>
            <a:ext cx="1555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Middleboxes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910667" y="2168772"/>
            <a:ext cx="124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Datacenter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35246" y="2025181"/>
            <a:ext cx="1740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Internet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traffic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6638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702AB5-AB8E-3545-A5A9-FCEA06E6E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148" y="15862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>
                <a:solidFill>
                  <a:srgbClr val="CC0000"/>
                </a:solidFill>
              </a:rPr>
              <a:t>Why</a:t>
            </a:r>
            <a:r>
              <a:rPr lang="en-US" sz="3200" dirty="0">
                <a:solidFill>
                  <a:srgbClr val="CC0000"/>
                </a:solidFill>
              </a:rPr>
              <a:t> </a:t>
            </a:r>
            <a:r>
              <a:rPr lang="en-US" sz="3200" dirty="0"/>
              <a:t>a</a:t>
            </a:r>
            <a:r>
              <a:rPr lang="en-US" sz="3200" dirty="0">
                <a:solidFill>
                  <a:srgbClr val="CC0000"/>
                </a:solidFill>
              </a:rPr>
              <a:t> </a:t>
            </a:r>
            <a:r>
              <a:rPr lang="en-US" sz="3200" i="1" dirty="0">
                <a:solidFill>
                  <a:srgbClr val="CC0000"/>
                </a:solidFill>
              </a:rPr>
              <a:t>logically centralized </a:t>
            </a:r>
            <a:r>
              <a:rPr lang="en-US" sz="3200" dirty="0">
                <a:solidFill>
                  <a:srgbClr val="000000"/>
                </a:solidFill>
              </a:rPr>
              <a:t>control plane?</a:t>
            </a:r>
          </a:p>
          <a:p>
            <a:pPr marL="635000" indent="-400050"/>
            <a:r>
              <a:rPr lang="en-US" dirty="0"/>
              <a:t>easier network management: avoid router misconfigurations, greater flexibility of traffic flows</a:t>
            </a:r>
          </a:p>
          <a:p>
            <a:pPr marL="635000" indent="-400050"/>
            <a:r>
              <a:rPr lang="en-US" dirty="0"/>
              <a:t>table-based forwarding allows “programming” routers</a:t>
            </a:r>
          </a:p>
          <a:p>
            <a:pPr marL="1035050" lvl="1" indent="-176213"/>
            <a:r>
              <a:rPr lang="en-US" dirty="0"/>
              <a:t>centralized “programming” easier: compute tables centrally and distribute</a:t>
            </a:r>
          </a:p>
          <a:p>
            <a:pPr marL="1035050" lvl="1" indent="-176213"/>
            <a:r>
              <a:rPr lang="en-US" dirty="0"/>
              <a:t>distributed “programming” more difficult: compute tables as result of distributed algorithm (protocol) implemented in each-and-every router </a:t>
            </a:r>
          </a:p>
          <a:p>
            <a:pPr marL="635000" indent="-400050"/>
            <a:r>
              <a:rPr lang="en-US" dirty="0"/>
              <a:t>open (non-proprietary) implementation of control plane</a:t>
            </a:r>
          </a:p>
          <a:p>
            <a:pPr marL="977900" lvl="1" indent="-400050"/>
            <a:r>
              <a:rPr lang="en-US" dirty="0"/>
              <a:t>foster innovation: let 1000 flowers bloom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Software defined networking (SDN)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16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300">
            <a:extLst>
              <a:ext uri="{FF2B5EF4-FFF2-40B4-BE49-F238E27FC236}">
                <a16:creationId xmlns:a16="http://schemas.microsoft.com/office/drawing/2014/main" id="{3845CA21-8920-5B4D-A87A-8A24D6375DB1}"/>
              </a:ext>
            </a:extLst>
          </p:cNvPr>
          <p:cNvGrpSpPr/>
          <p:nvPr/>
        </p:nvGrpSpPr>
        <p:grpSpPr>
          <a:xfrm>
            <a:off x="2509218" y="1275410"/>
            <a:ext cx="6875191" cy="2404002"/>
            <a:chOff x="943464" y="1363093"/>
            <a:chExt cx="6875191" cy="2404002"/>
          </a:xfrm>
        </p:grpSpPr>
        <p:grpSp>
          <p:nvGrpSpPr>
            <p:cNvPr id="302" name="Group 1612">
              <a:extLst>
                <a:ext uri="{FF2B5EF4-FFF2-40B4-BE49-F238E27FC236}">
                  <a16:creationId xmlns:a16="http://schemas.microsoft.com/office/drawing/2014/main" id="{A636C80E-6B43-CC4F-850B-C168F1D97D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3464" y="2441244"/>
              <a:ext cx="855053" cy="655887"/>
              <a:chOff x="2839" y="3501"/>
              <a:chExt cx="755" cy="803"/>
            </a:xfrm>
          </p:grpSpPr>
          <p:pic>
            <p:nvPicPr>
              <p:cNvPr id="443" name="Picture 1613" descr="desktop_computer_stylized_medium">
                <a:extLst>
                  <a:ext uri="{FF2B5EF4-FFF2-40B4-BE49-F238E27FC236}">
                    <a16:creationId xmlns:a16="http://schemas.microsoft.com/office/drawing/2014/main" id="{A5D348C8-04A6-B04C-9E76-895E111C35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4" name="Freeform 1614">
                <a:extLst>
                  <a:ext uri="{FF2B5EF4-FFF2-40B4-BE49-F238E27FC236}">
                    <a16:creationId xmlns:a16="http://schemas.microsoft.com/office/drawing/2014/main" id="{FF8802DC-B64F-B347-88B7-0434C6CD4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03" name="Freeform 3">
              <a:extLst>
                <a:ext uri="{FF2B5EF4-FFF2-40B4-BE49-F238E27FC236}">
                  <a16:creationId xmlns:a16="http://schemas.microsoft.com/office/drawing/2014/main" id="{96D2D58C-AF60-0D4C-9B3D-2EDF188D6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747" y="1363093"/>
              <a:ext cx="5142041" cy="2404002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04" name="Freeform 4">
              <a:extLst>
                <a:ext uri="{FF2B5EF4-FFF2-40B4-BE49-F238E27FC236}">
                  <a16:creationId xmlns:a16="http://schemas.microsoft.com/office/drawing/2014/main" id="{F4D4A5BF-F69B-0B47-A13E-DD8B915F8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105" y="2267385"/>
              <a:ext cx="781590" cy="317349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5" name="Freeform 35">
              <a:extLst>
                <a:ext uri="{FF2B5EF4-FFF2-40B4-BE49-F238E27FC236}">
                  <a16:creationId xmlns:a16="http://schemas.microsoft.com/office/drawing/2014/main" id="{ED9B70DF-192D-F94B-B428-B3533FBD3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292" y="2313451"/>
              <a:ext cx="2285" cy="890624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6" name="Freeform 36">
              <a:extLst>
                <a:ext uri="{FF2B5EF4-FFF2-40B4-BE49-F238E27FC236}">
                  <a16:creationId xmlns:a16="http://schemas.microsoft.com/office/drawing/2014/main" id="{933B14BF-F112-864E-B82A-E52E1D196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0544" y="2323688"/>
              <a:ext cx="2285" cy="91621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7" name="Freeform 37">
              <a:extLst>
                <a:ext uri="{FF2B5EF4-FFF2-40B4-BE49-F238E27FC236}">
                  <a16:creationId xmlns:a16="http://schemas.microsoft.com/office/drawing/2014/main" id="{2E1EAAD1-D876-7B42-9CDB-B861F6327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497" y="2298095"/>
              <a:ext cx="1462948" cy="1050313"/>
            </a:xfrm>
            <a:custGeom>
              <a:avLst/>
              <a:gdLst>
                <a:gd name="T0" fmla="*/ 0 w 378"/>
                <a:gd name="T1" fmla="*/ 142610238 h 174"/>
                <a:gd name="T2" fmla="*/ 8951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8" name="Freeform 38">
              <a:extLst>
                <a:ext uri="{FF2B5EF4-FFF2-40B4-BE49-F238E27FC236}">
                  <a16:creationId xmlns:a16="http://schemas.microsoft.com/office/drawing/2014/main" id="{21DBE486-9CD8-C742-8B08-B1D3A3002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247" y="2891845"/>
              <a:ext cx="1161856" cy="455711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9" name="Freeform 39">
              <a:extLst>
                <a:ext uri="{FF2B5EF4-FFF2-40B4-BE49-F238E27FC236}">
                  <a16:creationId xmlns:a16="http://schemas.microsoft.com/office/drawing/2014/main" id="{597C0B72-56A7-CD46-B760-103D3071473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22465" y="3327268"/>
              <a:ext cx="908330" cy="45719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0" name="Freeform 40">
              <a:extLst>
                <a:ext uri="{FF2B5EF4-FFF2-40B4-BE49-F238E27FC236}">
                  <a16:creationId xmlns:a16="http://schemas.microsoft.com/office/drawing/2014/main" id="{D8D34631-7C0A-0545-B8E7-D0B9D3842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696" y="2820186"/>
              <a:ext cx="630757" cy="450430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1" name="Freeform 41">
              <a:extLst>
                <a:ext uri="{FF2B5EF4-FFF2-40B4-BE49-F238E27FC236}">
                  <a16:creationId xmlns:a16="http://schemas.microsoft.com/office/drawing/2014/main" id="{495956FE-5A6C-9B45-9B14-2BF0AF46F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627" y="2195725"/>
              <a:ext cx="836439" cy="1706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2" name="Freeform 42">
              <a:extLst>
                <a:ext uri="{FF2B5EF4-FFF2-40B4-BE49-F238E27FC236}">
                  <a16:creationId xmlns:a16="http://schemas.microsoft.com/office/drawing/2014/main" id="{62622339-B69D-CE49-9D11-E82F0A5DA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253" y="2248471"/>
              <a:ext cx="922986" cy="397685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3" name="Freeform 43">
              <a:extLst>
                <a:ext uri="{FF2B5EF4-FFF2-40B4-BE49-F238E27FC236}">
                  <a16:creationId xmlns:a16="http://schemas.microsoft.com/office/drawing/2014/main" id="{F66823EE-AAD5-8849-A172-4FF26DE6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0431" y="1458657"/>
              <a:ext cx="2536740" cy="1100484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Text Box 62">
              <a:extLst>
                <a:ext uri="{FF2B5EF4-FFF2-40B4-BE49-F238E27FC236}">
                  <a16:creationId xmlns:a16="http://schemas.microsoft.com/office/drawing/2014/main" id="{345BA5C6-6EAC-1E45-AF81-FBB8E07BB7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678" y="2178663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5" name="Text Box 63">
              <a:extLst>
                <a:ext uri="{FF2B5EF4-FFF2-40B4-BE49-F238E27FC236}">
                  <a16:creationId xmlns:a16="http://schemas.microsoft.com/office/drawing/2014/main" id="{BE470A2A-6E14-D143-A915-F628456D8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7981" y="2552316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6" name="Text Box 64">
              <a:extLst>
                <a:ext uri="{FF2B5EF4-FFF2-40B4-BE49-F238E27FC236}">
                  <a16:creationId xmlns:a16="http://schemas.microsoft.com/office/drawing/2014/main" id="{42783024-D0DF-9843-9325-EBEBCD8115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3853" y="2915732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7" name="Text Box 65">
              <a:extLst>
                <a:ext uri="{FF2B5EF4-FFF2-40B4-BE49-F238E27FC236}">
                  <a16:creationId xmlns:a16="http://schemas.microsoft.com/office/drawing/2014/main" id="{B19A9366-0987-C24D-9D2D-02D5F48ADB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556" y="2710990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8" name="Text Box 66">
              <a:extLst>
                <a:ext uri="{FF2B5EF4-FFF2-40B4-BE49-F238E27FC236}">
                  <a16:creationId xmlns:a16="http://schemas.microsoft.com/office/drawing/2014/main" id="{206F34B0-F5DA-A34C-9EA5-F1239C6339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579" y="3314977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9" name="Text Box 67">
              <a:extLst>
                <a:ext uri="{FF2B5EF4-FFF2-40B4-BE49-F238E27FC236}">
                  <a16:creationId xmlns:a16="http://schemas.microsoft.com/office/drawing/2014/main" id="{55E4914B-D79C-2C4E-972E-82776A5CBF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4305" y="2583027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0" name="Text Box 68">
              <a:extLst>
                <a:ext uri="{FF2B5EF4-FFF2-40B4-BE49-F238E27FC236}">
                  <a16:creationId xmlns:a16="http://schemas.microsoft.com/office/drawing/2014/main" id="{04A67F28-42C5-0645-80B3-F79AD69D0B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7032" y="3033458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1" name="Text Box 69">
              <a:extLst>
                <a:ext uri="{FF2B5EF4-FFF2-40B4-BE49-F238E27FC236}">
                  <a16:creationId xmlns:a16="http://schemas.microsoft.com/office/drawing/2014/main" id="{D62D6598-B7A6-7543-B5AC-525AE902D5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5327" y="2117241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2" name="Text Box 70">
              <a:extLst>
                <a:ext uri="{FF2B5EF4-FFF2-40B4-BE49-F238E27FC236}">
                  <a16:creationId xmlns:a16="http://schemas.microsoft.com/office/drawing/2014/main" id="{E1D6447A-1898-E44F-B48F-6280CB422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5594" y="1861315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3" name="Text Box 71">
              <a:extLst>
                <a:ext uri="{FF2B5EF4-FFF2-40B4-BE49-F238E27FC236}">
                  <a16:creationId xmlns:a16="http://schemas.microsoft.com/office/drawing/2014/main" id="{A49C6587-11BE-494E-A8D1-2C8ACC1A5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3435" y="1405766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24" name="Group 1507">
              <a:extLst>
                <a:ext uri="{FF2B5EF4-FFF2-40B4-BE49-F238E27FC236}">
                  <a16:creationId xmlns:a16="http://schemas.microsoft.com/office/drawing/2014/main" id="{5EBC8E71-8EAC-B74A-95A4-003CC22999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1175" y="2426604"/>
              <a:ext cx="427480" cy="711995"/>
              <a:chOff x="4140" y="429"/>
              <a:chExt cx="1425" cy="2396"/>
            </a:xfrm>
          </p:grpSpPr>
          <p:sp>
            <p:nvSpPr>
              <p:cNvPr id="411" name="Freeform 1508">
                <a:extLst>
                  <a:ext uri="{FF2B5EF4-FFF2-40B4-BE49-F238E27FC236}">
                    <a16:creationId xmlns:a16="http://schemas.microsoft.com/office/drawing/2014/main" id="{66D3A65B-6A9D-C84D-99F9-9807D7D0E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2" name="Rectangle 1509">
                <a:extLst>
                  <a:ext uri="{FF2B5EF4-FFF2-40B4-BE49-F238E27FC236}">
                    <a16:creationId xmlns:a16="http://schemas.microsoft.com/office/drawing/2014/main" id="{72CCF1A1-68A2-8B4D-AD9B-9C402AECD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3" name="Freeform 1510">
                <a:extLst>
                  <a:ext uri="{FF2B5EF4-FFF2-40B4-BE49-F238E27FC236}">
                    <a16:creationId xmlns:a16="http://schemas.microsoft.com/office/drawing/2014/main" id="{C8965F64-763B-FA4A-9557-6E9BC3C0B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4" name="Freeform 1511">
                <a:extLst>
                  <a:ext uri="{FF2B5EF4-FFF2-40B4-BE49-F238E27FC236}">
                    <a16:creationId xmlns:a16="http://schemas.microsoft.com/office/drawing/2014/main" id="{BB4B40A7-8B78-6A44-A214-97E44641B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5" name="Rectangle 1512">
                <a:extLst>
                  <a:ext uri="{FF2B5EF4-FFF2-40B4-BE49-F238E27FC236}">
                    <a16:creationId xmlns:a16="http://schemas.microsoft.com/office/drawing/2014/main" id="{B0D7DE44-7345-624F-A93E-DBD69C098B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16" name="Group 1513">
                <a:extLst>
                  <a:ext uri="{FF2B5EF4-FFF2-40B4-BE49-F238E27FC236}">
                    <a16:creationId xmlns:a16="http://schemas.microsoft.com/office/drawing/2014/main" id="{A11AC80E-EE19-894D-A04D-DAE9AB703F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41" name="AutoShape 1514">
                  <a:extLst>
                    <a:ext uri="{FF2B5EF4-FFF2-40B4-BE49-F238E27FC236}">
                      <a16:creationId xmlns:a16="http://schemas.microsoft.com/office/drawing/2014/main" id="{3C69CFB3-204B-1148-8AB5-1A0F733B54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42" name="AutoShape 1515">
                  <a:extLst>
                    <a:ext uri="{FF2B5EF4-FFF2-40B4-BE49-F238E27FC236}">
                      <a16:creationId xmlns:a16="http://schemas.microsoft.com/office/drawing/2014/main" id="{9367CA35-AAAB-074E-A74E-59B2FA2FDE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17" name="Rectangle 1516">
                <a:extLst>
                  <a:ext uri="{FF2B5EF4-FFF2-40B4-BE49-F238E27FC236}">
                    <a16:creationId xmlns:a16="http://schemas.microsoft.com/office/drawing/2014/main" id="{CE3693F3-C31B-C54F-B87F-42953AF9F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18" name="Group 1517">
                <a:extLst>
                  <a:ext uri="{FF2B5EF4-FFF2-40B4-BE49-F238E27FC236}">
                    <a16:creationId xmlns:a16="http://schemas.microsoft.com/office/drawing/2014/main" id="{E3DCD8E8-4A32-E242-9C26-66A32B851E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39" name="AutoShape 1518">
                  <a:extLst>
                    <a:ext uri="{FF2B5EF4-FFF2-40B4-BE49-F238E27FC236}">
                      <a16:creationId xmlns:a16="http://schemas.microsoft.com/office/drawing/2014/main" id="{2A9C08ED-9421-7A43-8090-57057A615F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40" name="AutoShape 1519">
                  <a:extLst>
                    <a:ext uri="{FF2B5EF4-FFF2-40B4-BE49-F238E27FC236}">
                      <a16:creationId xmlns:a16="http://schemas.microsoft.com/office/drawing/2014/main" id="{74EE41DC-C37D-3945-91F1-869FE9EBD7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19" name="Rectangle 1520">
                <a:extLst>
                  <a:ext uri="{FF2B5EF4-FFF2-40B4-BE49-F238E27FC236}">
                    <a16:creationId xmlns:a16="http://schemas.microsoft.com/office/drawing/2014/main" id="{D1A596BC-BD58-914C-B14A-A12660493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1521">
                <a:extLst>
                  <a:ext uri="{FF2B5EF4-FFF2-40B4-BE49-F238E27FC236}">
                    <a16:creationId xmlns:a16="http://schemas.microsoft.com/office/drawing/2014/main" id="{A3DF6281-78D2-9045-91BD-8A0B4EB7D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21" name="Group 1522">
                <a:extLst>
                  <a:ext uri="{FF2B5EF4-FFF2-40B4-BE49-F238E27FC236}">
                    <a16:creationId xmlns:a16="http://schemas.microsoft.com/office/drawing/2014/main" id="{4B5256C0-7FA2-BE4F-8AC5-EF516C5A48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37" name="AutoShape 1523">
                  <a:extLst>
                    <a:ext uri="{FF2B5EF4-FFF2-40B4-BE49-F238E27FC236}">
                      <a16:creationId xmlns:a16="http://schemas.microsoft.com/office/drawing/2014/main" id="{754D255D-5191-9344-A8E8-8FEA426036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9"/>
                  <a:ext cx="720" cy="13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38" name="AutoShape 1524">
                  <a:extLst>
                    <a:ext uri="{FF2B5EF4-FFF2-40B4-BE49-F238E27FC236}">
                      <a16:creationId xmlns:a16="http://schemas.microsoft.com/office/drawing/2014/main" id="{E14AD02B-285A-8E4E-9349-A7A65FE580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22" name="Freeform 1525">
                <a:extLst>
                  <a:ext uri="{FF2B5EF4-FFF2-40B4-BE49-F238E27FC236}">
                    <a16:creationId xmlns:a16="http://schemas.microsoft.com/office/drawing/2014/main" id="{6A7D0A21-FEB6-AA49-BF73-7B454ABCC3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23" name="Group 1526">
                <a:extLst>
                  <a:ext uri="{FF2B5EF4-FFF2-40B4-BE49-F238E27FC236}">
                    <a16:creationId xmlns:a16="http://schemas.microsoft.com/office/drawing/2014/main" id="{D90C757B-43DB-BA46-B197-E499997AD4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35" name="AutoShape 1527">
                  <a:extLst>
                    <a:ext uri="{FF2B5EF4-FFF2-40B4-BE49-F238E27FC236}">
                      <a16:creationId xmlns:a16="http://schemas.microsoft.com/office/drawing/2014/main" id="{8CA88821-0D55-EB40-A7C1-C3977CDA23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36" name="AutoShape 1528">
                  <a:extLst>
                    <a:ext uri="{FF2B5EF4-FFF2-40B4-BE49-F238E27FC236}">
                      <a16:creationId xmlns:a16="http://schemas.microsoft.com/office/drawing/2014/main" id="{DC4F78A8-7787-604B-A124-FCF43D75DF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24" name="Rectangle 1529">
                <a:extLst>
                  <a:ext uri="{FF2B5EF4-FFF2-40B4-BE49-F238E27FC236}">
                    <a16:creationId xmlns:a16="http://schemas.microsoft.com/office/drawing/2014/main" id="{563CCF97-9884-9B45-B9F6-70D699E99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5" name="Freeform 1530">
                <a:extLst>
                  <a:ext uri="{FF2B5EF4-FFF2-40B4-BE49-F238E27FC236}">
                    <a16:creationId xmlns:a16="http://schemas.microsoft.com/office/drawing/2014/main" id="{EBD39E8E-81C2-A844-BF20-C29C5E3AD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6" name="Freeform 1531">
                <a:extLst>
                  <a:ext uri="{FF2B5EF4-FFF2-40B4-BE49-F238E27FC236}">
                    <a16:creationId xmlns:a16="http://schemas.microsoft.com/office/drawing/2014/main" id="{D429C771-C29B-4746-8D5D-C4A863331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40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7" name="Oval 1532">
                <a:extLst>
                  <a:ext uri="{FF2B5EF4-FFF2-40B4-BE49-F238E27FC236}">
                    <a16:creationId xmlns:a16="http://schemas.microsoft.com/office/drawing/2014/main" id="{4C989AEC-8071-734A-8023-0434DC3EB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8" name="Freeform 1533">
                <a:extLst>
                  <a:ext uri="{FF2B5EF4-FFF2-40B4-BE49-F238E27FC236}">
                    <a16:creationId xmlns:a16="http://schemas.microsoft.com/office/drawing/2014/main" id="{50D6A2AD-EDD3-0244-A157-84E850004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9" name="AutoShape 1534">
                <a:extLst>
                  <a:ext uri="{FF2B5EF4-FFF2-40B4-BE49-F238E27FC236}">
                    <a16:creationId xmlns:a16="http://schemas.microsoft.com/office/drawing/2014/main" id="{228D946A-767B-854E-8F60-21EDE8F6A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0" name="AutoShape 1535">
                <a:extLst>
                  <a:ext uri="{FF2B5EF4-FFF2-40B4-BE49-F238E27FC236}">
                    <a16:creationId xmlns:a16="http://schemas.microsoft.com/office/drawing/2014/main" id="{C77A208E-E580-6C48-B30A-8D6AF0241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1" name="Oval 1536">
                <a:extLst>
                  <a:ext uri="{FF2B5EF4-FFF2-40B4-BE49-F238E27FC236}">
                    <a16:creationId xmlns:a16="http://schemas.microsoft.com/office/drawing/2014/main" id="{0584590D-C9DD-6B4F-8D43-3BD5D3BF0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2" name="Oval 1537">
                <a:extLst>
                  <a:ext uri="{FF2B5EF4-FFF2-40B4-BE49-F238E27FC236}">
                    <a16:creationId xmlns:a16="http://schemas.microsoft.com/office/drawing/2014/main" id="{E53705ED-8A28-2247-8F50-DFA2320E3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3" name="Oval 1538">
                <a:extLst>
                  <a:ext uri="{FF2B5EF4-FFF2-40B4-BE49-F238E27FC236}">
                    <a16:creationId xmlns:a16="http://schemas.microsoft.com/office/drawing/2014/main" id="{5DE8C3E4-50ED-A045-BBEF-6BD22BDB1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4" name="Rectangle 1539">
                <a:extLst>
                  <a:ext uri="{FF2B5EF4-FFF2-40B4-BE49-F238E27FC236}">
                    <a16:creationId xmlns:a16="http://schemas.microsoft.com/office/drawing/2014/main" id="{34EEF575-BCCE-F34E-815A-FDD087C0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267F2A04-82C7-CA43-AAA2-0B750999EE14}"/>
                </a:ext>
              </a:extLst>
            </p:cNvPr>
            <p:cNvCxnSpPr/>
            <p:nvPr/>
          </p:nvCxnSpPr>
          <p:spPr bwMode="auto">
            <a:xfrm>
              <a:off x="1682405" y="2744686"/>
              <a:ext cx="526774" cy="0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B91A95F9-EF84-0047-B227-765A487976D6}"/>
                </a:ext>
              </a:extLst>
            </p:cNvPr>
            <p:cNvCxnSpPr/>
            <p:nvPr/>
          </p:nvCxnSpPr>
          <p:spPr bwMode="auto">
            <a:xfrm>
              <a:off x="6895267" y="2779855"/>
              <a:ext cx="526774" cy="0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EE10E36D-E4DE-FC41-B05D-5CD4A5DBFA21}"/>
                </a:ext>
              </a:extLst>
            </p:cNvPr>
            <p:cNvGrpSpPr/>
            <p:nvPr/>
          </p:nvGrpSpPr>
          <p:grpSpPr>
            <a:xfrm>
              <a:off x="3414626" y="1982945"/>
              <a:ext cx="687402" cy="571677"/>
              <a:chOff x="1736090" y="2893762"/>
              <a:chExt cx="565150" cy="413310"/>
            </a:xfrm>
          </p:grpSpPr>
          <p:grpSp>
            <p:nvGrpSpPr>
              <p:cNvPr id="398" name="Group 327">
                <a:extLst>
                  <a:ext uri="{FF2B5EF4-FFF2-40B4-BE49-F238E27FC236}">
                    <a16:creationId xmlns:a16="http://schemas.microsoft.com/office/drawing/2014/main" id="{43DE9D84-6507-9E44-8FFE-C43353FBFF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402" name="Oval 401">
                  <a:extLst>
                    <a:ext uri="{FF2B5EF4-FFF2-40B4-BE49-F238E27FC236}">
                      <a16:creationId xmlns:a16="http://schemas.microsoft.com/office/drawing/2014/main" id="{BDBEE8E4-14FE-2342-B5F0-4B459123059B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35360FF6-9142-814C-BC6A-900E8714152E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Oval 403">
                  <a:extLst>
                    <a:ext uri="{FF2B5EF4-FFF2-40B4-BE49-F238E27FC236}">
                      <a16:creationId xmlns:a16="http://schemas.microsoft.com/office/drawing/2014/main" id="{CD7B45FB-2D33-6849-8696-831389F7A797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Freeform 404">
                  <a:extLst>
                    <a:ext uri="{FF2B5EF4-FFF2-40B4-BE49-F238E27FC236}">
                      <a16:creationId xmlns:a16="http://schemas.microsoft.com/office/drawing/2014/main" id="{55DD05D2-A87A-9E4B-8F3E-A4613BC094AB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Freeform 405">
                  <a:extLst>
                    <a:ext uri="{FF2B5EF4-FFF2-40B4-BE49-F238E27FC236}">
                      <a16:creationId xmlns:a16="http://schemas.microsoft.com/office/drawing/2014/main" id="{CEAF7229-E9D5-D042-B7AE-1BF525F56D4B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Freeform 406">
                  <a:extLst>
                    <a:ext uri="{FF2B5EF4-FFF2-40B4-BE49-F238E27FC236}">
                      <a16:creationId xmlns:a16="http://schemas.microsoft.com/office/drawing/2014/main" id="{AB1AF264-1139-CE43-AFF8-E76758CE960A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57245D9A-2DA2-E246-9F87-68EA8D71DFA2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1E15FBCF-E2FF-FD4E-8803-68E979C60B5F}"/>
                    </a:ext>
                  </a:extLst>
                </p:cNvPr>
                <p:cNvCxnSpPr>
                  <a:endCxn id="40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76BF3722-BBAD-924E-BD4C-E031ACC5D682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99" name="Group 398">
                <a:extLst>
                  <a:ext uri="{FF2B5EF4-FFF2-40B4-BE49-F238E27FC236}">
                    <a16:creationId xmlns:a16="http://schemas.microsoft.com/office/drawing/2014/main" id="{493B1A9C-61C8-154E-89A5-A9513BFD54DE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99358"/>
                <a:chOff x="741398" y="1743005"/>
                <a:chExt cx="356365" cy="399358"/>
              </a:xfrm>
            </p:grpSpPr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63725DC4-5667-494C-877B-306B214225CA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TextBox 400">
                  <a:extLst>
                    <a:ext uri="{FF2B5EF4-FFF2-40B4-BE49-F238E27FC236}">
                      <a16:creationId xmlns:a16="http://schemas.microsoft.com/office/drawing/2014/main" id="{610E4D3B-522B-8441-8253-4A007172715F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88887" cy="399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v</a:t>
                  </a:r>
                </a:p>
              </p:txBody>
            </p:sp>
          </p:grp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DF814D63-F965-FA4E-9920-D211CDA69879}"/>
                </a:ext>
              </a:extLst>
            </p:cNvPr>
            <p:cNvGrpSpPr/>
            <p:nvPr/>
          </p:nvGrpSpPr>
          <p:grpSpPr>
            <a:xfrm>
              <a:off x="4888811" y="1979830"/>
              <a:ext cx="687402" cy="480963"/>
              <a:chOff x="1736090" y="2893762"/>
              <a:chExt cx="565150" cy="347726"/>
            </a:xfrm>
          </p:grpSpPr>
          <p:grpSp>
            <p:nvGrpSpPr>
              <p:cNvPr id="385" name="Group 327">
                <a:extLst>
                  <a:ext uri="{FF2B5EF4-FFF2-40B4-BE49-F238E27FC236}">
                    <a16:creationId xmlns:a16="http://schemas.microsoft.com/office/drawing/2014/main" id="{1319D0A2-3DA4-6D46-B723-C78612DBD5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406A0DA8-5D66-B54B-BF3C-74FEB059E5F1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16912ED9-B4B9-274B-8C8B-A301769701DC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0FC9220C-ECBF-BC42-AA17-47066E49F672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2" name="Freeform 391">
                  <a:extLst>
                    <a:ext uri="{FF2B5EF4-FFF2-40B4-BE49-F238E27FC236}">
                      <a16:creationId xmlns:a16="http://schemas.microsoft.com/office/drawing/2014/main" id="{EFD001D2-54C5-0042-A5AA-702968D107C1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3" name="Freeform 392">
                  <a:extLst>
                    <a:ext uri="{FF2B5EF4-FFF2-40B4-BE49-F238E27FC236}">
                      <a16:creationId xmlns:a16="http://schemas.microsoft.com/office/drawing/2014/main" id="{DF0C4D73-F5CE-1E43-B64E-A1555129729A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Freeform 393">
                  <a:extLst>
                    <a:ext uri="{FF2B5EF4-FFF2-40B4-BE49-F238E27FC236}">
                      <a16:creationId xmlns:a16="http://schemas.microsoft.com/office/drawing/2014/main" id="{2FD88090-C275-6140-AAC7-18542BD977C0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Freeform 394">
                  <a:extLst>
                    <a:ext uri="{FF2B5EF4-FFF2-40B4-BE49-F238E27FC236}">
                      <a16:creationId xmlns:a16="http://schemas.microsoft.com/office/drawing/2014/main" id="{F52A43F0-D631-014F-9B59-69076BD7A214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7B9292D1-E5A5-F44E-8DC8-0DDB894A0004}"/>
                    </a:ext>
                  </a:extLst>
                </p:cNvPr>
                <p:cNvCxnSpPr>
                  <a:endCxn id="39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82695498-3E06-C549-BDEB-3B3BC72D74A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58CC84C2-4686-2643-A790-875AD3D2EB15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78664" cy="333774"/>
                <a:chOff x="741398" y="1743005"/>
                <a:chExt cx="378664" cy="333774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91E65A3C-37C4-FB49-A4C5-66DD49380A20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TextBox 387">
                  <a:extLst>
                    <a:ext uri="{FF2B5EF4-FFF2-40B4-BE49-F238E27FC236}">
                      <a16:creationId xmlns:a16="http://schemas.microsoft.com/office/drawing/2014/main" id="{7D7D52A1-09FA-B245-A51E-503672F88792}"/>
                    </a:ext>
                  </a:extLst>
                </p:cNvPr>
                <p:cNvSpPr txBox="1"/>
                <p:nvPr/>
              </p:nvSpPr>
              <p:spPr>
                <a:xfrm>
                  <a:off x="767915" y="1743005"/>
                  <a:ext cx="352147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w</a:t>
                  </a:r>
                </a:p>
              </p:txBody>
            </p:sp>
          </p:grp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7F5B202E-84B1-8546-ABE7-0D873A53CB3A}"/>
                </a:ext>
              </a:extLst>
            </p:cNvPr>
            <p:cNvGrpSpPr/>
            <p:nvPr/>
          </p:nvGrpSpPr>
          <p:grpSpPr>
            <a:xfrm>
              <a:off x="2206359" y="2517647"/>
              <a:ext cx="687402" cy="480963"/>
              <a:chOff x="1736090" y="2893762"/>
              <a:chExt cx="565150" cy="347726"/>
            </a:xfrm>
          </p:grpSpPr>
          <p:grpSp>
            <p:nvGrpSpPr>
              <p:cNvPr id="372" name="Group 327">
                <a:extLst>
                  <a:ext uri="{FF2B5EF4-FFF2-40B4-BE49-F238E27FC236}">
                    <a16:creationId xmlns:a16="http://schemas.microsoft.com/office/drawing/2014/main" id="{74C66983-6367-A346-9811-03B6B660BD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23D87A19-41D5-2F4B-A759-D658AB6DE7F5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BF010680-E14C-AB41-B12D-005B0B3FBA78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773506FA-CDA9-A14E-9C9B-2D5E7F909A9E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9" name="Freeform 378">
                  <a:extLst>
                    <a:ext uri="{FF2B5EF4-FFF2-40B4-BE49-F238E27FC236}">
                      <a16:creationId xmlns:a16="http://schemas.microsoft.com/office/drawing/2014/main" id="{39B04F67-6A6D-6245-B8C8-CF7114C9D7F0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Freeform 379">
                  <a:extLst>
                    <a:ext uri="{FF2B5EF4-FFF2-40B4-BE49-F238E27FC236}">
                      <a16:creationId xmlns:a16="http://schemas.microsoft.com/office/drawing/2014/main" id="{C46B0DC1-1017-4146-A422-109C3BAD2551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Freeform 380">
                  <a:extLst>
                    <a:ext uri="{FF2B5EF4-FFF2-40B4-BE49-F238E27FC236}">
                      <a16:creationId xmlns:a16="http://schemas.microsoft.com/office/drawing/2014/main" id="{CA725F35-AC0C-C543-A8A7-24E9625350C8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Freeform 381">
                  <a:extLst>
                    <a:ext uri="{FF2B5EF4-FFF2-40B4-BE49-F238E27FC236}">
                      <a16:creationId xmlns:a16="http://schemas.microsoft.com/office/drawing/2014/main" id="{977CD25B-F33C-BA45-8069-AC4B98057578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54C74B7C-6FCA-5B45-9A2B-DC09E5CDE689}"/>
                    </a:ext>
                  </a:extLst>
                </p:cNvPr>
                <p:cNvCxnSpPr>
                  <a:endCxn id="378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F18B4945-5B3A-CC4D-AD10-A9969F3DC39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id="{79ADB3AE-0BAC-E846-91C0-DA740CA9923D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D1EDF0F4-E8FD-6841-A11F-DBF2430F102B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5" name="TextBox 374">
                  <a:extLst>
                    <a:ext uri="{FF2B5EF4-FFF2-40B4-BE49-F238E27FC236}">
                      <a16:creationId xmlns:a16="http://schemas.microsoft.com/office/drawing/2014/main" id="{1AFA689E-3A33-DF4B-A8F3-403F0D901A93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9255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u</a:t>
                  </a:r>
                </a:p>
              </p:txBody>
            </p:sp>
          </p:grp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C6EB4006-BDBE-0A46-98DE-BE7F5F85E41C}"/>
                </a:ext>
              </a:extLst>
            </p:cNvPr>
            <p:cNvGrpSpPr/>
            <p:nvPr/>
          </p:nvGrpSpPr>
          <p:grpSpPr>
            <a:xfrm>
              <a:off x="6285253" y="2579331"/>
              <a:ext cx="687402" cy="480963"/>
              <a:chOff x="1736090" y="2893762"/>
              <a:chExt cx="565150" cy="347726"/>
            </a:xfrm>
          </p:grpSpPr>
          <p:grpSp>
            <p:nvGrpSpPr>
              <p:cNvPr id="359" name="Group 327">
                <a:extLst>
                  <a:ext uri="{FF2B5EF4-FFF2-40B4-BE49-F238E27FC236}">
                    <a16:creationId xmlns:a16="http://schemas.microsoft.com/office/drawing/2014/main" id="{19323E07-6D65-4A4C-A34C-8931919B7A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8A90C563-3889-7546-B079-B0069EBCDD8E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F906AAC0-18E3-3C42-9638-4B9554929AD2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D7FE9FC4-31C2-7545-8E5A-A107662814D2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Freeform 365">
                  <a:extLst>
                    <a:ext uri="{FF2B5EF4-FFF2-40B4-BE49-F238E27FC236}">
                      <a16:creationId xmlns:a16="http://schemas.microsoft.com/office/drawing/2014/main" id="{115FE479-5C3C-474A-A53B-50B85C152ABA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Freeform 366">
                  <a:extLst>
                    <a:ext uri="{FF2B5EF4-FFF2-40B4-BE49-F238E27FC236}">
                      <a16:creationId xmlns:a16="http://schemas.microsoft.com/office/drawing/2014/main" id="{AD2C9A8C-6369-A54C-9D6C-E64BF41BE070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Freeform 367">
                  <a:extLst>
                    <a:ext uri="{FF2B5EF4-FFF2-40B4-BE49-F238E27FC236}">
                      <a16:creationId xmlns:a16="http://schemas.microsoft.com/office/drawing/2014/main" id="{D3174F82-A842-4A4B-8B8E-F9394399D6CD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id="{715ED35F-F03C-3844-AAF7-4A4022009E69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E168B24C-7C31-704F-9C70-9283F9D101DE}"/>
                    </a:ext>
                  </a:extLst>
                </p:cNvPr>
                <p:cNvCxnSpPr>
                  <a:endCxn id="365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A8773E23-D37D-7F4D-959F-FFCF3E4EAD3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661612F3-E94B-0E4F-B158-1E1F5536E408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C763175D-A9C3-EF48-81B5-5B18EF6185F4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TextBox 361">
                  <a:extLst>
                    <a:ext uri="{FF2B5EF4-FFF2-40B4-BE49-F238E27FC236}">
                      <a16:creationId xmlns:a16="http://schemas.microsoft.com/office/drawing/2014/main" id="{56CD500D-CEB7-684C-A583-1A90F979E021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z</a:t>
                  </a:r>
                </a:p>
              </p:txBody>
            </p:sp>
          </p:grp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8CC7A315-C254-4746-8CBE-0E76B9C4970F}"/>
                </a:ext>
              </a:extLst>
            </p:cNvPr>
            <p:cNvGrpSpPr/>
            <p:nvPr/>
          </p:nvGrpSpPr>
          <p:grpSpPr>
            <a:xfrm>
              <a:off x="4927962" y="3152913"/>
              <a:ext cx="687402" cy="480963"/>
              <a:chOff x="1736090" y="2893762"/>
              <a:chExt cx="565150" cy="347726"/>
            </a:xfrm>
          </p:grpSpPr>
          <p:grpSp>
            <p:nvGrpSpPr>
              <p:cNvPr id="346" name="Group 327">
                <a:extLst>
                  <a:ext uri="{FF2B5EF4-FFF2-40B4-BE49-F238E27FC236}">
                    <a16:creationId xmlns:a16="http://schemas.microsoft.com/office/drawing/2014/main" id="{57B82EFC-992A-174F-B228-FA314BDF20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5516324A-B35A-FF49-96A8-4C3ABFAA279D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218BB1BC-107B-9548-B7F8-1205053933E2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E0CC4DE9-4E37-1945-B621-6990957A8C90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Freeform 352">
                  <a:extLst>
                    <a:ext uri="{FF2B5EF4-FFF2-40B4-BE49-F238E27FC236}">
                      <a16:creationId xmlns:a16="http://schemas.microsoft.com/office/drawing/2014/main" id="{A2CF0E3A-0B11-A242-94A3-D1972489953C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Freeform 353">
                  <a:extLst>
                    <a:ext uri="{FF2B5EF4-FFF2-40B4-BE49-F238E27FC236}">
                      <a16:creationId xmlns:a16="http://schemas.microsoft.com/office/drawing/2014/main" id="{078DD177-3C9A-AC4A-994C-913F0A08C1F8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Freeform 354">
                  <a:extLst>
                    <a:ext uri="{FF2B5EF4-FFF2-40B4-BE49-F238E27FC236}">
                      <a16:creationId xmlns:a16="http://schemas.microsoft.com/office/drawing/2014/main" id="{7D050A20-78F8-D446-BFB0-855E64D3DFB6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id="{DFC753F6-0104-C144-A482-28D91E9FF189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DF6B0AE2-B7AF-4349-A241-B96871C3DFBE}"/>
                    </a:ext>
                  </a:extLst>
                </p:cNvPr>
                <p:cNvCxnSpPr>
                  <a:endCxn id="352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0C461AF1-3611-CA4A-8113-D6B33D79EFD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5DDD6435-5804-824F-9844-11EE108986C8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3DD41EFD-A71B-A447-B957-8B7AEA9E0494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TextBox 348">
                  <a:extLst>
                    <a:ext uri="{FF2B5EF4-FFF2-40B4-BE49-F238E27FC236}">
                      <a16:creationId xmlns:a16="http://schemas.microsoft.com/office/drawing/2014/main" id="{0808DE23-7FF1-1B41-9706-BEF8D8DE36D2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y</a:t>
                  </a:r>
                </a:p>
              </p:txBody>
            </p: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FC31B094-3896-AB43-9216-D41F5CF5B5CD}"/>
                </a:ext>
              </a:extLst>
            </p:cNvPr>
            <p:cNvGrpSpPr/>
            <p:nvPr/>
          </p:nvGrpSpPr>
          <p:grpSpPr>
            <a:xfrm>
              <a:off x="3337414" y="3136841"/>
              <a:ext cx="687402" cy="480963"/>
              <a:chOff x="1736090" y="2893762"/>
              <a:chExt cx="565150" cy="347726"/>
            </a:xfrm>
          </p:grpSpPr>
          <p:grpSp>
            <p:nvGrpSpPr>
              <p:cNvPr id="333" name="Group 327">
                <a:extLst>
                  <a:ext uri="{FF2B5EF4-FFF2-40B4-BE49-F238E27FC236}">
                    <a16:creationId xmlns:a16="http://schemas.microsoft.com/office/drawing/2014/main" id="{68165765-2BED-214D-88D7-9D28666BA0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BEB24274-A728-564C-9B37-C2301DC5667F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C7018D81-D070-D343-8442-C9B813B94FC5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7CC9DA44-AB58-A143-A7E4-5DCC05563B28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0" name="Freeform 339">
                  <a:extLst>
                    <a:ext uri="{FF2B5EF4-FFF2-40B4-BE49-F238E27FC236}">
                      <a16:creationId xmlns:a16="http://schemas.microsoft.com/office/drawing/2014/main" id="{A345A354-C439-1346-B8B1-9B77F484F731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Freeform 340">
                  <a:extLst>
                    <a:ext uri="{FF2B5EF4-FFF2-40B4-BE49-F238E27FC236}">
                      <a16:creationId xmlns:a16="http://schemas.microsoft.com/office/drawing/2014/main" id="{47254DC2-0CCD-1D43-9A9E-AF30B25F4771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Freeform 341">
                  <a:extLst>
                    <a:ext uri="{FF2B5EF4-FFF2-40B4-BE49-F238E27FC236}">
                      <a16:creationId xmlns:a16="http://schemas.microsoft.com/office/drawing/2014/main" id="{D09BD497-0854-FF41-BB16-ACF44392BCA2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Freeform 342">
                  <a:extLst>
                    <a:ext uri="{FF2B5EF4-FFF2-40B4-BE49-F238E27FC236}">
                      <a16:creationId xmlns:a16="http://schemas.microsoft.com/office/drawing/2014/main" id="{35285FEF-CAD9-224F-91A6-C0D14EBDC940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CF9122C4-270A-B24E-A5AE-0EFA7376067D}"/>
                    </a:ext>
                  </a:extLst>
                </p:cNvPr>
                <p:cNvCxnSpPr>
                  <a:endCxn id="339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3D3021B9-325F-1E4E-8CE0-091CA2DB4D0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ABF5A136-419C-8E48-B84C-19084D8846E1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7D9024F5-F6D2-724B-8783-4785743461C6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6953032B-5A97-DA45-B4BF-C48C5E119377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x</a:t>
                  </a:r>
                </a:p>
              </p:txBody>
            </p:sp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4139"/>
            <a:ext cx="10710797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Traffic engineering: difficult with traditional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8C4E43C-52C5-9843-9797-566EB715CE33}"/>
              </a:ext>
            </a:extLst>
          </p:cNvPr>
          <p:cNvSpPr txBox="1"/>
          <p:nvPr/>
        </p:nvSpPr>
        <p:spPr>
          <a:xfrm>
            <a:off x="1728591" y="3928028"/>
            <a:ext cx="972787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i="1" u="sng" dirty="0">
                <a:solidFill>
                  <a:srgbClr val="000090"/>
                </a:solidFill>
                <a:ea typeface="ＭＳ Ｐゴシック" charset="0"/>
              </a:rPr>
              <a:t>Q: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what if network operator wants u-to-z traffic to flow along </a:t>
            </a:r>
            <a:r>
              <a:rPr lang="en-US" sz="2800" i="1" dirty="0">
                <a:solidFill>
                  <a:srgbClr val="000000"/>
                </a:solidFill>
                <a:ea typeface="ＭＳ Ｐゴシック" charset="0"/>
              </a:rPr>
              <a:t>uvw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z, rather than </a:t>
            </a:r>
            <a:r>
              <a:rPr lang="en-US" sz="2800" i="1" dirty="0">
                <a:solidFill>
                  <a:srgbClr val="000000"/>
                </a:solidFill>
                <a:ea typeface="ＭＳ Ｐゴシック" charset="0"/>
              </a:rPr>
              <a:t>uxyz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?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en-US" sz="2800" i="1" u="sng" dirty="0">
                <a:solidFill>
                  <a:srgbClr val="000090"/>
                </a:solidFill>
                <a:ea typeface="ＭＳ Ｐゴシック" charset="0"/>
              </a:rPr>
              <a:t>A: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need to re-define link weights so traffic routing algorithm computes routes accordingly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(or need a new routing algorithm)!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89243ED-7091-A745-8FC9-42D617C322A8}"/>
              </a:ext>
            </a:extLst>
          </p:cNvPr>
          <p:cNvSpPr txBox="1"/>
          <p:nvPr/>
        </p:nvSpPr>
        <p:spPr>
          <a:xfrm>
            <a:off x="2003306" y="5938073"/>
            <a:ext cx="827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i="1" dirty="0">
                <a:solidFill>
                  <a:srgbClr val="C00000"/>
                </a:solidFill>
                <a:ea typeface="ＭＳ Ｐゴシック" charset="0"/>
              </a:rPr>
              <a:t>link weights are only control “knobs”: not much control!</a:t>
            </a:r>
          </a:p>
        </p:txBody>
      </p:sp>
      <p:sp>
        <p:nvSpPr>
          <p:cNvPr id="298" name="Freeform 297">
            <a:extLst>
              <a:ext uri="{FF2B5EF4-FFF2-40B4-BE49-F238E27FC236}">
                <a16:creationId xmlns:a16="http://schemas.microsoft.com/office/drawing/2014/main" id="{AD8B86B2-93D9-A745-9897-F855B37ADC0B}"/>
              </a:ext>
            </a:extLst>
          </p:cNvPr>
          <p:cNvSpPr/>
          <p:nvPr/>
        </p:nvSpPr>
        <p:spPr>
          <a:xfrm>
            <a:off x="3283003" y="2063149"/>
            <a:ext cx="5676290" cy="537233"/>
          </a:xfrm>
          <a:custGeom>
            <a:avLst/>
            <a:gdLst>
              <a:gd name="connsiteX0" fmla="*/ 0 w 5035463"/>
              <a:gd name="connsiteY0" fmla="*/ 551145 h 551145"/>
              <a:gd name="connsiteX1" fmla="*/ 901874 w 5035463"/>
              <a:gd name="connsiteY1" fmla="*/ 551145 h 551145"/>
              <a:gd name="connsiteX2" fmla="*/ 2329841 w 5035463"/>
              <a:gd name="connsiteY2" fmla="*/ 0 h 551145"/>
              <a:gd name="connsiteX3" fmla="*/ 3933173 w 5035463"/>
              <a:gd name="connsiteY3" fmla="*/ 12526 h 551145"/>
              <a:gd name="connsiteX4" fmla="*/ 5035463 w 5035463"/>
              <a:gd name="connsiteY4" fmla="*/ 488515 h 551145"/>
              <a:gd name="connsiteX0" fmla="*/ 0 w 5035463"/>
              <a:gd name="connsiteY0" fmla="*/ 554892 h 554892"/>
              <a:gd name="connsiteX1" fmla="*/ 901874 w 5035463"/>
              <a:gd name="connsiteY1" fmla="*/ 554892 h 554892"/>
              <a:gd name="connsiteX2" fmla="*/ 2082503 w 5035463"/>
              <a:gd name="connsiteY2" fmla="*/ 0 h 554892"/>
              <a:gd name="connsiteX3" fmla="*/ 3933173 w 5035463"/>
              <a:gd name="connsiteY3" fmla="*/ 16273 h 554892"/>
              <a:gd name="connsiteX4" fmla="*/ 5035463 w 5035463"/>
              <a:gd name="connsiteY4" fmla="*/ 492262 h 554892"/>
              <a:gd name="connsiteX0" fmla="*/ 0 w 5035463"/>
              <a:gd name="connsiteY0" fmla="*/ 554892 h 554892"/>
              <a:gd name="connsiteX1" fmla="*/ 860651 w 5035463"/>
              <a:gd name="connsiteY1" fmla="*/ 487436 h 554892"/>
              <a:gd name="connsiteX2" fmla="*/ 2082503 w 5035463"/>
              <a:gd name="connsiteY2" fmla="*/ 0 h 554892"/>
              <a:gd name="connsiteX3" fmla="*/ 3933173 w 5035463"/>
              <a:gd name="connsiteY3" fmla="*/ 16273 h 554892"/>
              <a:gd name="connsiteX4" fmla="*/ 5035463 w 5035463"/>
              <a:gd name="connsiteY4" fmla="*/ 492262 h 554892"/>
              <a:gd name="connsiteX0" fmla="*/ 0 w 5024220"/>
              <a:gd name="connsiteY0" fmla="*/ 491184 h 492262"/>
              <a:gd name="connsiteX1" fmla="*/ 849408 w 5024220"/>
              <a:gd name="connsiteY1" fmla="*/ 487436 h 492262"/>
              <a:gd name="connsiteX2" fmla="*/ 2071260 w 5024220"/>
              <a:gd name="connsiteY2" fmla="*/ 0 h 492262"/>
              <a:gd name="connsiteX3" fmla="*/ 3921930 w 5024220"/>
              <a:gd name="connsiteY3" fmla="*/ 16273 h 492262"/>
              <a:gd name="connsiteX4" fmla="*/ 5024220 w 5024220"/>
              <a:gd name="connsiteY4" fmla="*/ 492262 h 492262"/>
              <a:gd name="connsiteX0" fmla="*/ 0 w 5020472"/>
              <a:gd name="connsiteY0" fmla="*/ 479942 h 492262"/>
              <a:gd name="connsiteX1" fmla="*/ 845660 w 5020472"/>
              <a:gd name="connsiteY1" fmla="*/ 487436 h 492262"/>
              <a:gd name="connsiteX2" fmla="*/ 2067512 w 5020472"/>
              <a:gd name="connsiteY2" fmla="*/ 0 h 492262"/>
              <a:gd name="connsiteX3" fmla="*/ 3918182 w 5020472"/>
              <a:gd name="connsiteY3" fmla="*/ 16273 h 492262"/>
              <a:gd name="connsiteX4" fmla="*/ 5020472 w 5020472"/>
              <a:gd name="connsiteY4" fmla="*/ 492262 h 492262"/>
              <a:gd name="connsiteX0" fmla="*/ 0 w 5020472"/>
              <a:gd name="connsiteY0" fmla="*/ 494932 h 494932"/>
              <a:gd name="connsiteX1" fmla="*/ 845660 w 5020472"/>
              <a:gd name="connsiteY1" fmla="*/ 487436 h 494932"/>
              <a:gd name="connsiteX2" fmla="*/ 2067512 w 5020472"/>
              <a:gd name="connsiteY2" fmla="*/ 0 h 494932"/>
              <a:gd name="connsiteX3" fmla="*/ 3918182 w 5020472"/>
              <a:gd name="connsiteY3" fmla="*/ 16273 h 494932"/>
              <a:gd name="connsiteX4" fmla="*/ 5020472 w 5020472"/>
              <a:gd name="connsiteY4" fmla="*/ 492262 h 494932"/>
              <a:gd name="connsiteX0" fmla="*/ 0 w 5009229"/>
              <a:gd name="connsiteY0" fmla="*/ 479941 h 492262"/>
              <a:gd name="connsiteX1" fmla="*/ 834417 w 5009229"/>
              <a:gd name="connsiteY1" fmla="*/ 487436 h 492262"/>
              <a:gd name="connsiteX2" fmla="*/ 2056269 w 5009229"/>
              <a:gd name="connsiteY2" fmla="*/ 0 h 492262"/>
              <a:gd name="connsiteX3" fmla="*/ 3906939 w 5009229"/>
              <a:gd name="connsiteY3" fmla="*/ 16273 h 492262"/>
              <a:gd name="connsiteX4" fmla="*/ 5009229 w 5009229"/>
              <a:gd name="connsiteY4" fmla="*/ 492262 h 492262"/>
              <a:gd name="connsiteX0" fmla="*/ 0 w 5009229"/>
              <a:gd name="connsiteY0" fmla="*/ 491183 h 492262"/>
              <a:gd name="connsiteX1" fmla="*/ 834417 w 5009229"/>
              <a:gd name="connsiteY1" fmla="*/ 487436 h 492262"/>
              <a:gd name="connsiteX2" fmla="*/ 2056269 w 5009229"/>
              <a:gd name="connsiteY2" fmla="*/ 0 h 492262"/>
              <a:gd name="connsiteX3" fmla="*/ 3906939 w 5009229"/>
              <a:gd name="connsiteY3" fmla="*/ 16273 h 492262"/>
              <a:gd name="connsiteX4" fmla="*/ 5009229 w 5009229"/>
              <a:gd name="connsiteY4" fmla="*/ 492262 h 492262"/>
              <a:gd name="connsiteX0" fmla="*/ 0 w 5009229"/>
              <a:gd name="connsiteY0" fmla="*/ 519881 h 520960"/>
              <a:gd name="connsiteX1" fmla="*/ 834417 w 5009229"/>
              <a:gd name="connsiteY1" fmla="*/ 516134 h 520960"/>
              <a:gd name="connsiteX2" fmla="*/ 2056269 w 5009229"/>
              <a:gd name="connsiteY2" fmla="*/ 28698 h 520960"/>
              <a:gd name="connsiteX3" fmla="*/ 3663349 w 5009229"/>
              <a:gd name="connsiteY3" fmla="*/ 0 h 520960"/>
              <a:gd name="connsiteX4" fmla="*/ 5009229 w 5009229"/>
              <a:gd name="connsiteY4" fmla="*/ 520960 h 520960"/>
              <a:gd name="connsiteX0" fmla="*/ 0 w 4953016"/>
              <a:gd name="connsiteY0" fmla="*/ 519881 h 558436"/>
              <a:gd name="connsiteX1" fmla="*/ 834417 w 4953016"/>
              <a:gd name="connsiteY1" fmla="*/ 516134 h 558436"/>
              <a:gd name="connsiteX2" fmla="*/ 2056269 w 4953016"/>
              <a:gd name="connsiteY2" fmla="*/ 28698 h 558436"/>
              <a:gd name="connsiteX3" fmla="*/ 3663349 w 4953016"/>
              <a:gd name="connsiteY3" fmla="*/ 0 h 558436"/>
              <a:gd name="connsiteX4" fmla="*/ 4953016 w 4953016"/>
              <a:gd name="connsiteY4" fmla="*/ 558436 h 558436"/>
              <a:gd name="connsiteX0" fmla="*/ 0 w 4953016"/>
              <a:gd name="connsiteY0" fmla="*/ 519881 h 558436"/>
              <a:gd name="connsiteX1" fmla="*/ 834417 w 4953016"/>
              <a:gd name="connsiteY1" fmla="*/ 516134 h 558436"/>
              <a:gd name="connsiteX2" fmla="*/ 2056269 w 4953016"/>
              <a:gd name="connsiteY2" fmla="*/ 28698 h 558436"/>
              <a:gd name="connsiteX3" fmla="*/ 3663349 w 4953016"/>
              <a:gd name="connsiteY3" fmla="*/ 0 h 558436"/>
              <a:gd name="connsiteX4" fmla="*/ 4631805 w 4953016"/>
              <a:gd name="connsiteY4" fmla="*/ 415156 h 558436"/>
              <a:gd name="connsiteX5" fmla="*/ 4953016 w 4953016"/>
              <a:gd name="connsiteY5" fmla="*/ 558436 h 558436"/>
              <a:gd name="connsiteX0" fmla="*/ 0 w 5676291"/>
              <a:gd name="connsiteY0" fmla="*/ 519881 h 558436"/>
              <a:gd name="connsiteX1" fmla="*/ 834417 w 5676291"/>
              <a:gd name="connsiteY1" fmla="*/ 516134 h 558436"/>
              <a:gd name="connsiteX2" fmla="*/ 2056269 w 5676291"/>
              <a:gd name="connsiteY2" fmla="*/ 28698 h 558436"/>
              <a:gd name="connsiteX3" fmla="*/ 3663349 w 5676291"/>
              <a:gd name="connsiteY3" fmla="*/ 0 h 558436"/>
              <a:gd name="connsiteX4" fmla="*/ 4631805 w 5676291"/>
              <a:gd name="connsiteY4" fmla="*/ 415156 h 558436"/>
              <a:gd name="connsiteX5" fmla="*/ 5676291 w 5676291"/>
              <a:gd name="connsiteY5" fmla="*/ 558436 h 558436"/>
              <a:gd name="connsiteX0" fmla="*/ 0 w 5676291"/>
              <a:gd name="connsiteY0" fmla="*/ 519881 h 558436"/>
              <a:gd name="connsiteX1" fmla="*/ 834417 w 5676291"/>
              <a:gd name="connsiteY1" fmla="*/ 516134 h 558436"/>
              <a:gd name="connsiteX2" fmla="*/ 2056269 w 5676291"/>
              <a:gd name="connsiteY2" fmla="*/ 28698 h 558436"/>
              <a:gd name="connsiteX3" fmla="*/ 3663349 w 5676291"/>
              <a:gd name="connsiteY3" fmla="*/ 0 h 558436"/>
              <a:gd name="connsiteX4" fmla="*/ 4909124 w 5676291"/>
              <a:gd name="connsiteY4" fmla="*/ 527582 h 558436"/>
              <a:gd name="connsiteX5" fmla="*/ 5676291 w 5676291"/>
              <a:gd name="connsiteY5" fmla="*/ 558436 h 558436"/>
              <a:gd name="connsiteX0" fmla="*/ 0 w 5672543"/>
              <a:gd name="connsiteY0" fmla="*/ 519881 h 535951"/>
              <a:gd name="connsiteX1" fmla="*/ 834417 w 5672543"/>
              <a:gd name="connsiteY1" fmla="*/ 516134 h 535951"/>
              <a:gd name="connsiteX2" fmla="*/ 2056269 w 5672543"/>
              <a:gd name="connsiteY2" fmla="*/ 28698 h 535951"/>
              <a:gd name="connsiteX3" fmla="*/ 3663349 w 5672543"/>
              <a:gd name="connsiteY3" fmla="*/ 0 h 535951"/>
              <a:gd name="connsiteX4" fmla="*/ 4909124 w 5672543"/>
              <a:gd name="connsiteY4" fmla="*/ 527582 h 535951"/>
              <a:gd name="connsiteX5" fmla="*/ 5672543 w 5672543"/>
              <a:gd name="connsiteY5" fmla="*/ 535951 h 535951"/>
              <a:gd name="connsiteX0" fmla="*/ 0 w 5676290"/>
              <a:gd name="connsiteY0" fmla="*/ 519881 h 528456"/>
              <a:gd name="connsiteX1" fmla="*/ 834417 w 5676290"/>
              <a:gd name="connsiteY1" fmla="*/ 516134 h 528456"/>
              <a:gd name="connsiteX2" fmla="*/ 2056269 w 5676290"/>
              <a:gd name="connsiteY2" fmla="*/ 28698 h 528456"/>
              <a:gd name="connsiteX3" fmla="*/ 3663349 w 5676290"/>
              <a:gd name="connsiteY3" fmla="*/ 0 h 528456"/>
              <a:gd name="connsiteX4" fmla="*/ 4909124 w 5676290"/>
              <a:gd name="connsiteY4" fmla="*/ 527582 h 528456"/>
              <a:gd name="connsiteX5" fmla="*/ 5676290 w 5676290"/>
              <a:gd name="connsiteY5" fmla="*/ 528456 h 528456"/>
              <a:gd name="connsiteX0" fmla="*/ 0 w 5676290"/>
              <a:gd name="connsiteY0" fmla="*/ 519881 h 528456"/>
              <a:gd name="connsiteX1" fmla="*/ 834417 w 5676290"/>
              <a:gd name="connsiteY1" fmla="*/ 516134 h 528456"/>
              <a:gd name="connsiteX2" fmla="*/ 2052521 w 5676290"/>
              <a:gd name="connsiteY2" fmla="*/ 6213 h 528456"/>
              <a:gd name="connsiteX3" fmla="*/ 3663349 w 5676290"/>
              <a:gd name="connsiteY3" fmla="*/ 0 h 528456"/>
              <a:gd name="connsiteX4" fmla="*/ 4909124 w 5676290"/>
              <a:gd name="connsiteY4" fmla="*/ 527582 h 528456"/>
              <a:gd name="connsiteX5" fmla="*/ 5676290 w 5676290"/>
              <a:gd name="connsiteY5" fmla="*/ 528456 h 528456"/>
              <a:gd name="connsiteX0" fmla="*/ 0 w 5676290"/>
              <a:gd name="connsiteY0" fmla="*/ 528658 h 537233"/>
              <a:gd name="connsiteX1" fmla="*/ 834417 w 5676290"/>
              <a:gd name="connsiteY1" fmla="*/ 524911 h 537233"/>
              <a:gd name="connsiteX2" fmla="*/ 2052521 w 5676290"/>
              <a:gd name="connsiteY2" fmla="*/ 0 h 537233"/>
              <a:gd name="connsiteX3" fmla="*/ 3663349 w 5676290"/>
              <a:gd name="connsiteY3" fmla="*/ 8777 h 537233"/>
              <a:gd name="connsiteX4" fmla="*/ 4909124 w 5676290"/>
              <a:gd name="connsiteY4" fmla="*/ 536359 h 537233"/>
              <a:gd name="connsiteX5" fmla="*/ 5676290 w 5676290"/>
              <a:gd name="connsiteY5" fmla="*/ 537233 h 537233"/>
              <a:gd name="connsiteX0" fmla="*/ 0 w 5676290"/>
              <a:gd name="connsiteY0" fmla="*/ 528658 h 537233"/>
              <a:gd name="connsiteX1" fmla="*/ 834417 w 5676290"/>
              <a:gd name="connsiteY1" fmla="*/ 524911 h 537233"/>
              <a:gd name="connsiteX2" fmla="*/ 2052521 w 5676290"/>
              <a:gd name="connsiteY2" fmla="*/ 0 h 537233"/>
              <a:gd name="connsiteX3" fmla="*/ 3637117 w 5676290"/>
              <a:gd name="connsiteY3" fmla="*/ 1282 h 537233"/>
              <a:gd name="connsiteX4" fmla="*/ 4909124 w 5676290"/>
              <a:gd name="connsiteY4" fmla="*/ 536359 h 537233"/>
              <a:gd name="connsiteX5" fmla="*/ 5676290 w 5676290"/>
              <a:gd name="connsiteY5" fmla="*/ 537233 h 537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76290" h="537233">
                <a:moveTo>
                  <a:pt x="0" y="528658"/>
                </a:moveTo>
                <a:lnTo>
                  <a:pt x="834417" y="524911"/>
                </a:lnTo>
                <a:lnTo>
                  <a:pt x="2052521" y="0"/>
                </a:lnTo>
                <a:lnTo>
                  <a:pt x="3637117" y="1282"/>
                </a:lnTo>
                <a:lnTo>
                  <a:pt x="4909124" y="536359"/>
                </a:lnTo>
                <a:lnTo>
                  <a:pt x="5676290" y="537233"/>
                </a:lnTo>
              </a:path>
            </a:pathLst>
          </a:custGeom>
          <a:noFill/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Freeform 299">
            <a:extLst>
              <a:ext uri="{FF2B5EF4-FFF2-40B4-BE49-F238E27FC236}">
                <a16:creationId xmlns:a16="http://schemas.microsoft.com/office/drawing/2014/main" id="{E4023168-5BBC-A041-9BCB-41551A518F03}"/>
              </a:ext>
            </a:extLst>
          </p:cNvPr>
          <p:cNvSpPr/>
          <p:nvPr/>
        </p:nvSpPr>
        <p:spPr>
          <a:xfrm flipV="1">
            <a:off x="3247513" y="2729116"/>
            <a:ext cx="5676290" cy="537233"/>
          </a:xfrm>
          <a:custGeom>
            <a:avLst/>
            <a:gdLst>
              <a:gd name="connsiteX0" fmla="*/ 0 w 5035463"/>
              <a:gd name="connsiteY0" fmla="*/ 551145 h 551145"/>
              <a:gd name="connsiteX1" fmla="*/ 901874 w 5035463"/>
              <a:gd name="connsiteY1" fmla="*/ 551145 h 551145"/>
              <a:gd name="connsiteX2" fmla="*/ 2329841 w 5035463"/>
              <a:gd name="connsiteY2" fmla="*/ 0 h 551145"/>
              <a:gd name="connsiteX3" fmla="*/ 3933173 w 5035463"/>
              <a:gd name="connsiteY3" fmla="*/ 12526 h 551145"/>
              <a:gd name="connsiteX4" fmla="*/ 5035463 w 5035463"/>
              <a:gd name="connsiteY4" fmla="*/ 488515 h 551145"/>
              <a:gd name="connsiteX0" fmla="*/ 0 w 5035463"/>
              <a:gd name="connsiteY0" fmla="*/ 554892 h 554892"/>
              <a:gd name="connsiteX1" fmla="*/ 901874 w 5035463"/>
              <a:gd name="connsiteY1" fmla="*/ 554892 h 554892"/>
              <a:gd name="connsiteX2" fmla="*/ 2082503 w 5035463"/>
              <a:gd name="connsiteY2" fmla="*/ 0 h 554892"/>
              <a:gd name="connsiteX3" fmla="*/ 3933173 w 5035463"/>
              <a:gd name="connsiteY3" fmla="*/ 16273 h 554892"/>
              <a:gd name="connsiteX4" fmla="*/ 5035463 w 5035463"/>
              <a:gd name="connsiteY4" fmla="*/ 492262 h 554892"/>
              <a:gd name="connsiteX0" fmla="*/ 0 w 5035463"/>
              <a:gd name="connsiteY0" fmla="*/ 554892 h 554892"/>
              <a:gd name="connsiteX1" fmla="*/ 860651 w 5035463"/>
              <a:gd name="connsiteY1" fmla="*/ 487436 h 554892"/>
              <a:gd name="connsiteX2" fmla="*/ 2082503 w 5035463"/>
              <a:gd name="connsiteY2" fmla="*/ 0 h 554892"/>
              <a:gd name="connsiteX3" fmla="*/ 3933173 w 5035463"/>
              <a:gd name="connsiteY3" fmla="*/ 16273 h 554892"/>
              <a:gd name="connsiteX4" fmla="*/ 5035463 w 5035463"/>
              <a:gd name="connsiteY4" fmla="*/ 492262 h 554892"/>
              <a:gd name="connsiteX0" fmla="*/ 0 w 5024220"/>
              <a:gd name="connsiteY0" fmla="*/ 491184 h 492262"/>
              <a:gd name="connsiteX1" fmla="*/ 849408 w 5024220"/>
              <a:gd name="connsiteY1" fmla="*/ 487436 h 492262"/>
              <a:gd name="connsiteX2" fmla="*/ 2071260 w 5024220"/>
              <a:gd name="connsiteY2" fmla="*/ 0 h 492262"/>
              <a:gd name="connsiteX3" fmla="*/ 3921930 w 5024220"/>
              <a:gd name="connsiteY3" fmla="*/ 16273 h 492262"/>
              <a:gd name="connsiteX4" fmla="*/ 5024220 w 5024220"/>
              <a:gd name="connsiteY4" fmla="*/ 492262 h 492262"/>
              <a:gd name="connsiteX0" fmla="*/ 0 w 5020472"/>
              <a:gd name="connsiteY0" fmla="*/ 479942 h 492262"/>
              <a:gd name="connsiteX1" fmla="*/ 845660 w 5020472"/>
              <a:gd name="connsiteY1" fmla="*/ 487436 h 492262"/>
              <a:gd name="connsiteX2" fmla="*/ 2067512 w 5020472"/>
              <a:gd name="connsiteY2" fmla="*/ 0 h 492262"/>
              <a:gd name="connsiteX3" fmla="*/ 3918182 w 5020472"/>
              <a:gd name="connsiteY3" fmla="*/ 16273 h 492262"/>
              <a:gd name="connsiteX4" fmla="*/ 5020472 w 5020472"/>
              <a:gd name="connsiteY4" fmla="*/ 492262 h 492262"/>
              <a:gd name="connsiteX0" fmla="*/ 0 w 5020472"/>
              <a:gd name="connsiteY0" fmla="*/ 494932 h 494932"/>
              <a:gd name="connsiteX1" fmla="*/ 845660 w 5020472"/>
              <a:gd name="connsiteY1" fmla="*/ 487436 h 494932"/>
              <a:gd name="connsiteX2" fmla="*/ 2067512 w 5020472"/>
              <a:gd name="connsiteY2" fmla="*/ 0 h 494932"/>
              <a:gd name="connsiteX3" fmla="*/ 3918182 w 5020472"/>
              <a:gd name="connsiteY3" fmla="*/ 16273 h 494932"/>
              <a:gd name="connsiteX4" fmla="*/ 5020472 w 5020472"/>
              <a:gd name="connsiteY4" fmla="*/ 492262 h 494932"/>
              <a:gd name="connsiteX0" fmla="*/ 0 w 5009229"/>
              <a:gd name="connsiteY0" fmla="*/ 479941 h 492262"/>
              <a:gd name="connsiteX1" fmla="*/ 834417 w 5009229"/>
              <a:gd name="connsiteY1" fmla="*/ 487436 h 492262"/>
              <a:gd name="connsiteX2" fmla="*/ 2056269 w 5009229"/>
              <a:gd name="connsiteY2" fmla="*/ 0 h 492262"/>
              <a:gd name="connsiteX3" fmla="*/ 3906939 w 5009229"/>
              <a:gd name="connsiteY3" fmla="*/ 16273 h 492262"/>
              <a:gd name="connsiteX4" fmla="*/ 5009229 w 5009229"/>
              <a:gd name="connsiteY4" fmla="*/ 492262 h 492262"/>
              <a:gd name="connsiteX0" fmla="*/ 0 w 5009229"/>
              <a:gd name="connsiteY0" fmla="*/ 491183 h 492262"/>
              <a:gd name="connsiteX1" fmla="*/ 834417 w 5009229"/>
              <a:gd name="connsiteY1" fmla="*/ 487436 h 492262"/>
              <a:gd name="connsiteX2" fmla="*/ 2056269 w 5009229"/>
              <a:gd name="connsiteY2" fmla="*/ 0 h 492262"/>
              <a:gd name="connsiteX3" fmla="*/ 3906939 w 5009229"/>
              <a:gd name="connsiteY3" fmla="*/ 16273 h 492262"/>
              <a:gd name="connsiteX4" fmla="*/ 5009229 w 5009229"/>
              <a:gd name="connsiteY4" fmla="*/ 492262 h 492262"/>
              <a:gd name="connsiteX0" fmla="*/ 0 w 5009229"/>
              <a:gd name="connsiteY0" fmla="*/ 519881 h 520960"/>
              <a:gd name="connsiteX1" fmla="*/ 834417 w 5009229"/>
              <a:gd name="connsiteY1" fmla="*/ 516134 h 520960"/>
              <a:gd name="connsiteX2" fmla="*/ 2056269 w 5009229"/>
              <a:gd name="connsiteY2" fmla="*/ 28698 h 520960"/>
              <a:gd name="connsiteX3" fmla="*/ 3663349 w 5009229"/>
              <a:gd name="connsiteY3" fmla="*/ 0 h 520960"/>
              <a:gd name="connsiteX4" fmla="*/ 5009229 w 5009229"/>
              <a:gd name="connsiteY4" fmla="*/ 520960 h 520960"/>
              <a:gd name="connsiteX0" fmla="*/ 0 w 4953016"/>
              <a:gd name="connsiteY0" fmla="*/ 519881 h 558436"/>
              <a:gd name="connsiteX1" fmla="*/ 834417 w 4953016"/>
              <a:gd name="connsiteY1" fmla="*/ 516134 h 558436"/>
              <a:gd name="connsiteX2" fmla="*/ 2056269 w 4953016"/>
              <a:gd name="connsiteY2" fmla="*/ 28698 h 558436"/>
              <a:gd name="connsiteX3" fmla="*/ 3663349 w 4953016"/>
              <a:gd name="connsiteY3" fmla="*/ 0 h 558436"/>
              <a:gd name="connsiteX4" fmla="*/ 4953016 w 4953016"/>
              <a:gd name="connsiteY4" fmla="*/ 558436 h 558436"/>
              <a:gd name="connsiteX0" fmla="*/ 0 w 4953016"/>
              <a:gd name="connsiteY0" fmla="*/ 519881 h 558436"/>
              <a:gd name="connsiteX1" fmla="*/ 834417 w 4953016"/>
              <a:gd name="connsiteY1" fmla="*/ 516134 h 558436"/>
              <a:gd name="connsiteX2" fmla="*/ 2056269 w 4953016"/>
              <a:gd name="connsiteY2" fmla="*/ 28698 h 558436"/>
              <a:gd name="connsiteX3" fmla="*/ 3663349 w 4953016"/>
              <a:gd name="connsiteY3" fmla="*/ 0 h 558436"/>
              <a:gd name="connsiteX4" fmla="*/ 4631805 w 4953016"/>
              <a:gd name="connsiteY4" fmla="*/ 415156 h 558436"/>
              <a:gd name="connsiteX5" fmla="*/ 4953016 w 4953016"/>
              <a:gd name="connsiteY5" fmla="*/ 558436 h 558436"/>
              <a:gd name="connsiteX0" fmla="*/ 0 w 5676291"/>
              <a:gd name="connsiteY0" fmla="*/ 519881 h 558436"/>
              <a:gd name="connsiteX1" fmla="*/ 834417 w 5676291"/>
              <a:gd name="connsiteY1" fmla="*/ 516134 h 558436"/>
              <a:gd name="connsiteX2" fmla="*/ 2056269 w 5676291"/>
              <a:gd name="connsiteY2" fmla="*/ 28698 h 558436"/>
              <a:gd name="connsiteX3" fmla="*/ 3663349 w 5676291"/>
              <a:gd name="connsiteY3" fmla="*/ 0 h 558436"/>
              <a:gd name="connsiteX4" fmla="*/ 4631805 w 5676291"/>
              <a:gd name="connsiteY4" fmla="*/ 415156 h 558436"/>
              <a:gd name="connsiteX5" fmla="*/ 5676291 w 5676291"/>
              <a:gd name="connsiteY5" fmla="*/ 558436 h 558436"/>
              <a:gd name="connsiteX0" fmla="*/ 0 w 5676291"/>
              <a:gd name="connsiteY0" fmla="*/ 519881 h 558436"/>
              <a:gd name="connsiteX1" fmla="*/ 834417 w 5676291"/>
              <a:gd name="connsiteY1" fmla="*/ 516134 h 558436"/>
              <a:gd name="connsiteX2" fmla="*/ 2056269 w 5676291"/>
              <a:gd name="connsiteY2" fmla="*/ 28698 h 558436"/>
              <a:gd name="connsiteX3" fmla="*/ 3663349 w 5676291"/>
              <a:gd name="connsiteY3" fmla="*/ 0 h 558436"/>
              <a:gd name="connsiteX4" fmla="*/ 4909124 w 5676291"/>
              <a:gd name="connsiteY4" fmla="*/ 527582 h 558436"/>
              <a:gd name="connsiteX5" fmla="*/ 5676291 w 5676291"/>
              <a:gd name="connsiteY5" fmla="*/ 558436 h 558436"/>
              <a:gd name="connsiteX0" fmla="*/ 0 w 5672543"/>
              <a:gd name="connsiteY0" fmla="*/ 519881 h 535951"/>
              <a:gd name="connsiteX1" fmla="*/ 834417 w 5672543"/>
              <a:gd name="connsiteY1" fmla="*/ 516134 h 535951"/>
              <a:gd name="connsiteX2" fmla="*/ 2056269 w 5672543"/>
              <a:gd name="connsiteY2" fmla="*/ 28698 h 535951"/>
              <a:gd name="connsiteX3" fmla="*/ 3663349 w 5672543"/>
              <a:gd name="connsiteY3" fmla="*/ 0 h 535951"/>
              <a:gd name="connsiteX4" fmla="*/ 4909124 w 5672543"/>
              <a:gd name="connsiteY4" fmla="*/ 527582 h 535951"/>
              <a:gd name="connsiteX5" fmla="*/ 5672543 w 5672543"/>
              <a:gd name="connsiteY5" fmla="*/ 535951 h 535951"/>
              <a:gd name="connsiteX0" fmla="*/ 0 w 5676290"/>
              <a:gd name="connsiteY0" fmla="*/ 519881 h 528456"/>
              <a:gd name="connsiteX1" fmla="*/ 834417 w 5676290"/>
              <a:gd name="connsiteY1" fmla="*/ 516134 h 528456"/>
              <a:gd name="connsiteX2" fmla="*/ 2056269 w 5676290"/>
              <a:gd name="connsiteY2" fmla="*/ 28698 h 528456"/>
              <a:gd name="connsiteX3" fmla="*/ 3663349 w 5676290"/>
              <a:gd name="connsiteY3" fmla="*/ 0 h 528456"/>
              <a:gd name="connsiteX4" fmla="*/ 4909124 w 5676290"/>
              <a:gd name="connsiteY4" fmla="*/ 527582 h 528456"/>
              <a:gd name="connsiteX5" fmla="*/ 5676290 w 5676290"/>
              <a:gd name="connsiteY5" fmla="*/ 528456 h 528456"/>
              <a:gd name="connsiteX0" fmla="*/ 0 w 5676290"/>
              <a:gd name="connsiteY0" fmla="*/ 519881 h 528456"/>
              <a:gd name="connsiteX1" fmla="*/ 834417 w 5676290"/>
              <a:gd name="connsiteY1" fmla="*/ 516134 h 528456"/>
              <a:gd name="connsiteX2" fmla="*/ 2052521 w 5676290"/>
              <a:gd name="connsiteY2" fmla="*/ 6213 h 528456"/>
              <a:gd name="connsiteX3" fmla="*/ 3663349 w 5676290"/>
              <a:gd name="connsiteY3" fmla="*/ 0 h 528456"/>
              <a:gd name="connsiteX4" fmla="*/ 4909124 w 5676290"/>
              <a:gd name="connsiteY4" fmla="*/ 527582 h 528456"/>
              <a:gd name="connsiteX5" fmla="*/ 5676290 w 5676290"/>
              <a:gd name="connsiteY5" fmla="*/ 528456 h 528456"/>
              <a:gd name="connsiteX0" fmla="*/ 0 w 5676290"/>
              <a:gd name="connsiteY0" fmla="*/ 528658 h 537233"/>
              <a:gd name="connsiteX1" fmla="*/ 834417 w 5676290"/>
              <a:gd name="connsiteY1" fmla="*/ 524911 h 537233"/>
              <a:gd name="connsiteX2" fmla="*/ 2052521 w 5676290"/>
              <a:gd name="connsiteY2" fmla="*/ 0 h 537233"/>
              <a:gd name="connsiteX3" fmla="*/ 3663349 w 5676290"/>
              <a:gd name="connsiteY3" fmla="*/ 8777 h 537233"/>
              <a:gd name="connsiteX4" fmla="*/ 4909124 w 5676290"/>
              <a:gd name="connsiteY4" fmla="*/ 536359 h 537233"/>
              <a:gd name="connsiteX5" fmla="*/ 5676290 w 5676290"/>
              <a:gd name="connsiteY5" fmla="*/ 537233 h 537233"/>
              <a:gd name="connsiteX0" fmla="*/ 0 w 5676290"/>
              <a:gd name="connsiteY0" fmla="*/ 528658 h 537233"/>
              <a:gd name="connsiteX1" fmla="*/ 834417 w 5676290"/>
              <a:gd name="connsiteY1" fmla="*/ 524911 h 537233"/>
              <a:gd name="connsiteX2" fmla="*/ 2052521 w 5676290"/>
              <a:gd name="connsiteY2" fmla="*/ 0 h 537233"/>
              <a:gd name="connsiteX3" fmla="*/ 3637117 w 5676290"/>
              <a:gd name="connsiteY3" fmla="*/ 1282 h 537233"/>
              <a:gd name="connsiteX4" fmla="*/ 4909124 w 5676290"/>
              <a:gd name="connsiteY4" fmla="*/ 536359 h 537233"/>
              <a:gd name="connsiteX5" fmla="*/ 5676290 w 5676290"/>
              <a:gd name="connsiteY5" fmla="*/ 537233 h 537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76290" h="537233">
                <a:moveTo>
                  <a:pt x="0" y="528658"/>
                </a:moveTo>
                <a:lnTo>
                  <a:pt x="834417" y="524911"/>
                </a:lnTo>
                <a:lnTo>
                  <a:pt x="2052521" y="0"/>
                </a:lnTo>
                <a:lnTo>
                  <a:pt x="3637117" y="1282"/>
                </a:lnTo>
                <a:lnTo>
                  <a:pt x="4909124" y="536359"/>
                </a:lnTo>
                <a:lnTo>
                  <a:pt x="5676290" y="537233"/>
                </a:lnTo>
              </a:path>
            </a:pathLst>
          </a:custGeom>
          <a:noFill/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298" grpId="0" animBg="1"/>
      <p:bldP spid="30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roup 303">
            <a:extLst>
              <a:ext uri="{FF2B5EF4-FFF2-40B4-BE49-F238E27FC236}">
                <a16:creationId xmlns:a16="http://schemas.microsoft.com/office/drawing/2014/main" id="{34A0280E-1B37-684D-9F61-81611D0B2C79}"/>
              </a:ext>
            </a:extLst>
          </p:cNvPr>
          <p:cNvGrpSpPr/>
          <p:nvPr/>
        </p:nvGrpSpPr>
        <p:grpSpPr>
          <a:xfrm>
            <a:off x="2509218" y="1275410"/>
            <a:ext cx="6875191" cy="2404002"/>
            <a:chOff x="943464" y="1363093"/>
            <a:chExt cx="6875191" cy="2404002"/>
          </a:xfrm>
        </p:grpSpPr>
        <p:grpSp>
          <p:nvGrpSpPr>
            <p:cNvPr id="305" name="Group 1612">
              <a:extLst>
                <a:ext uri="{FF2B5EF4-FFF2-40B4-BE49-F238E27FC236}">
                  <a16:creationId xmlns:a16="http://schemas.microsoft.com/office/drawing/2014/main" id="{7A1A9C4E-0BE7-994B-A5A6-7C974C41F47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3464" y="2441244"/>
              <a:ext cx="855053" cy="655887"/>
              <a:chOff x="2839" y="3501"/>
              <a:chExt cx="755" cy="803"/>
            </a:xfrm>
          </p:grpSpPr>
          <p:pic>
            <p:nvPicPr>
              <p:cNvPr id="446" name="Picture 1613" descr="desktop_computer_stylized_medium">
                <a:extLst>
                  <a:ext uri="{FF2B5EF4-FFF2-40B4-BE49-F238E27FC236}">
                    <a16:creationId xmlns:a16="http://schemas.microsoft.com/office/drawing/2014/main" id="{A7BA478E-2CCC-C348-8264-BF99D7C04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7" name="Freeform 1614">
                <a:extLst>
                  <a:ext uri="{FF2B5EF4-FFF2-40B4-BE49-F238E27FC236}">
                    <a16:creationId xmlns:a16="http://schemas.microsoft.com/office/drawing/2014/main" id="{1168E9FF-EDB4-7F43-A0CA-DA640A2A0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06" name="Freeform 3">
              <a:extLst>
                <a:ext uri="{FF2B5EF4-FFF2-40B4-BE49-F238E27FC236}">
                  <a16:creationId xmlns:a16="http://schemas.microsoft.com/office/drawing/2014/main" id="{862E1C82-76BD-3D48-BC16-0652D77CF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747" y="1363093"/>
              <a:ext cx="5142041" cy="2404002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07" name="Freeform 4">
              <a:extLst>
                <a:ext uri="{FF2B5EF4-FFF2-40B4-BE49-F238E27FC236}">
                  <a16:creationId xmlns:a16="http://schemas.microsoft.com/office/drawing/2014/main" id="{F98435AB-4F6C-F94C-A72A-901170507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105" y="2267385"/>
              <a:ext cx="781590" cy="317349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8" name="Freeform 35">
              <a:extLst>
                <a:ext uri="{FF2B5EF4-FFF2-40B4-BE49-F238E27FC236}">
                  <a16:creationId xmlns:a16="http://schemas.microsoft.com/office/drawing/2014/main" id="{15E5087C-7665-1448-8A55-FE8FD716F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292" y="2313451"/>
              <a:ext cx="2285" cy="890624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9" name="Freeform 36">
              <a:extLst>
                <a:ext uri="{FF2B5EF4-FFF2-40B4-BE49-F238E27FC236}">
                  <a16:creationId xmlns:a16="http://schemas.microsoft.com/office/drawing/2014/main" id="{3935C04E-C5C9-E24F-A9AD-1744D25FC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0544" y="2323688"/>
              <a:ext cx="2285" cy="91621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0" name="Freeform 37">
              <a:extLst>
                <a:ext uri="{FF2B5EF4-FFF2-40B4-BE49-F238E27FC236}">
                  <a16:creationId xmlns:a16="http://schemas.microsoft.com/office/drawing/2014/main" id="{CEECEC50-04B0-2647-B641-39231C0C2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497" y="2298095"/>
              <a:ext cx="1462948" cy="1050313"/>
            </a:xfrm>
            <a:custGeom>
              <a:avLst/>
              <a:gdLst>
                <a:gd name="T0" fmla="*/ 0 w 378"/>
                <a:gd name="T1" fmla="*/ 142610238 h 174"/>
                <a:gd name="T2" fmla="*/ 8951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1" name="Freeform 38">
              <a:extLst>
                <a:ext uri="{FF2B5EF4-FFF2-40B4-BE49-F238E27FC236}">
                  <a16:creationId xmlns:a16="http://schemas.microsoft.com/office/drawing/2014/main" id="{F6519774-52BA-6F40-822C-52BB2380B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247" y="2891845"/>
              <a:ext cx="1161856" cy="455711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2" name="Freeform 39">
              <a:extLst>
                <a:ext uri="{FF2B5EF4-FFF2-40B4-BE49-F238E27FC236}">
                  <a16:creationId xmlns:a16="http://schemas.microsoft.com/office/drawing/2014/main" id="{24215A43-6854-B54A-BC13-286ED0971C5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22465" y="3327268"/>
              <a:ext cx="908330" cy="45719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3" name="Freeform 40">
              <a:extLst>
                <a:ext uri="{FF2B5EF4-FFF2-40B4-BE49-F238E27FC236}">
                  <a16:creationId xmlns:a16="http://schemas.microsoft.com/office/drawing/2014/main" id="{3EEADCA8-4EED-9744-98D0-B5D6F81C6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696" y="2820186"/>
              <a:ext cx="630757" cy="450430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Freeform 41">
              <a:extLst>
                <a:ext uri="{FF2B5EF4-FFF2-40B4-BE49-F238E27FC236}">
                  <a16:creationId xmlns:a16="http://schemas.microsoft.com/office/drawing/2014/main" id="{FE766A70-BB42-7E40-B5AF-B9D72EEBD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627" y="2195725"/>
              <a:ext cx="836439" cy="1706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5" name="Freeform 42">
              <a:extLst>
                <a:ext uri="{FF2B5EF4-FFF2-40B4-BE49-F238E27FC236}">
                  <a16:creationId xmlns:a16="http://schemas.microsoft.com/office/drawing/2014/main" id="{2B4598F4-8ABA-6146-B304-09A494982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253" y="2248471"/>
              <a:ext cx="922986" cy="397685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6" name="Freeform 43">
              <a:extLst>
                <a:ext uri="{FF2B5EF4-FFF2-40B4-BE49-F238E27FC236}">
                  <a16:creationId xmlns:a16="http://schemas.microsoft.com/office/drawing/2014/main" id="{9B7D5C70-1858-3548-A1D2-DF173D24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0431" y="1458657"/>
              <a:ext cx="2536740" cy="1100484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7" name="Text Box 62">
              <a:extLst>
                <a:ext uri="{FF2B5EF4-FFF2-40B4-BE49-F238E27FC236}">
                  <a16:creationId xmlns:a16="http://schemas.microsoft.com/office/drawing/2014/main" id="{E9C6C532-7B09-B543-99FC-E31F8B5A1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678" y="2178663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8" name="Text Box 63">
              <a:extLst>
                <a:ext uri="{FF2B5EF4-FFF2-40B4-BE49-F238E27FC236}">
                  <a16:creationId xmlns:a16="http://schemas.microsoft.com/office/drawing/2014/main" id="{0A99317D-3568-EF4D-A723-76AADE9F06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7981" y="2552316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9" name="Text Box 64">
              <a:extLst>
                <a:ext uri="{FF2B5EF4-FFF2-40B4-BE49-F238E27FC236}">
                  <a16:creationId xmlns:a16="http://schemas.microsoft.com/office/drawing/2014/main" id="{856CDF8E-EE88-C646-92B6-211909BF3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3853" y="2915732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0" name="Text Box 65">
              <a:extLst>
                <a:ext uri="{FF2B5EF4-FFF2-40B4-BE49-F238E27FC236}">
                  <a16:creationId xmlns:a16="http://schemas.microsoft.com/office/drawing/2014/main" id="{FE09FFF8-AAB4-664E-9D7F-F0E8F5B10D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556" y="2710990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1" name="Text Box 66">
              <a:extLst>
                <a:ext uri="{FF2B5EF4-FFF2-40B4-BE49-F238E27FC236}">
                  <a16:creationId xmlns:a16="http://schemas.microsoft.com/office/drawing/2014/main" id="{ED1E277A-76C4-2841-92C2-515DB25966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579" y="3314977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2" name="Text Box 67">
              <a:extLst>
                <a:ext uri="{FF2B5EF4-FFF2-40B4-BE49-F238E27FC236}">
                  <a16:creationId xmlns:a16="http://schemas.microsoft.com/office/drawing/2014/main" id="{6C2CF0D3-5A12-304F-9B12-35C0DC608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4305" y="2583027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3" name="Text Box 68">
              <a:extLst>
                <a:ext uri="{FF2B5EF4-FFF2-40B4-BE49-F238E27FC236}">
                  <a16:creationId xmlns:a16="http://schemas.microsoft.com/office/drawing/2014/main" id="{A70BD26B-DEF9-9D4F-9B95-D8E411BB9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7032" y="3033458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4" name="Text Box 69">
              <a:extLst>
                <a:ext uri="{FF2B5EF4-FFF2-40B4-BE49-F238E27FC236}">
                  <a16:creationId xmlns:a16="http://schemas.microsoft.com/office/drawing/2014/main" id="{BF43A2CB-D47A-6F44-AFE7-D9277DCB5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5327" y="2117241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5" name="Text Box 70">
              <a:extLst>
                <a:ext uri="{FF2B5EF4-FFF2-40B4-BE49-F238E27FC236}">
                  <a16:creationId xmlns:a16="http://schemas.microsoft.com/office/drawing/2014/main" id="{36C3AD09-41D6-4E40-A665-3733BB8757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5594" y="1861315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6" name="Text Box 71">
              <a:extLst>
                <a:ext uri="{FF2B5EF4-FFF2-40B4-BE49-F238E27FC236}">
                  <a16:creationId xmlns:a16="http://schemas.microsoft.com/office/drawing/2014/main" id="{12D1AD8F-8BC6-5F46-8A7D-071C2B7D5B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3435" y="1405766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27" name="Group 1507">
              <a:extLst>
                <a:ext uri="{FF2B5EF4-FFF2-40B4-BE49-F238E27FC236}">
                  <a16:creationId xmlns:a16="http://schemas.microsoft.com/office/drawing/2014/main" id="{C559921E-B9C2-0042-9E6C-A661502DC8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1175" y="2426604"/>
              <a:ext cx="427480" cy="711995"/>
              <a:chOff x="4140" y="429"/>
              <a:chExt cx="1425" cy="2396"/>
            </a:xfrm>
          </p:grpSpPr>
          <p:sp>
            <p:nvSpPr>
              <p:cNvPr id="414" name="Freeform 1508">
                <a:extLst>
                  <a:ext uri="{FF2B5EF4-FFF2-40B4-BE49-F238E27FC236}">
                    <a16:creationId xmlns:a16="http://schemas.microsoft.com/office/drawing/2014/main" id="{5A4BEC17-590A-4543-9F29-1CF0B38C3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5" name="Rectangle 1509">
                <a:extLst>
                  <a:ext uri="{FF2B5EF4-FFF2-40B4-BE49-F238E27FC236}">
                    <a16:creationId xmlns:a16="http://schemas.microsoft.com/office/drawing/2014/main" id="{A98FBE95-481D-8F47-8981-46EDD8E97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6" name="Freeform 1510">
                <a:extLst>
                  <a:ext uri="{FF2B5EF4-FFF2-40B4-BE49-F238E27FC236}">
                    <a16:creationId xmlns:a16="http://schemas.microsoft.com/office/drawing/2014/main" id="{EE41BFE7-A16A-3243-9517-E8023C4F3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7" name="Freeform 1511">
                <a:extLst>
                  <a:ext uri="{FF2B5EF4-FFF2-40B4-BE49-F238E27FC236}">
                    <a16:creationId xmlns:a16="http://schemas.microsoft.com/office/drawing/2014/main" id="{2D734235-2C97-9B44-8B59-EFCEFDEC12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8" name="Rectangle 1512">
                <a:extLst>
                  <a:ext uri="{FF2B5EF4-FFF2-40B4-BE49-F238E27FC236}">
                    <a16:creationId xmlns:a16="http://schemas.microsoft.com/office/drawing/2014/main" id="{916BFACE-E488-F841-9687-DD32E6527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19" name="Group 1513">
                <a:extLst>
                  <a:ext uri="{FF2B5EF4-FFF2-40B4-BE49-F238E27FC236}">
                    <a16:creationId xmlns:a16="http://schemas.microsoft.com/office/drawing/2014/main" id="{E4DAEBB9-2602-554D-B536-D0600B2B4D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44" name="AutoShape 1514">
                  <a:extLst>
                    <a:ext uri="{FF2B5EF4-FFF2-40B4-BE49-F238E27FC236}">
                      <a16:creationId xmlns:a16="http://schemas.microsoft.com/office/drawing/2014/main" id="{DD1B8DFA-FCC7-674E-996F-A1FBD250CC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45" name="AutoShape 1515">
                  <a:extLst>
                    <a:ext uri="{FF2B5EF4-FFF2-40B4-BE49-F238E27FC236}">
                      <a16:creationId xmlns:a16="http://schemas.microsoft.com/office/drawing/2014/main" id="{14A870AC-7411-F946-B590-D85A88AF10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20" name="Rectangle 1516">
                <a:extLst>
                  <a:ext uri="{FF2B5EF4-FFF2-40B4-BE49-F238E27FC236}">
                    <a16:creationId xmlns:a16="http://schemas.microsoft.com/office/drawing/2014/main" id="{F0940D2C-FEFC-D549-8746-A8523AFD5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21" name="Group 1517">
                <a:extLst>
                  <a:ext uri="{FF2B5EF4-FFF2-40B4-BE49-F238E27FC236}">
                    <a16:creationId xmlns:a16="http://schemas.microsoft.com/office/drawing/2014/main" id="{6ADF3A52-0897-2545-98B5-137A848136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42" name="AutoShape 1518">
                  <a:extLst>
                    <a:ext uri="{FF2B5EF4-FFF2-40B4-BE49-F238E27FC236}">
                      <a16:creationId xmlns:a16="http://schemas.microsoft.com/office/drawing/2014/main" id="{FDC39CDD-16C8-7D4D-8275-C1710C6316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43" name="AutoShape 1519">
                  <a:extLst>
                    <a:ext uri="{FF2B5EF4-FFF2-40B4-BE49-F238E27FC236}">
                      <a16:creationId xmlns:a16="http://schemas.microsoft.com/office/drawing/2014/main" id="{6853AB63-2301-0946-A174-AE28245DB0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22" name="Rectangle 1520">
                <a:extLst>
                  <a:ext uri="{FF2B5EF4-FFF2-40B4-BE49-F238E27FC236}">
                    <a16:creationId xmlns:a16="http://schemas.microsoft.com/office/drawing/2014/main" id="{4EDC7779-F322-974C-A13E-0F5161D4B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3" name="Rectangle 1521">
                <a:extLst>
                  <a:ext uri="{FF2B5EF4-FFF2-40B4-BE49-F238E27FC236}">
                    <a16:creationId xmlns:a16="http://schemas.microsoft.com/office/drawing/2014/main" id="{B39F0706-91BA-9F4D-8D0F-337754FAC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24" name="Group 1522">
                <a:extLst>
                  <a:ext uri="{FF2B5EF4-FFF2-40B4-BE49-F238E27FC236}">
                    <a16:creationId xmlns:a16="http://schemas.microsoft.com/office/drawing/2014/main" id="{088E2790-CA68-C846-BD0F-F7BBF68235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40" name="AutoShape 1523">
                  <a:extLst>
                    <a:ext uri="{FF2B5EF4-FFF2-40B4-BE49-F238E27FC236}">
                      <a16:creationId xmlns:a16="http://schemas.microsoft.com/office/drawing/2014/main" id="{8952BAA7-F061-3B4A-BF31-D37E6425DC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9"/>
                  <a:ext cx="720" cy="13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41" name="AutoShape 1524">
                  <a:extLst>
                    <a:ext uri="{FF2B5EF4-FFF2-40B4-BE49-F238E27FC236}">
                      <a16:creationId xmlns:a16="http://schemas.microsoft.com/office/drawing/2014/main" id="{0E27D760-9B8B-4945-9863-BC9F0C41F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25" name="Freeform 1525">
                <a:extLst>
                  <a:ext uri="{FF2B5EF4-FFF2-40B4-BE49-F238E27FC236}">
                    <a16:creationId xmlns:a16="http://schemas.microsoft.com/office/drawing/2014/main" id="{7320D145-C685-7149-A68E-8925075E09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26" name="Group 1526">
                <a:extLst>
                  <a:ext uri="{FF2B5EF4-FFF2-40B4-BE49-F238E27FC236}">
                    <a16:creationId xmlns:a16="http://schemas.microsoft.com/office/drawing/2014/main" id="{A58F7467-420F-E345-9BD5-439C10D37B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38" name="AutoShape 1527">
                  <a:extLst>
                    <a:ext uri="{FF2B5EF4-FFF2-40B4-BE49-F238E27FC236}">
                      <a16:creationId xmlns:a16="http://schemas.microsoft.com/office/drawing/2014/main" id="{15FD94B1-0C23-1844-B9EC-328B318103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39" name="AutoShape 1528">
                  <a:extLst>
                    <a:ext uri="{FF2B5EF4-FFF2-40B4-BE49-F238E27FC236}">
                      <a16:creationId xmlns:a16="http://schemas.microsoft.com/office/drawing/2014/main" id="{11D88682-9EAF-E844-9EDA-915A36C1EB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27" name="Rectangle 1529">
                <a:extLst>
                  <a:ext uri="{FF2B5EF4-FFF2-40B4-BE49-F238E27FC236}">
                    <a16:creationId xmlns:a16="http://schemas.microsoft.com/office/drawing/2014/main" id="{87A3DBB5-122D-AA42-AA5F-DCE836999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8" name="Freeform 1530">
                <a:extLst>
                  <a:ext uri="{FF2B5EF4-FFF2-40B4-BE49-F238E27FC236}">
                    <a16:creationId xmlns:a16="http://schemas.microsoft.com/office/drawing/2014/main" id="{DB3BDAEB-C0A1-E740-AECD-F50278175F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9" name="Freeform 1531">
                <a:extLst>
                  <a:ext uri="{FF2B5EF4-FFF2-40B4-BE49-F238E27FC236}">
                    <a16:creationId xmlns:a16="http://schemas.microsoft.com/office/drawing/2014/main" id="{9532A3AC-833E-7A43-8329-81247A5E6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40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0" name="Oval 1532">
                <a:extLst>
                  <a:ext uri="{FF2B5EF4-FFF2-40B4-BE49-F238E27FC236}">
                    <a16:creationId xmlns:a16="http://schemas.microsoft.com/office/drawing/2014/main" id="{288EBEE3-4297-224C-AD46-28879E6A1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1" name="Freeform 1533">
                <a:extLst>
                  <a:ext uri="{FF2B5EF4-FFF2-40B4-BE49-F238E27FC236}">
                    <a16:creationId xmlns:a16="http://schemas.microsoft.com/office/drawing/2014/main" id="{3FE7CEBE-4BC6-F644-B9B1-CCCE6990F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2" name="AutoShape 1534">
                <a:extLst>
                  <a:ext uri="{FF2B5EF4-FFF2-40B4-BE49-F238E27FC236}">
                    <a16:creationId xmlns:a16="http://schemas.microsoft.com/office/drawing/2014/main" id="{978B2207-20F5-804B-A3B3-4C26DFE98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3" name="AutoShape 1535">
                <a:extLst>
                  <a:ext uri="{FF2B5EF4-FFF2-40B4-BE49-F238E27FC236}">
                    <a16:creationId xmlns:a16="http://schemas.microsoft.com/office/drawing/2014/main" id="{33928060-4AE4-1F4D-BEE3-C45BB6D2E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4" name="Oval 1536">
                <a:extLst>
                  <a:ext uri="{FF2B5EF4-FFF2-40B4-BE49-F238E27FC236}">
                    <a16:creationId xmlns:a16="http://schemas.microsoft.com/office/drawing/2014/main" id="{F9FB74F8-49C8-6E4B-824C-D9D631D49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5" name="Oval 1537">
                <a:extLst>
                  <a:ext uri="{FF2B5EF4-FFF2-40B4-BE49-F238E27FC236}">
                    <a16:creationId xmlns:a16="http://schemas.microsoft.com/office/drawing/2014/main" id="{10618A8B-63CD-6442-8B7A-099C5459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6" name="Oval 1538">
                <a:extLst>
                  <a:ext uri="{FF2B5EF4-FFF2-40B4-BE49-F238E27FC236}">
                    <a16:creationId xmlns:a16="http://schemas.microsoft.com/office/drawing/2014/main" id="{97727A51-FDBA-8D4B-910B-17DBF18A4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7" name="Rectangle 1539">
                <a:extLst>
                  <a:ext uri="{FF2B5EF4-FFF2-40B4-BE49-F238E27FC236}">
                    <a16:creationId xmlns:a16="http://schemas.microsoft.com/office/drawing/2014/main" id="{970EDF53-297E-EA44-92BE-C2F97533D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CC1738F7-B8A1-9947-9EA4-1523E924127F}"/>
                </a:ext>
              </a:extLst>
            </p:cNvPr>
            <p:cNvCxnSpPr/>
            <p:nvPr/>
          </p:nvCxnSpPr>
          <p:spPr bwMode="auto">
            <a:xfrm>
              <a:off x="1682405" y="2744686"/>
              <a:ext cx="526774" cy="0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39855349-2D43-7C4A-B353-74029E8BA4BD}"/>
                </a:ext>
              </a:extLst>
            </p:cNvPr>
            <p:cNvCxnSpPr/>
            <p:nvPr/>
          </p:nvCxnSpPr>
          <p:spPr bwMode="auto">
            <a:xfrm>
              <a:off x="6895267" y="2779855"/>
              <a:ext cx="526774" cy="0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54C81718-AB53-EC48-8CA0-41A17EEA9C4F}"/>
                </a:ext>
              </a:extLst>
            </p:cNvPr>
            <p:cNvGrpSpPr/>
            <p:nvPr/>
          </p:nvGrpSpPr>
          <p:grpSpPr>
            <a:xfrm>
              <a:off x="3414626" y="1982945"/>
              <a:ext cx="687402" cy="571677"/>
              <a:chOff x="1736090" y="2893762"/>
              <a:chExt cx="565150" cy="413310"/>
            </a:xfrm>
          </p:grpSpPr>
          <p:grpSp>
            <p:nvGrpSpPr>
              <p:cNvPr id="401" name="Group 327">
                <a:extLst>
                  <a:ext uri="{FF2B5EF4-FFF2-40B4-BE49-F238E27FC236}">
                    <a16:creationId xmlns:a16="http://schemas.microsoft.com/office/drawing/2014/main" id="{DA91FBE5-CFD0-764B-9319-580E8A886F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AB5BE366-3696-3444-BEED-B2D3E9A552B4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014C0E46-985C-064D-9955-6DBD816F7710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B8592CE9-885E-7948-9885-40869BFBEECC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B2A3A479-23C9-374A-AD09-A3B80F0EF409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Freeform 408">
                  <a:extLst>
                    <a:ext uri="{FF2B5EF4-FFF2-40B4-BE49-F238E27FC236}">
                      <a16:creationId xmlns:a16="http://schemas.microsoft.com/office/drawing/2014/main" id="{7E3C8C30-970D-AA49-8416-454E3AD9F4EB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Freeform 409">
                  <a:extLst>
                    <a:ext uri="{FF2B5EF4-FFF2-40B4-BE49-F238E27FC236}">
                      <a16:creationId xmlns:a16="http://schemas.microsoft.com/office/drawing/2014/main" id="{DA5747D1-6ED5-2C46-94C9-0EB423C8C5D2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DF23003A-4DCD-DC4B-8861-7B76CD1E54F4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365A8E44-4CBE-0E4C-82AF-500CF5C75E81}"/>
                    </a:ext>
                  </a:extLst>
                </p:cNvPr>
                <p:cNvCxnSpPr>
                  <a:endCxn id="407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C26017F9-54C2-314E-B28C-087D5A4210B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05B2825B-A7A6-B346-A195-362C44BBE9A9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99358"/>
                <a:chOff x="741398" y="1743005"/>
                <a:chExt cx="356365" cy="399358"/>
              </a:xfrm>
            </p:grpSpPr>
            <p:sp>
              <p:nvSpPr>
                <p:cNvPr id="403" name="Oval 402">
                  <a:extLst>
                    <a:ext uri="{FF2B5EF4-FFF2-40B4-BE49-F238E27FC236}">
                      <a16:creationId xmlns:a16="http://schemas.microsoft.com/office/drawing/2014/main" id="{711DAB05-728C-6A49-AC89-08153D128077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TextBox 403">
                  <a:extLst>
                    <a:ext uri="{FF2B5EF4-FFF2-40B4-BE49-F238E27FC236}">
                      <a16:creationId xmlns:a16="http://schemas.microsoft.com/office/drawing/2014/main" id="{698467EC-D43B-314B-94F0-6D24FE81E796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88887" cy="399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v</a:t>
                  </a:r>
                </a:p>
              </p:txBody>
            </p:sp>
          </p:grp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4E6BDBA9-3548-B946-98EB-9AE749E9F937}"/>
                </a:ext>
              </a:extLst>
            </p:cNvPr>
            <p:cNvGrpSpPr/>
            <p:nvPr/>
          </p:nvGrpSpPr>
          <p:grpSpPr>
            <a:xfrm>
              <a:off x="4888811" y="1979830"/>
              <a:ext cx="687402" cy="480963"/>
              <a:chOff x="1736090" y="2893762"/>
              <a:chExt cx="565150" cy="347726"/>
            </a:xfrm>
          </p:grpSpPr>
          <p:grpSp>
            <p:nvGrpSpPr>
              <p:cNvPr id="388" name="Group 327">
                <a:extLst>
                  <a:ext uri="{FF2B5EF4-FFF2-40B4-BE49-F238E27FC236}">
                    <a16:creationId xmlns:a16="http://schemas.microsoft.com/office/drawing/2014/main" id="{F646075B-0210-E145-92F7-2C7F57A21E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81AFD18E-0D9A-B449-8E1B-E5E544ED512D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09742F60-F878-CC40-B53A-2F912DCBE337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D089913E-3116-5942-BC7E-07C6208B204A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Freeform 394">
                  <a:extLst>
                    <a:ext uri="{FF2B5EF4-FFF2-40B4-BE49-F238E27FC236}">
                      <a16:creationId xmlns:a16="http://schemas.microsoft.com/office/drawing/2014/main" id="{7691F655-F63F-2347-97E3-F8AD9695B5B6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Freeform 395">
                  <a:extLst>
                    <a:ext uri="{FF2B5EF4-FFF2-40B4-BE49-F238E27FC236}">
                      <a16:creationId xmlns:a16="http://schemas.microsoft.com/office/drawing/2014/main" id="{97D4BABA-50C0-C64B-BDF1-E0D6998D7CFA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Freeform 396">
                  <a:extLst>
                    <a:ext uri="{FF2B5EF4-FFF2-40B4-BE49-F238E27FC236}">
                      <a16:creationId xmlns:a16="http://schemas.microsoft.com/office/drawing/2014/main" id="{0A01411A-9D7A-994A-A0CE-3453871ED908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8" name="Freeform 397">
                  <a:extLst>
                    <a:ext uri="{FF2B5EF4-FFF2-40B4-BE49-F238E27FC236}">
                      <a16:creationId xmlns:a16="http://schemas.microsoft.com/office/drawing/2014/main" id="{5C18C6F3-1443-CE44-AEA8-5EB74E9B300A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836DA7B6-225C-CA4C-BE47-00A59751C43C}"/>
                    </a:ext>
                  </a:extLst>
                </p:cNvPr>
                <p:cNvCxnSpPr>
                  <a:endCxn id="39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DEF7E2A6-FA97-154A-BD4D-79EE8753D93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E3DC6576-9970-E447-99D0-AC11398D26FE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78664" cy="333774"/>
                <a:chOff x="741398" y="1743005"/>
                <a:chExt cx="378664" cy="333774"/>
              </a:xfrm>
            </p:grpSpPr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98BB2803-575E-E049-B163-D2026BE7F0B0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18716BE7-82ED-D14C-9928-AF15495F05EC}"/>
                    </a:ext>
                  </a:extLst>
                </p:cNvPr>
                <p:cNvSpPr txBox="1"/>
                <p:nvPr/>
              </p:nvSpPr>
              <p:spPr>
                <a:xfrm>
                  <a:off x="767915" y="1743005"/>
                  <a:ext cx="352147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w</a:t>
                  </a:r>
                </a:p>
              </p:txBody>
            </p: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1DD8783F-1A55-EB4C-B3C4-852DAE0C6CF0}"/>
                </a:ext>
              </a:extLst>
            </p:cNvPr>
            <p:cNvGrpSpPr/>
            <p:nvPr/>
          </p:nvGrpSpPr>
          <p:grpSpPr>
            <a:xfrm>
              <a:off x="2206359" y="2517647"/>
              <a:ext cx="687402" cy="480963"/>
              <a:chOff x="1736090" y="2893762"/>
              <a:chExt cx="565150" cy="347726"/>
            </a:xfrm>
          </p:grpSpPr>
          <p:grpSp>
            <p:nvGrpSpPr>
              <p:cNvPr id="375" name="Group 327">
                <a:extLst>
                  <a:ext uri="{FF2B5EF4-FFF2-40B4-BE49-F238E27FC236}">
                    <a16:creationId xmlns:a16="http://schemas.microsoft.com/office/drawing/2014/main" id="{269FEBD4-E3E1-5645-BF55-D2033B31ED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79" name="Oval 378">
                  <a:extLst>
                    <a:ext uri="{FF2B5EF4-FFF2-40B4-BE49-F238E27FC236}">
                      <a16:creationId xmlns:a16="http://schemas.microsoft.com/office/drawing/2014/main" id="{7E1FC68E-A1FE-574A-94C0-90C1E270401E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E97E3D1C-D3CA-8D44-AB02-74B31DF8CE35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DA4F6523-8F37-7047-BC5F-19E4B1E17DBD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Freeform 381">
                  <a:extLst>
                    <a:ext uri="{FF2B5EF4-FFF2-40B4-BE49-F238E27FC236}">
                      <a16:creationId xmlns:a16="http://schemas.microsoft.com/office/drawing/2014/main" id="{B5E52805-9174-A644-8ABD-91F588F0CDF9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3" name="Freeform 382">
                  <a:extLst>
                    <a:ext uri="{FF2B5EF4-FFF2-40B4-BE49-F238E27FC236}">
                      <a16:creationId xmlns:a16="http://schemas.microsoft.com/office/drawing/2014/main" id="{76D2CD28-1F92-3D41-B7AE-29A160B712AE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Freeform 383">
                  <a:extLst>
                    <a:ext uri="{FF2B5EF4-FFF2-40B4-BE49-F238E27FC236}">
                      <a16:creationId xmlns:a16="http://schemas.microsoft.com/office/drawing/2014/main" id="{04612F60-D252-974D-93EB-FDB70B903443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5" name="Freeform 384">
                  <a:extLst>
                    <a:ext uri="{FF2B5EF4-FFF2-40B4-BE49-F238E27FC236}">
                      <a16:creationId xmlns:a16="http://schemas.microsoft.com/office/drawing/2014/main" id="{923BAC06-842B-F147-83CF-E13A0EA0CCBC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40C05CBD-7D1C-8541-92D2-BC763E8E8EED}"/>
                    </a:ext>
                  </a:extLst>
                </p:cNvPr>
                <p:cNvCxnSpPr>
                  <a:endCxn id="38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6AD7786-A1F4-C449-A6DD-1E2537A37721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CB56850E-A076-8247-B3B4-11EC70C4086D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824D8097-5CC3-2E4C-9F15-B993F3A6D5A5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TextBox 377">
                  <a:extLst>
                    <a:ext uri="{FF2B5EF4-FFF2-40B4-BE49-F238E27FC236}">
                      <a16:creationId xmlns:a16="http://schemas.microsoft.com/office/drawing/2014/main" id="{E11DE245-B5B5-3649-868A-4CD4FF70FE95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9255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u</a:t>
                  </a:r>
                </a:p>
              </p:txBody>
            </p:sp>
          </p:grp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431BBE16-D442-054B-BAC5-76CAFD6BD2A5}"/>
                </a:ext>
              </a:extLst>
            </p:cNvPr>
            <p:cNvGrpSpPr/>
            <p:nvPr/>
          </p:nvGrpSpPr>
          <p:grpSpPr>
            <a:xfrm>
              <a:off x="6285253" y="2579331"/>
              <a:ext cx="687402" cy="480963"/>
              <a:chOff x="1736090" y="2893762"/>
              <a:chExt cx="565150" cy="347726"/>
            </a:xfrm>
          </p:grpSpPr>
          <p:grpSp>
            <p:nvGrpSpPr>
              <p:cNvPr id="362" name="Group 327">
                <a:extLst>
                  <a:ext uri="{FF2B5EF4-FFF2-40B4-BE49-F238E27FC236}">
                    <a16:creationId xmlns:a16="http://schemas.microsoft.com/office/drawing/2014/main" id="{838F87CD-61CF-C943-AC83-B826FFFF7A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0ED521EC-D0D3-1247-B3BB-E47DF2D2F0C7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3F6E4DA5-C998-6F45-A49A-5B26D59B20C1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E05A0AC1-DC1A-964A-97CC-83B9E3375C59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id="{42E7681D-A64C-F04C-94F3-FA8697E4D3AF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id="{BBF48F50-0417-D740-ADB8-939BE1EA867A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id="{36FD4761-DA58-F74F-8F44-310BBFFE0DED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F8DF6EB3-3D4E-344A-B8CD-29D84ECE8F7B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549A5C46-56F8-A240-9B8D-EFB1D85344AA}"/>
                    </a:ext>
                  </a:extLst>
                </p:cNvPr>
                <p:cNvCxnSpPr>
                  <a:endCxn id="368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85F33945-95FF-464E-B661-0CC95E3B1DC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3F98D8AA-23AB-DD4F-8F23-362741C6E1CA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C4070F47-79D5-1D43-8087-8F32388338D0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7018147D-1608-E247-AF2F-0A3FA61F6872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z</a:t>
                  </a:r>
                </a:p>
              </p:txBody>
            </p:sp>
          </p:grp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61A2A150-9A5E-2E46-B3B6-B8E0444FDA40}"/>
                </a:ext>
              </a:extLst>
            </p:cNvPr>
            <p:cNvGrpSpPr/>
            <p:nvPr/>
          </p:nvGrpSpPr>
          <p:grpSpPr>
            <a:xfrm>
              <a:off x="4927962" y="3152913"/>
              <a:ext cx="687402" cy="480963"/>
              <a:chOff x="1736090" y="2893762"/>
              <a:chExt cx="565150" cy="347726"/>
            </a:xfrm>
          </p:grpSpPr>
          <p:grpSp>
            <p:nvGrpSpPr>
              <p:cNvPr id="349" name="Group 327">
                <a:extLst>
                  <a:ext uri="{FF2B5EF4-FFF2-40B4-BE49-F238E27FC236}">
                    <a16:creationId xmlns:a16="http://schemas.microsoft.com/office/drawing/2014/main" id="{D9B4429C-85AB-E840-84D8-FA40FE4AAD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EAB42D73-2A2D-FA4C-9CE4-AB00D07503EF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64BE1C9C-3344-3D42-8250-14C1226B42B2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Oval 354">
                  <a:extLst>
                    <a:ext uri="{FF2B5EF4-FFF2-40B4-BE49-F238E27FC236}">
                      <a16:creationId xmlns:a16="http://schemas.microsoft.com/office/drawing/2014/main" id="{4EA0FEC9-B172-2F49-B3E9-B131F0BBAFF3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id="{DB5061C7-9E8A-D046-B17E-E5570300DE1D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Freeform 356">
                  <a:extLst>
                    <a:ext uri="{FF2B5EF4-FFF2-40B4-BE49-F238E27FC236}">
                      <a16:creationId xmlns:a16="http://schemas.microsoft.com/office/drawing/2014/main" id="{62A5B80A-DD73-F74C-9F2C-58AECB292CB1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Freeform 357">
                  <a:extLst>
                    <a:ext uri="{FF2B5EF4-FFF2-40B4-BE49-F238E27FC236}">
                      <a16:creationId xmlns:a16="http://schemas.microsoft.com/office/drawing/2014/main" id="{FCD61B9F-ACCC-6247-8A0D-B092E4119A1F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Freeform 358">
                  <a:extLst>
                    <a:ext uri="{FF2B5EF4-FFF2-40B4-BE49-F238E27FC236}">
                      <a16:creationId xmlns:a16="http://schemas.microsoft.com/office/drawing/2014/main" id="{94E1C9C7-8C08-6549-B805-129570A13983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A4659640-7F4B-0B49-BF24-166017C6A55C}"/>
                    </a:ext>
                  </a:extLst>
                </p:cNvPr>
                <p:cNvCxnSpPr>
                  <a:endCxn id="355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FCB37C50-EDC1-DA4D-9C1E-43EC565B484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4CCC8E41-AE12-2E45-9CDA-81815FBE6A31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EE9F6CD0-DD61-534F-B730-D6272896CA5F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TextBox 351">
                  <a:extLst>
                    <a:ext uri="{FF2B5EF4-FFF2-40B4-BE49-F238E27FC236}">
                      <a16:creationId xmlns:a16="http://schemas.microsoft.com/office/drawing/2014/main" id="{606A2E50-67A7-944A-BFBE-007FE0561769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y</a:t>
                  </a:r>
                </a:p>
              </p:txBody>
            </p:sp>
          </p:grp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197C3411-8ACC-A144-B943-909C445C648C}"/>
                </a:ext>
              </a:extLst>
            </p:cNvPr>
            <p:cNvGrpSpPr/>
            <p:nvPr/>
          </p:nvGrpSpPr>
          <p:grpSpPr>
            <a:xfrm>
              <a:off x="3337414" y="3136841"/>
              <a:ext cx="687402" cy="480963"/>
              <a:chOff x="1736090" y="2893762"/>
              <a:chExt cx="565150" cy="347726"/>
            </a:xfrm>
          </p:grpSpPr>
          <p:grpSp>
            <p:nvGrpSpPr>
              <p:cNvPr id="336" name="Group 327">
                <a:extLst>
                  <a:ext uri="{FF2B5EF4-FFF2-40B4-BE49-F238E27FC236}">
                    <a16:creationId xmlns:a16="http://schemas.microsoft.com/office/drawing/2014/main" id="{FA996CF8-59FA-CC40-ABE8-FDC6CACF05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22C80AE6-A280-4F4B-BB3C-510377C8C0F4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7A7898E7-4AEB-F249-8E1A-BB05B6E7C9A1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9F50EA59-1055-3C43-B49F-67EE49989A84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Freeform 342">
                  <a:extLst>
                    <a:ext uri="{FF2B5EF4-FFF2-40B4-BE49-F238E27FC236}">
                      <a16:creationId xmlns:a16="http://schemas.microsoft.com/office/drawing/2014/main" id="{D1F158B9-CEAB-D242-AB06-53FBCFA9D5B2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Freeform 343">
                  <a:extLst>
                    <a:ext uri="{FF2B5EF4-FFF2-40B4-BE49-F238E27FC236}">
                      <a16:creationId xmlns:a16="http://schemas.microsoft.com/office/drawing/2014/main" id="{08E9302C-A5DE-0241-BE60-AE05D920ACD3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Freeform 344">
                  <a:extLst>
                    <a:ext uri="{FF2B5EF4-FFF2-40B4-BE49-F238E27FC236}">
                      <a16:creationId xmlns:a16="http://schemas.microsoft.com/office/drawing/2014/main" id="{EAAE4EC6-E487-8A47-8AF3-2A052E995BCF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Freeform 345">
                  <a:extLst>
                    <a:ext uri="{FF2B5EF4-FFF2-40B4-BE49-F238E27FC236}">
                      <a16:creationId xmlns:a16="http://schemas.microsoft.com/office/drawing/2014/main" id="{0164778C-A0F6-7F4F-9284-7AE8E2F673FA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ACED6B67-F910-AB41-9E13-0CA1E6D4BA56}"/>
                    </a:ext>
                  </a:extLst>
                </p:cNvPr>
                <p:cNvCxnSpPr>
                  <a:endCxn id="342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6F5908E8-6AF8-F24C-9B0C-EA7C236DCA3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FF9A239B-8694-AE47-A6A5-D2E2B19846A6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2B59912B-55F6-B640-9431-9D0C0A4BCB3C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TextBox 338">
                  <a:extLst>
                    <a:ext uri="{FF2B5EF4-FFF2-40B4-BE49-F238E27FC236}">
                      <a16:creationId xmlns:a16="http://schemas.microsoft.com/office/drawing/2014/main" id="{972EBFF0-B83B-E347-8110-C86DE56A7485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x</a:t>
                  </a:r>
                </a:p>
              </p:txBody>
            </p:sp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4139"/>
            <a:ext cx="10710797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Traffic engineering: difficult with traditional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FA073D9B-37E7-E64E-96CA-547CD0B3CCE6}"/>
              </a:ext>
            </a:extLst>
          </p:cNvPr>
          <p:cNvSpPr txBox="1"/>
          <p:nvPr/>
        </p:nvSpPr>
        <p:spPr>
          <a:xfrm>
            <a:off x="2623386" y="4329157"/>
            <a:ext cx="7417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>
                <a:solidFill>
                  <a:srgbClr val="000090"/>
                </a:solidFill>
              </a:rPr>
              <a:t>Q: </a:t>
            </a:r>
            <a:r>
              <a:rPr lang="en-US" sz="2800" dirty="0"/>
              <a:t>what if network operator wants to split  u-to-z traffic along uvwz </a:t>
            </a:r>
            <a:r>
              <a:rPr lang="en-US" sz="2800" i="1" dirty="0">
                <a:solidFill>
                  <a:srgbClr val="CC0000"/>
                </a:solidFill>
              </a:rPr>
              <a:t>and</a:t>
            </a:r>
            <a:r>
              <a:rPr lang="en-US" sz="2800" dirty="0"/>
              <a:t> uxyz (load balancing)?</a:t>
            </a:r>
          </a:p>
          <a:p>
            <a:r>
              <a:rPr lang="en-US" sz="2800" i="1" u="sng" dirty="0">
                <a:solidFill>
                  <a:srgbClr val="000090"/>
                </a:solidFill>
              </a:rPr>
              <a:t>A: </a:t>
            </a:r>
            <a:r>
              <a:rPr lang="en-US" sz="2800" dirty="0"/>
              <a:t>can’t do it (or need a new routing algorithm)</a:t>
            </a:r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5D2685C4-8AFE-C64F-82B9-C2917F255438}"/>
              </a:ext>
            </a:extLst>
          </p:cNvPr>
          <p:cNvGrpSpPr/>
          <p:nvPr/>
        </p:nvGrpSpPr>
        <p:grpSpPr>
          <a:xfrm>
            <a:off x="3389946" y="2087513"/>
            <a:ext cx="1838752" cy="1207922"/>
            <a:chOff x="1800839" y="2199110"/>
            <a:chExt cx="1838752" cy="1207922"/>
          </a:xfrm>
        </p:grpSpPr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7C98F31C-E02C-894D-B8D6-652C4F3EC9FD}"/>
                </a:ext>
              </a:extLst>
            </p:cNvPr>
            <p:cNvSpPr/>
            <p:nvPr/>
          </p:nvSpPr>
          <p:spPr>
            <a:xfrm>
              <a:off x="1800839" y="2199110"/>
              <a:ext cx="1838752" cy="549777"/>
            </a:xfrm>
            <a:custGeom>
              <a:avLst/>
              <a:gdLst>
                <a:gd name="connsiteX0" fmla="*/ 0 w 1876665"/>
                <a:gd name="connsiteY0" fmla="*/ 739356 h 739356"/>
                <a:gd name="connsiteX1" fmla="*/ 985723 w 1876665"/>
                <a:gd name="connsiteY1" fmla="*/ 720399 h 739356"/>
                <a:gd name="connsiteX2" fmla="*/ 1876665 w 1876665"/>
                <a:gd name="connsiteY2" fmla="*/ 0 h 739356"/>
                <a:gd name="connsiteX0" fmla="*/ 0 w 1876665"/>
                <a:gd name="connsiteY0" fmla="*/ 739356 h 739356"/>
                <a:gd name="connsiteX1" fmla="*/ 818495 w 1876665"/>
                <a:gd name="connsiteY1" fmla="*/ 720399 h 739356"/>
                <a:gd name="connsiteX2" fmla="*/ 1876665 w 1876665"/>
                <a:gd name="connsiteY2" fmla="*/ 0 h 739356"/>
                <a:gd name="connsiteX0" fmla="*/ 0 w 1802341"/>
                <a:gd name="connsiteY0" fmla="*/ 630627 h 630627"/>
                <a:gd name="connsiteX1" fmla="*/ 818495 w 1802341"/>
                <a:gd name="connsiteY1" fmla="*/ 611670 h 630627"/>
                <a:gd name="connsiteX2" fmla="*/ 1802341 w 1802341"/>
                <a:gd name="connsiteY2" fmla="*/ 0 h 630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2341" h="630627">
                  <a:moveTo>
                    <a:pt x="0" y="630627"/>
                  </a:moveTo>
                  <a:lnTo>
                    <a:pt x="818495" y="611670"/>
                  </a:lnTo>
                  <a:lnTo>
                    <a:pt x="1802341" y="0"/>
                  </a:lnTo>
                </a:path>
              </a:pathLst>
            </a:custGeom>
            <a:ln w="50800" cmpd="sng">
              <a:solidFill>
                <a:srgbClr val="CC0000"/>
              </a:solidFill>
              <a:tailEnd type="triangle"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A72301BF-F676-BD4D-99F2-0250E62D90CF}"/>
                </a:ext>
              </a:extLst>
            </p:cNvPr>
            <p:cNvSpPr/>
            <p:nvPr/>
          </p:nvSpPr>
          <p:spPr>
            <a:xfrm flipV="1">
              <a:off x="1801588" y="2749626"/>
              <a:ext cx="1741891" cy="657406"/>
            </a:xfrm>
            <a:custGeom>
              <a:avLst/>
              <a:gdLst>
                <a:gd name="connsiteX0" fmla="*/ 0 w 1876665"/>
                <a:gd name="connsiteY0" fmla="*/ 739356 h 739356"/>
                <a:gd name="connsiteX1" fmla="*/ 985723 w 1876665"/>
                <a:gd name="connsiteY1" fmla="*/ 720399 h 739356"/>
                <a:gd name="connsiteX2" fmla="*/ 1876665 w 1876665"/>
                <a:gd name="connsiteY2" fmla="*/ 0 h 739356"/>
                <a:gd name="connsiteX0" fmla="*/ 0 w 1876665"/>
                <a:gd name="connsiteY0" fmla="*/ 739356 h 739356"/>
                <a:gd name="connsiteX1" fmla="*/ 818495 w 1876665"/>
                <a:gd name="connsiteY1" fmla="*/ 720399 h 739356"/>
                <a:gd name="connsiteX2" fmla="*/ 1876665 w 1876665"/>
                <a:gd name="connsiteY2" fmla="*/ 0 h 739356"/>
                <a:gd name="connsiteX0" fmla="*/ 0 w 1802341"/>
                <a:gd name="connsiteY0" fmla="*/ 630627 h 630627"/>
                <a:gd name="connsiteX1" fmla="*/ 818495 w 1802341"/>
                <a:gd name="connsiteY1" fmla="*/ 611670 h 630627"/>
                <a:gd name="connsiteX2" fmla="*/ 1802341 w 1802341"/>
                <a:gd name="connsiteY2" fmla="*/ 0 h 630627"/>
                <a:gd name="connsiteX0" fmla="*/ 0 w 1707398"/>
                <a:gd name="connsiteY0" fmla="*/ 754084 h 754084"/>
                <a:gd name="connsiteX1" fmla="*/ 818495 w 1707398"/>
                <a:gd name="connsiteY1" fmla="*/ 735127 h 754084"/>
                <a:gd name="connsiteX2" fmla="*/ 1707398 w 1707398"/>
                <a:gd name="connsiteY2" fmla="*/ 0 h 75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7398" h="754084">
                  <a:moveTo>
                    <a:pt x="0" y="754084"/>
                  </a:moveTo>
                  <a:lnTo>
                    <a:pt x="818495" y="735127"/>
                  </a:lnTo>
                  <a:lnTo>
                    <a:pt x="1707398" y="0"/>
                  </a:lnTo>
                </a:path>
              </a:pathLst>
            </a:custGeom>
            <a:ln w="50800" cmpd="sng">
              <a:solidFill>
                <a:srgbClr val="CC0000"/>
              </a:solidFill>
              <a:tailEnd type="triangle"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0147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4139"/>
            <a:ext cx="10710797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Traffic engineering: difficult with traditional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8C4E43C-52C5-9843-9797-566EB715CE33}"/>
              </a:ext>
            </a:extLst>
          </p:cNvPr>
          <p:cNvSpPr txBox="1"/>
          <p:nvPr/>
        </p:nvSpPr>
        <p:spPr>
          <a:xfrm>
            <a:off x="1207432" y="4302204"/>
            <a:ext cx="10513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i="1" u="sng" dirty="0">
                <a:solidFill>
                  <a:srgbClr val="000090"/>
                </a:solidFill>
                <a:ea typeface="ＭＳ Ｐゴシック" charset="0"/>
              </a:rPr>
              <a:t>Q: </a:t>
            </a:r>
            <a:r>
              <a:rPr lang="en-US" sz="2800" dirty="0"/>
              <a:t>what if w wants to route blue and red traffic differently from w to z?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en-US" sz="2800" i="1" u="sng" dirty="0">
                <a:solidFill>
                  <a:srgbClr val="000090"/>
                </a:solidFill>
                <a:ea typeface="ＭＳ Ｐゴシック" charset="0"/>
              </a:rPr>
              <a:t>A: </a:t>
            </a:r>
            <a:r>
              <a:rPr lang="en-US" sz="2800" dirty="0"/>
              <a:t>can’t do it (with destination-based forwarding, and LS, DV routing)</a:t>
            </a:r>
            <a:endParaRPr lang="en-US" sz="2400" dirty="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94D9CBD-C23E-8E41-A1FD-57F5454A51C2}"/>
              </a:ext>
            </a:extLst>
          </p:cNvPr>
          <p:cNvGrpSpPr/>
          <p:nvPr/>
        </p:nvGrpSpPr>
        <p:grpSpPr>
          <a:xfrm>
            <a:off x="2509218" y="1275410"/>
            <a:ext cx="6875191" cy="2404002"/>
            <a:chOff x="943464" y="1363093"/>
            <a:chExt cx="6875191" cy="2404002"/>
          </a:xfrm>
        </p:grpSpPr>
        <p:grpSp>
          <p:nvGrpSpPr>
            <p:cNvPr id="154" name="Group 1612">
              <a:extLst>
                <a:ext uri="{FF2B5EF4-FFF2-40B4-BE49-F238E27FC236}">
                  <a16:creationId xmlns:a16="http://schemas.microsoft.com/office/drawing/2014/main" id="{0BD8AB97-2D6D-9043-9508-FC2F9B50DE4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3464" y="2441244"/>
              <a:ext cx="855053" cy="655887"/>
              <a:chOff x="2839" y="3501"/>
              <a:chExt cx="755" cy="803"/>
            </a:xfrm>
          </p:grpSpPr>
          <p:pic>
            <p:nvPicPr>
              <p:cNvPr id="155" name="Picture 1613" descr="desktop_computer_stylized_medium">
                <a:extLst>
                  <a:ext uri="{FF2B5EF4-FFF2-40B4-BE49-F238E27FC236}">
                    <a16:creationId xmlns:a16="http://schemas.microsoft.com/office/drawing/2014/main" id="{00E6DCF3-67BA-4E41-887B-347DDF9653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6" name="Freeform 1614">
                <a:extLst>
                  <a:ext uri="{FF2B5EF4-FFF2-40B4-BE49-F238E27FC236}">
                    <a16:creationId xmlns:a16="http://schemas.microsoft.com/office/drawing/2014/main" id="{09FB0C63-6B22-4043-96F0-FC9B82E59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57" name="Freeform 3">
              <a:extLst>
                <a:ext uri="{FF2B5EF4-FFF2-40B4-BE49-F238E27FC236}">
                  <a16:creationId xmlns:a16="http://schemas.microsoft.com/office/drawing/2014/main" id="{8E69ABA6-8634-5845-9434-96BFB8B84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747" y="1363093"/>
              <a:ext cx="5142041" cy="2404002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Freeform 4">
              <a:extLst>
                <a:ext uri="{FF2B5EF4-FFF2-40B4-BE49-F238E27FC236}">
                  <a16:creationId xmlns:a16="http://schemas.microsoft.com/office/drawing/2014/main" id="{8D497D06-6BFF-794A-BBB9-2BD260DF6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105" y="2267385"/>
              <a:ext cx="781590" cy="317349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9" name="Freeform 35">
              <a:extLst>
                <a:ext uri="{FF2B5EF4-FFF2-40B4-BE49-F238E27FC236}">
                  <a16:creationId xmlns:a16="http://schemas.microsoft.com/office/drawing/2014/main" id="{4365C0F0-386F-5444-A46B-58693A027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292" y="2313451"/>
              <a:ext cx="2285" cy="890624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0" name="Freeform 36">
              <a:extLst>
                <a:ext uri="{FF2B5EF4-FFF2-40B4-BE49-F238E27FC236}">
                  <a16:creationId xmlns:a16="http://schemas.microsoft.com/office/drawing/2014/main" id="{C77BBDC2-B941-6546-9C6F-9F6FE73C0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0544" y="2323688"/>
              <a:ext cx="2285" cy="91621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Freeform 37">
              <a:extLst>
                <a:ext uri="{FF2B5EF4-FFF2-40B4-BE49-F238E27FC236}">
                  <a16:creationId xmlns:a16="http://schemas.microsoft.com/office/drawing/2014/main" id="{23546693-3BF2-A145-ABBB-84180074D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497" y="2298095"/>
              <a:ext cx="1462948" cy="1050313"/>
            </a:xfrm>
            <a:custGeom>
              <a:avLst/>
              <a:gdLst>
                <a:gd name="T0" fmla="*/ 0 w 378"/>
                <a:gd name="T1" fmla="*/ 142610238 h 174"/>
                <a:gd name="T2" fmla="*/ 8951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2" name="Freeform 38">
              <a:extLst>
                <a:ext uri="{FF2B5EF4-FFF2-40B4-BE49-F238E27FC236}">
                  <a16:creationId xmlns:a16="http://schemas.microsoft.com/office/drawing/2014/main" id="{4B108790-D860-1A40-8A30-29BC14711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247" y="2891845"/>
              <a:ext cx="1161856" cy="455711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3" name="Freeform 39">
              <a:extLst>
                <a:ext uri="{FF2B5EF4-FFF2-40B4-BE49-F238E27FC236}">
                  <a16:creationId xmlns:a16="http://schemas.microsoft.com/office/drawing/2014/main" id="{673850FE-4FB2-384A-95A9-0192EBDCBEC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22465" y="3327268"/>
              <a:ext cx="908330" cy="45719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4" name="Freeform 40">
              <a:extLst>
                <a:ext uri="{FF2B5EF4-FFF2-40B4-BE49-F238E27FC236}">
                  <a16:creationId xmlns:a16="http://schemas.microsoft.com/office/drawing/2014/main" id="{831F2C0E-017B-6F47-B699-72D105703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696" y="2820186"/>
              <a:ext cx="630757" cy="450430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5" name="Freeform 41">
              <a:extLst>
                <a:ext uri="{FF2B5EF4-FFF2-40B4-BE49-F238E27FC236}">
                  <a16:creationId xmlns:a16="http://schemas.microsoft.com/office/drawing/2014/main" id="{6A4B4D8E-FA05-2C41-84E8-F4C9EDC49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627" y="2195725"/>
              <a:ext cx="836439" cy="1706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6" name="Freeform 42">
              <a:extLst>
                <a:ext uri="{FF2B5EF4-FFF2-40B4-BE49-F238E27FC236}">
                  <a16:creationId xmlns:a16="http://schemas.microsoft.com/office/drawing/2014/main" id="{918A6C29-ABC4-E04D-BD68-BEAFDF1C9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253" y="2248471"/>
              <a:ext cx="922986" cy="397685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7" name="Freeform 43">
              <a:extLst>
                <a:ext uri="{FF2B5EF4-FFF2-40B4-BE49-F238E27FC236}">
                  <a16:creationId xmlns:a16="http://schemas.microsoft.com/office/drawing/2014/main" id="{EB32E367-2118-A94D-BF00-9C1367778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0431" y="1458657"/>
              <a:ext cx="2536740" cy="1100484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8" name="Text Box 62">
              <a:extLst>
                <a:ext uri="{FF2B5EF4-FFF2-40B4-BE49-F238E27FC236}">
                  <a16:creationId xmlns:a16="http://schemas.microsoft.com/office/drawing/2014/main" id="{40CFA898-AE18-AA4C-B890-BC5A32115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678" y="2178663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9" name="Text Box 63">
              <a:extLst>
                <a:ext uri="{FF2B5EF4-FFF2-40B4-BE49-F238E27FC236}">
                  <a16:creationId xmlns:a16="http://schemas.microsoft.com/office/drawing/2014/main" id="{7F410C6B-8CD5-444B-B3B5-0BE3A1A00F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7981" y="2552316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0" name="Text Box 64">
              <a:extLst>
                <a:ext uri="{FF2B5EF4-FFF2-40B4-BE49-F238E27FC236}">
                  <a16:creationId xmlns:a16="http://schemas.microsoft.com/office/drawing/2014/main" id="{E8BAF6B1-6822-6740-9788-557793FE7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3853" y="2915732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1" name="Text Box 65">
              <a:extLst>
                <a:ext uri="{FF2B5EF4-FFF2-40B4-BE49-F238E27FC236}">
                  <a16:creationId xmlns:a16="http://schemas.microsoft.com/office/drawing/2014/main" id="{9B6FC99A-D559-1742-9432-5A6A15348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556" y="2710990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2" name="Text Box 66">
              <a:extLst>
                <a:ext uri="{FF2B5EF4-FFF2-40B4-BE49-F238E27FC236}">
                  <a16:creationId xmlns:a16="http://schemas.microsoft.com/office/drawing/2014/main" id="{F6A2F549-C6AA-564D-9B19-4C5435640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579" y="3314977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3" name="Text Box 67">
              <a:extLst>
                <a:ext uri="{FF2B5EF4-FFF2-40B4-BE49-F238E27FC236}">
                  <a16:creationId xmlns:a16="http://schemas.microsoft.com/office/drawing/2014/main" id="{2DF2DEE5-DD0B-5C4A-A7A2-9E21D9EE3A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4305" y="2583027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4" name="Text Box 68">
              <a:extLst>
                <a:ext uri="{FF2B5EF4-FFF2-40B4-BE49-F238E27FC236}">
                  <a16:creationId xmlns:a16="http://schemas.microsoft.com/office/drawing/2014/main" id="{C755B828-30E8-C041-9870-4446F2CA4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7032" y="3033458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5" name="Text Box 69">
              <a:extLst>
                <a:ext uri="{FF2B5EF4-FFF2-40B4-BE49-F238E27FC236}">
                  <a16:creationId xmlns:a16="http://schemas.microsoft.com/office/drawing/2014/main" id="{BE7844F9-45FF-334E-8175-B2939E1BB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5327" y="2117241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6" name="Text Box 70">
              <a:extLst>
                <a:ext uri="{FF2B5EF4-FFF2-40B4-BE49-F238E27FC236}">
                  <a16:creationId xmlns:a16="http://schemas.microsoft.com/office/drawing/2014/main" id="{4001CA90-07A9-534E-BEBA-99903C0B7D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5594" y="1861315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7" name="Text Box 71">
              <a:extLst>
                <a:ext uri="{FF2B5EF4-FFF2-40B4-BE49-F238E27FC236}">
                  <a16:creationId xmlns:a16="http://schemas.microsoft.com/office/drawing/2014/main" id="{66FFC234-ABD7-A34C-9CAA-28A69EBD05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3435" y="1405766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78" name="Group 1507">
              <a:extLst>
                <a:ext uri="{FF2B5EF4-FFF2-40B4-BE49-F238E27FC236}">
                  <a16:creationId xmlns:a16="http://schemas.microsoft.com/office/drawing/2014/main" id="{BDCCE051-86D6-FF44-A3CF-726B138761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1175" y="2426604"/>
              <a:ext cx="427480" cy="711995"/>
              <a:chOff x="4140" y="429"/>
              <a:chExt cx="1425" cy="2396"/>
            </a:xfrm>
          </p:grpSpPr>
          <p:sp>
            <p:nvSpPr>
              <p:cNvPr id="179" name="Freeform 1508">
                <a:extLst>
                  <a:ext uri="{FF2B5EF4-FFF2-40B4-BE49-F238E27FC236}">
                    <a16:creationId xmlns:a16="http://schemas.microsoft.com/office/drawing/2014/main" id="{96985BD9-1EBB-5048-A404-89C3430CE2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0" name="Rectangle 1509">
                <a:extLst>
                  <a:ext uri="{FF2B5EF4-FFF2-40B4-BE49-F238E27FC236}">
                    <a16:creationId xmlns:a16="http://schemas.microsoft.com/office/drawing/2014/main" id="{EBC1A6A1-C52E-B240-AA5F-AD38052E4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1" name="Freeform 1510">
                <a:extLst>
                  <a:ext uri="{FF2B5EF4-FFF2-40B4-BE49-F238E27FC236}">
                    <a16:creationId xmlns:a16="http://schemas.microsoft.com/office/drawing/2014/main" id="{A55FF62B-453D-0144-8D3A-790924C62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2" name="Freeform 1511">
                <a:extLst>
                  <a:ext uri="{FF2B5EF4-FFF2-40B4-BE49-F238E27FC236}">
                    <a16:creationId xmlns:a16="http://schemas.microsoft.com/office/drawing/2014/main" id="{09704F97-85BB-CC48-A684-04599496D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3" name="Rectangle 1512">
                <a:extLst>
                  <a:ext uri="{FF2B5EF4-FFF2-40B4-BE49-F238E27FC236}">
                    <a16:creationId xmlns:a16="http://schemas.microsoft.com/office/drawing/2014/main" id="{884A67DF-619B-ED4E-AC3D-21AB00047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84" name="Group 1513">
                <a:extLst>
                  <a:ext uri="{FF2B5EF4-FFF2-40B4-BE49-F238E27FC236}">
                    <a16:creationId xmlns:a16="http://schemas.microsoft.com/office/drawing/2014/main" id="{5BEA2F45-C020-AA43-A2F3-A46C75D266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09" name="AutoShape 1514">
                  <a:extLst>
                    <a:ext uri="{FF2B5EF4-FFF2-40B4-BE49-F238E27FC236}">
                      <a16:creationId xmlns:a16="http://schemas.microsoft.com/office/drawing/2014/main" id="{70D4B9E7-296E-0642-B673-79A2D9415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0" name="AutoShape 1515">
                  <a:extLst>
                    <a:ext uri="{FF2B5EF4-FFF2-40B4-BE49-F238E27FC236}">
                      <a16:creationId xmlns:a16="http://schemas.microsoft.com/office/drawing/2014/main" id="{AA93C4D3-C495-5046-A8E9-F2A7E980B2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85" name="Rectangle 1516">
                <a:extLst>
                  <a:ext uri="{FF2B5EF4-FFF2-40B4-BE49-F238E27FC236}">
                    <a16:creationId xmlns:a16="http://schemas.microsoft.com/office/drawing/2014/main" id="{D8B79EE5-423F-7444-81CA-736BD5E2A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86" name="Group 1517">
                <a:extLst>
                  <a:ext uri="{FF2B5EF4-FFF2-40B4-BE49-F238E27FC236}">
                    <a16:creationId xmlns:a16="http://schemas.microsoft.com/office/drawing/2014/main" id="{37C890AE-D818-BF45-B21B-D1B6C466BF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07" name="AutoShape 1518">
                  <a:extLst>
                    <a:ext uri="{FF2B5EF4-FFF2-40B4-BE49-F238E27FC236}">
                      <a16:creationId xmlns:a16="http://schemas.microsoft.com/office/drawing/2014/main" id="{6F23D5AB-733A-5249-8006-6597617C99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8" name="AutoShape 1519">
                  <a:extLst>
                    <a:ext uri="{FF2B5EF4-FFF2-40B4-BE49-F238E27FC236}">
                      <a16:creationId xmlns:a16="http://schemas.microsoft.com/office/drawing/2014/main" id="{57310829-30E6-DA40-B6D5-EB6E78A6A0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87" name="Rectangle 1520">
                <a:extLst>
                  <a:ext uri="{FF2B5EF4-FFF2-40B4-BE49-F238E27FC236}">
                    <a16:creationId xmlns:a16="http://schemas.microsoft.com/office/drawing/2014/main" id="{ED536B88-CB7A-A448-873C-F9B4921A0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8" name="Rectangle 1521">
                <a:extLst>
                  <a:ext uri="{FF2B5EF4-FFF2-40B4-BE49-F238E27FC236}">
                    <a16:creationId xmlns:a16="http://schemas.microsoft.com/office/drawing/2014/main" id="{0BD5D15A-96F4-1E43-BA8D-CA897B1EC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89" name="Group 1522">
                <a:extLst>
                  <a:ext uri="{FF2B5EF4-FFF2-40B4-BE49-F238E27FC236}">
                    <a16:creationId xmlns:a16="http://schemas.microsoft.com/office/drawing/2014/main" id="{ACD0D4F4-7531-684D-BF06-52E8951CA2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05" name="AutoShape 1523">
                  <a:extLst>
                    <a:ext uri="{FF2B5EF4-FFF2-40B4-BE49-F238E27FC236}">
                      <a16:creationId xmlns:a16="http://schemas.microsoft.com/office/drawing/2014/main" id="{37699AFB-C392-2E4A-8E48-55F40CF67B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9"/>
                  <a:ext cx="720" cy="13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6" name="AutoShape 1524">
                  <a:extLst>
                    <a:ext uri="{FF2B5EF4-FFF2-40B4-BE49-F238E27FC236}">
                      <a16:creationId xmlns:a16="http://schemas.microsoft.com/office/drawing/2014/main" id="{CE0317EE-B4C0-5D42-95BC-29707D2FCF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90" name="Freeform 1525">
                <a:extLst>
                  <a:ext uri="{FF2B5EF4-FFF2-40B4-BE49-F238E27FC236}">
                    <a16:creationId xmlns:a16="http://schemas.microsoft.com/office/drawing/2014/main" id="{58FA48BF-5BEB-3649-B255-981849965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91" name="Group 1526">
                <a:extLst>
                  <a:ext uri="{FF2B5EF4-FFF2-40B4-BE49-F238E27FC236}">
                    <a16:creationId xmlns:a16="http://schemas.microsoft.com/office/drawing/2014/main" id="{426B7E5E-5886-A941-849E-119A9FC704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03" name="AutoShape 1527">
                  <a:extLst>
                    <a:ext uri="{FF2B5EF4-FFF2-40B4-BE49-F238E27FC236}">
                      <a16:creationId xmlns:a16="http://schemas.microsoft.com/office/drawing/2014/main" id="{FEEE27D4-C7E7-FA4E-857E-93ABC50DDA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4" name="AutoShape 1528">
                  <a:extLst>
                    <a:ext uri="{FF2B5EF4-FFF2-40B4-BE49-F238E27FC236}">
                      <a16:creationId xmlns:a16="http://schemas.microsoft.com/office/drawing/2014/main" id="{91BF4DF9-F566-6447-8DDA-39EFA14AC0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92" name="Rectangle 1529">
                <a:extLst>
                  <a:ext uri="{FF2B5EF4-FFF2-40B4-BE49-F238E27FC236}">
                    <a16:creationId xmlns:a16="http://schemas.microsoft.com/office/drawing/2014/main" id="{21A34DD1-4C7B-B64E-85BE-35537CC7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Freeform 1530">
                <a:extLst>
                  <a:ext uri="{FF2B5EF4-FFF2-40B4-BE49-F238E27FC236}">
                    <a16:creationId xmlns:a16="http://schemas.microsoft.com/office/drawing/2014/main" id="{C603D6E1-AAFA-184D-89A9-72B6A6EAB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" name="Freeform 1531">
                <a:extLst>
                  <a:ext uri="{FF2B5EF4-FFF2-40B4-BE49-F238E27FC236}">
                    <a16:creationId xmlns:a16="http://schemas.microsoft.com/office/drawing/2014/main" id="{90AB7BB6-28E1-D445-B0FB-681F6A7E9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40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Oval 1532">
                <a:extLst>
                  <a:ext uri="{FF2B5EF4-FFF2-40B4-BE49-F238E27FC236}">
                    <a16:creationId xmlns:a16="http://schemas.microsoft.com/office/drawing/2014/main" id="{2E3BA9CB-71B1-E146-B00D-2A6A4254E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6" name="Freeform 1533">
                <a:extLst>
                  <a:ext uri="{FF2B5EF4-FFF2-40B4-BE49-F238E27FC236}">
                    <a16:creationId xmlns:a16="http://schemas.microsoft.com/office/drawing/2014/main" id="{3FBB51DC-60AC-004B-9988-DFC6F2C5E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AutoShape 1534">
                <a:extLst>
                  <a:ext uri="{FF2B5EF4-FFF2-40B4-BE49-F238E27FC236}">
                    <a16:creationId xmlns:a16="http://schemas.microsoft.com/office/drawing/2014/main" id="{C7D92014-93F6-FD42-B391-41AFA50F9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8" name="AutoShape 1535">
                <a:extLst>
                  <a:ext uri="{FF2B5EF4-FFF2-40B4-BE49-F238E27FC236}">
                    <a16:creationId xmlns:a16="http://schemas.microsoft.com/office/drawing/2014/main" id="{E1E9DDBF-EA47-9840-A949-BA74FC470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9" name="Oval 1536">
                <a:extLst>
                  <a:ext uri="{FF2B5EF4-FFF2-40B4-BE49-F238E27FC236}">
                    <a16:creationId xmlns:a16="http://schemas.microsoft.com/office/drawing/2014/main" id="{0DB1E3FB-C59B-1646-8EE3-E608AB063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0" name="Oval 1537">
                <a:extLst>
                  <a:ext uri="{FF2B5EF4-FFF2-40B4-BE49-F238E27FC236}">
                    <a16:creationId xmlns:a16="http://schemas.microsoft.com/office/drawing/2014/main" id="{340DC864-66D1-7E49-9A72-B3F8F5C2C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1" name="Oval 1538">
                <a:extLst>
                  <a:ext uri="{FF2B5EF4-FFF2-40B4-BE49-F238E27FC236}">
                    <a16:creationId xmlns:a16="http://schemas.microsoft.com/office/drawing/2014/main" id="{75A0ADC4-73B5-B648-A6A2-76D3FC07A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2" name="Rectangle 1539">
                <a:extLst>
                  <a:ext uri="{FF2B5EF4-FFF2-40B4-BE49-F238E27FC236}">
                    <a16:creationId xmlns:a16="http://schemas.microsoft.com/office/drawing/2014/main" id="{E031E688-0428-B34F-B6AF-D87738849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D8ABA05-7BC6-134E-9842-E13088DD5085}"/>
                </a:ext>
              </a:extLst>
            </p:cNvPr>
            <p:cNvCxnSpPr/>
            <p:nvPr/>
          </p:nvCxnSpPr>
          <p:spPr bwMode="auto">
            <a:xfrm>
              <a:off x="1682405" y="2744686"/>
              <a:ext cx="526774" cy="0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972B3E4-2EF5-1C4D-BA48-9E2DBFF13DD6}"/>
                </a:ext>
              </a:extLst>
            </p:cNvPr>
            <p:cNvCxnSpPr/>
            <p:nvPr/>
          </p:nvCxnSpPr>
          <p:spPr bwMode="auto">
            <a:xfrm>
              <a:off x="6895267" y="2779855"/>
              <a:ext cx="526774" cy="0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1B62057E-7CD5-784D-AF16-F589A9C2A126}"/>
                </a:ext>
              </a:extLst>
            </p:cNvPr>
            <p:cNvGrpSpPr/>
            <p:nvPr/>
          </p:nvGrpSpPr>
          <p:grpSpPr>
            <a:xfrm>
              <a:off x="3414626" y="1982945"/>
              <a:ext cx="687402" cy="571677"/>
              <a:chOff x="1736090" y="2893762"/>
              <a:chExt cx="565150" cy="413310"/>
            </a:xfrm>
          </p:grpSpPr>
          <p:grpSp>
            <p:nvGrpSpPr>
              <p:cNvPr id="214" name="Group 327">
                <a:extLst>
                  <a:ext uri="{FF2B5EF4-FFF2-40B4-BE49-F238E27FC236}">
                    <a16:creationId xmlns:a16="http://schemas.microsoft.com/office/drawing/2014/main" id="{93A249A5-94E0-DD46-8A08-0F2A4B828A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3F2A420C-9228-DC44-8575-064D82A5F82B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4B0BD2B3-55EF-BC4D-99F1-1B2D1ECE76BA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41023A7C-8CE9-1142-A7AB-F6A4085CC159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Freeform 220">
                  <a:extLst>
                    <a:ext uri="{FF2B5EF4-FFF2-40B4-BE49-F238E27FC236}">
                      <a16:creationId xmlns:a16="http://schemas.microsoft.com/office/drawing/2014/main" id="{B3447922-7710-ED42-A095-3F29AAAAE27C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id="{B95E7BF2-F4C0-D540-BEB2-B8D00E34EC7A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Freeform 222">
                  <a:extLst>
                    <a:ext uri="{FF2B5EF4-FFF2-40B4-BE49-F238E27FC236}">
                      <a16:creationId xmlns:a16="http://schemas.microsoft.com/office/drawing/2014/main" id="{9C765D4A-55C5-3E4F-990F-F1DDDA19366B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Freeform 223">
                  <a:extLst>
                    <a:ext uri="{FF2B5EF4-FFF2-40B4-BE49-F238E27FC236}">
                      <a16:creationId xmlns:a16="http://schemas.microsoft.com/office/drawing/2014/main" id="{D0F89FFE-2A39-B248-9E77-478786D44164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90ED5833-7FE8-B445-9816-C17A89B3786B}"/>
                    </a:ext>
                  </a:extLst>
                </p:cNvPr>
                <p:cNvCxnSpPr>
                  <a:endCxn id="220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B7F901BF-BDFF-904E-B0FC-6E44C7DE552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69196583-C3F0-CE45-A74B-E4899AB2ED27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99358"/>
                <a:chOff x="741398" y="1743005"/>
                <a:chExt cx="356365" cy="399358"/>
              </a:xfrm>
            </p:grpSpPr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8A4F8C42-5E86-E244-8596-BEF6A12DA5F2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E4B1ABDE-7C4C-FD4B-930B-55A7063D558B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88887" cy="399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v</a:t>
                  </a:r>
                </a:p>
              </p:txBody>
            </p:sp>
          </p:grp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BB40F0D0-1681-A642-8442-C8696E3F8350}"/>
                </a:ext>
              </a:extLst>
            </p:cNvPr>
            <p:cNvGrpSpPr/>
            <p:nvPr/>
          </p:nvGrpSpPr>
          <p:grpSpPr>
            <a:xfrm>
              <a:off x="4888811" y="1979830"/>
              <a:ext cx="687402" cy="480963"/>
              <a:chOff x="1736090" y="2893762"/>
              <a:chExt cx="565150" cy="347726"/>
            </a:xfrm>
          </p:grpSpPr>
          <p:grpSp>
            <p:nvGrpSpPr>
              <p:cNvPr id="228" name="Group 327">
                <a:extLst>
                  <a:ext uri="{FF2B5EF4-FFF2-40B4-BE49-F238E27FC236}">
                    <a16:creationId xmlns:a16="http://schemas.microsoft.com/office/drawing/2014/main" id="{BBD74363-E296-CB47-97E2-38C9634919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0A23250-28E2-4140-BD06-5BC0EF037CEF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03F3BEF-3FA5-5A4F-89E4-C489D0348533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30C68CB3-9FD0-7F4C-9398-ACD7ADE72C8D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89617952-F6E8-134F-8A66-706B8A6A1BB1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id="{FE82D86E-5093-454D-B8F9-E82414DE6A78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id="{12203A1F-D864-CF45-BE84-52982D97F8CF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DDD0C91B-747F-1F40-BE95-2DEDEFFD28F0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60855AB5-38E2-5047-94CF-F93AEDE48463}"/>
                    </a:ext>
                  </a:extLst>
                </p:cNvPr>
                <p:cNvCxnSpPr>
                  <a:endCxn id="23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9F2AF81-8A25-1748-839B-04227AB45EBE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964B355-4810-014B-A1C5-041691B6C17A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78664" cy="333774"/>
                <a:chOff x="741398" y="1743005"/>
                <a:chExt cx="378664" cy="333774"/>
              </a:xfrm>
            </p:grpSpPr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214D36DA-D0EB-D543-A626-A7D40DAEB48E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9DEC418F-B51C-C844-81EE-773597B27C20}"/>
                    </a:ext>
                  </a:extLst>
                </p:cNvPr>
                <p:cNvSpPr txBox="1"/>
                <p:nvPr/>
              </p:nvSpPr>
              <p:spPr>
                <a:xfrm>
                  <a:off x="767915" y="1743005"/>
                  <a:ext cx="352147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w</a:t>
                  </a:r>
                </a:p>
              </p:txBody>
            </p:sp>
          </p:grp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6F7C5052-E03F-3F44-9006-7B4324064CF0}"/>
                </a:ext>
              </a:extLst>
            </p:cNvPr>
            <p:cNvGrpSpPr/>
            <p:nvPr/>
          </p:nvGrpSpPr>
          <p:grpSpPr>
            <a:xfrm>
              <a:off x="2206359" y="2517647"/>
              <a:ext cx="687402" cy="480963"/>
              <a:chOff x="1736090" y="2893762"/>
              <a:chExt cx="565150" cy="347726"/>
            </a:xfrm>
          </p:grpSpPr>
          <p:grpSp>
            <p:nvGrpSpPr>
              <p:cNvPr id="242" name="Group 327">
                <a:extLst>
                  <a:ext uri="{FF2B5EF4-FFF2-40B4-BE49-F238E27FC236}">
                    <a16:creationId xmlns:a16="http://schemas.microsoft.com/office/drawing/2014/main" id="{6FF0A418-9FF8-0142-A079-37FA364359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AB990880-7418-D044-9529-416A5ED05A19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1D705EBC-50CA-2A42-8813-5D96DE5B1ABE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7EFB9376-B654-4543-AA2A-0DACC7370FC8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831C19D8-CB06-A44F-90E3-1ECF60BAD47C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81C1E223-772D-EE4D-ADE8-4A33BDBF011B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3A21FED8-257D-4D4F-8266-417E16396504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48608EE4-3075-7F4C-AE2B-A2C6F83CC6A4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5825568B-5099-AF44-AC2F-41690811932A}"/>
                    </a:ext>
                  </a:extLst>
                </p:cNvPr>
                <p:cNvCxnSpPr>
                  <a:endCxn id="248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5F28E881-2020-0D42-B363-6D96ED5803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8942E785-C91F-D449-B979-854D754BD3E4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5E94977C-1E2D-8947-8A9C-60855CC9E8D6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1B734CED-54CE-704F-AE6B-10957858188E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9255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u</a:t>
                  </a:r>
                </a:p>
              </p:txBody>
            </p:sp>
          </p:grp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C73C2842-BC87-F64D-93B6-3A74B566211B}"/>
                </a:ext>
              </a:extLst>
            </p:cNvPr>
            <p:cNvGrpSpPr/>
            <p:nvPr/>
          </p:nvGrpSpPr>
          <p:grpSpPr>
            <a:xfrm>
              <a:off x="6285253" y="2579331"/>
              <a:ext cx="687402" cy="480963"/>
              <a:chOff x="1736090" y="2893762"/>
              <a:chExt cx="565150" cy="347726"/>
            </a:xfrm>
          </p:grpSpPr>
          <p:grpSp>
            <p:nvGrpSpPr>
              <p:cNvPr id="256" name="Group 327">
                <a:extLst>
                  <a:ext uri="{FF2B5EF4-FFF2-40B4-BE49-F238E27FC236}">
                    <a16:creationId xmlns:a16="http://schemas.microsoft.com/office/drawing/2014/main" id="{DBD0C7BB-475C-C54A-A290-4C368241C8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F8843434-4582-0843-9F4A-1008055D6DF2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A9A40BF1-CB31-E949-A261-1F2A4DFAF06C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49DC5033-E57A-E141-A201-4131DC4C631A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0214BA56-A328-6F4F-A2BE-0749009F07CF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Freeform 263">
                  <a:extLst>
                    <a:ext uri="{FF2B5EF4-FFF2-40B4-BE49-F238E27FC236}">
                      <a16:creationId xmlns:a16="http://schemas.microsoft.com/office/drawing/2014/main" id="{C65ECECE-0DE1-EF4A-A9B8-9A0333FF13CB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961A33AE-7BC4-964E-A16D-5F0E752527D4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A6CC4429-65CD-1642-AECF-7C1343F2F0E2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5D432486-69DB-1345-B0F3-ED8A873DCB5E}"/>
                    </a:ext>
                  </a:extLst>
                </p:cNvPr>
                <p:cNvCxnSpPr>
                  <a:endCxn id="262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E78B3E25-A5E6-7F45-A0A0-E859C35ED6B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3F4386B1-C072-514B-8E42-6DBFE6D4CFE4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CF8E4305-903D-2B48-9BDE-E2C9AA960E7E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6F4540FF-A271-7F4F-BBE3-820E3626E6AB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z</a:t>
                  </a:r>
                </a:p>
              </p:txBody>
            </p:sp>
          </p:grp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F06FFBAB-9268-9D4B-9E0A-DCC585BF1D65}"/>
                </a:ext>
              </a:extLst>
            </p:cNvPr>
            <p:cNvGrpSpPr/>
            <p:nvPr/>
          </p:nvGrpSpPr>
          <p:grpSpPr>
            <a:xfrm>
              <a:off x="4927962" y="3152913"/>
              <a:ext cx="687402" cy="480963"/>
              <a:chOff x="1736090" y="2893762"/>
              <a:chExt cx="565150" cy="347726"/>
            </a:xfrm>
          </p:grpSpPr>
          <p:grpSp>
            <p:nvGrpSpPr>
              <p:cNvPr id="270" name="Group 327">
                <a:extLst>
                  <a:ext uri="{FF2B5EF4-FFF2-40B4-BE49-F238E27FC236}">
                    <a16:creationId xmlns:a16="http://schemas.microsoft.com/office/drawing/2014/main" id="{9E2D60CF-76F8-3843-92F3-50D9E02427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E2796E7A-4522-1740-9C93-D723E5BE5A12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57FCA721-4235-434E-9F5B-731DB7B25D92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AD3266EF-03F4-CD46-8377-C2E54F3E0AA1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Freeform 276">
                  <a:extLst>
                    <a:ext uri="{FF2B5EF4-FFF2-40B4-BE49-F238E27FC236}">
                      <a16:creationId xmlns:a16="http://schemas.microsoft.com/office/drawing/2014/main" id="{427D0060-E833-BB40-975E-DDC3D3F318F4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Freeform 277">
                  <a:extLst>
                    <a:ext uri="{FF2B5EF4-FFF2-40B4-BE49-F238E27FC236}">
                      <a16:creationId xmlns:a16="http://schemas.microsoft.com/office/drawing/2014/main" id="{27B8B9DD-0624-CC4A-9EBD-343860A97402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Freeform 278">
                  <a:extLst>
                    <a:ext uri="{FF2B5EF4-FFF2-40B4-BE49-F238E27FC236}">
                      <a16:creationId xmlns:a16="http://schemas.microsoft.com/office/drawing/2014/main" id="{46653F1B-468B-6D44-AC59-FCD05DD98609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Freeform 279">
                  <a:extLst>
                    <a:ext uri="{FF2B5EF4-FFF2-40B4-BE49-F238E27FC236}">
                      <a16:creationId xmlns:a16="http://schemas.microsoft.com/office/drawing/2014/main" id="{66341352-4465-F948-88CD-0DF7F30D5051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EBAAB9DD-CF43-DE40-875C-A58E46E15251}"/>
                    </a:ext>
                  </a:extLst>
                </p:cNvPr>
                <p:cNvCxnSpPr>
                  <a:endCxn id="276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AF65CEB3-91DB-E246-AF96-E16A191475A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0F61F705-7F75-D443-9776-8FCCA4C0CDE7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D2E419CF-FF59-6547-A602-DC62BC454686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08FC805C-5378-7142-9D2C-F267CF6568D7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y</a:t>
                  </a:r>
                </a:p>
              </p:txBody>
            </p: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D5092B0D-E5F5-194B-813D-67A3F6D11D28}"/>
                </a:ext>
              </a:extLst>
            </p:cNvPr>
            <p:cNvGrpSpPr/>
            <p:nvPr/>
          </p:nvGrpSpPr>
          <p:grpSpPr>
            <a:xfrm>
              <a:off x="3337414" y="3136841"/>
              <a:ext cx="687402" cy="480963"/>
              <a:chOff x="1736090" y="2893762"/>
              <a:chExt cx="565150" cy="347726"/>
            </a:xfrm>
          </p:grpSpPr>
          <p:grpSp>
            <p:nvGrpSpPr>
              <p:cNvPr id="284" name="Group 327">
                <a:extLst>
                  <a:ext uri="{FF2B5EF4-FFF2-40B4-BE49-F238E27FC236}">
                    <a16:creationId xmlns:a16="http://schemas.microsoft.com/office/drawing/2014/main" id="{CC880B25-57E8-3E49-A44B-E22B957437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EAEA361B-12C2-D240-B391-D3E93CE399B1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5DEA8AC2-81D9-1E48-B9A5-42237FF4F86E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9EA8E302-D309-3445-AF9E-77C489DDA721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Freeform 290">
                  <a:extLst>
                    <a:ext uri="{FF2B5EF4-FFF2-40B4-BE49-F238E27FC236}">
                      <a16:creationId xmlns:a16="http://schemas.microsoft.com/office/drawing/2014/main" id="{B9A89D72-61A0-1142-AF3F-FE8B2EB5433B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Freeform 291">
                  <a:extLst>
                    <a:ext uri="{FF2B5EF4-FFF2-40B4-BE49-F238E27FC236}">
                      <a16:creationId xmlns:a16="http://schemas.microsoft.com/office/drawing/2014/main" id="{66FE1286-64A8-D841-BB84-F9A16C15EC4E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Freeform 292">
                  <a:extLst>
                    <a:ext uri="{FF2B5EF4-FFF2-40B4-BE49-F238E27FC236}">
                      <a16:creationId xmlns:a16="http://schemas.microsoft.com/office/drawing/2014/main" id="{6E1013B2-FB9A-9643-A3CD-C4A3A5A083EB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Freeform 293">
                  <a:extLst>
                    <a:ext uri="{FF2B5EF4-FFF2-40B4-BE49-F238E27FC236}">
                      <a16:creationId xmlns:a16="http://schemas.microsoft.com/office/drawing/2014/main" id="{E439E20D-546B-B24F-AC7A-2BA85C329D8B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7540BE15-9182-9544-A6CE-B6E1CA592097}"/>
                    </a:ext>
                  </a:extLst>
                </p:cNvPr>
                <p:cNvCxnSpPr>
                  <a:endCxn id="290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FF4B6776-17EA-2D43-9D3F-6F2BBF3C123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05552A60-CDAD-BC43-B8BC-B7439F5C3402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5BF2E95A-EACF-9143-B987-FD7A353ADE6F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AA2DCF6D-54DC-0A47-8B69-0F1B77FF66B0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x</a:t>
                  </a:r>
                </a:p>
              </p:txBody>
            </p:sp>
          </p:grpSp>
        </p:grpSp>
      </p:grpSp>
      <p:sp>
        <p:nvSpPr>
          <p:cNvPr id="298" name="Freeform 297">
            <a:extLst>
              <a:ext uri="{FF2B5EF4-FFF2-40B4-BE49-F238E27FC236}">
                <a16:creationId xmlns:a16="http://schemas.microsoft.com/office/drawing/2014/main" id="{AD8B86B2-93D9-A745-9897-F855B37ADC0B}"/>
              </a:ext>
            </a:extLst>
          </p:cNvPr>
          <p:cNvSpPr/>
          <p:nvPr/>
        </p:nvSpPr>
        <p:spPr>
          <a:xfrm>
            <a:off x="3283003" y="2075675"/>
            <a:ext cx="5676290" cy="537233"/>
          </a:xfrm>
          <a:custGeom>
            <a:avLst/>
            <a:gdLst>
              <a:gd name="connsiteX0" fmla="*/ 0 w 5035463"/>
              <a:gd name="connsiteY0" fmla="*/ 551145 h 551145"/>
              <a:gd name="connsiteX1" fmla="*/ 901874 w 5035463"/>
              <a:gd name="connsiteY1" fmla="*/ 551145 h 551145"/>
              <a:gd name="connsiteX2" fmla="*/ 2329841 w 5035463"/>
              <a:gd name="connsiteY2" fmla="*/ 0 h 551145"/>
              <a:gd name="connsiteX3" fmla="*/ 3933173 w 5035463"/>
              <a:gd name="connsiteY3" fmla="*/ 12526 h 551145"/>
              <a:gd name="connsiteX4" fmla="*/ 5035463 w 5035463"/>
              <a:gd name="connsiteY4" fmla="*/ 488515 h 551145"/>
              <a:gd name="connsiteX0" fmla="*/ 0 w 5035463"/>
              <a:gd name="connsiteY0" fmla="*/ 554892 h 554892"/>
              <a:gd name="connsiteX1" fmla="*/ 901874 w 5035463"/>
              <a:gd name="connsiteY1" fmla="*/ 554892 h 554892"/>
              <a:gd name="connsiteX2" fmla="*/ 2082503 w 5035463"/>
              <a:gd name="connsiteY2" fmla="*/ 0 h 554892"/>
              <a:gd name="connsiteX3" fmla="*/ 3933173 w 5035463"/>
              <a:gd name="connsiteY3" fmla="*/ 16273 h 554892"/>
              <a:gd name="connsiteX4" fmla="*/ 5035463 w 5035463"/>
              <a:gd name="connsiteY4" fmla="*/ 492262 h 554892"/>
              <a:gd name="connsiteX0" fmla="*/ 0 w 5035463"/>
              <a:gd name="connsiteY0" fmla="*/ 554892 h 554892"/>
              <a:gd name="connsiteX1" fmla="*/ 860651 w 5035463"/>
              <a:gd name="connsiteY1" fmla="*/ 487436 h 554892"/>
              <a:gd name="connsiteX2" fmla="*/ 2082503 w 5035463"/>
              <a:gd name="connsiteY2" fmla="*/ 0 h 554892"/>
              <a:gd name="connsiteX3" fmla="*/ 3933173 w 5035463"/>
              <a:gd name="connsiteY3" fmla="*/ 16273 h 554892"/>
              <a:gd name="connsiteX4" fmla="*/ 5035463 w 5035463"/>
              <a:gd name="connsiteY4" fmla="*/ 492262 h 554892"/>
              <a:gd name="connsiteX0" fmla="*/ 0 w 5024220"/>
              <a:gd name="connsiteY0" fmla="*/ 491184 h 492262"/>
              <a:gd name="connsiteX1" fmla="*/ 849408 w 5024220"/>
              <a:gd name="connsiteY1" fmla="*/ 487436 h 492262"/>
              <a:gd name="connsiteX2" fmla="*/ 2071260 w 5024220"/>
              <a:gd name="connsiteY2" fmla="*/ 0 h 492262"/>
              <a:gd name="connsiteX3" fmla="*/ 3921930 w 5024220"/>
              <a:gd name="connsiteY3" fmla="*/ 16273 h 492262"/>
              <a:gd name="connsiteX4" fmla="*/ 5024220 w 5024220"/>
              <a:gd name="connsiteY4" fmla="*/ 492262 h 492262"/>
              <a:gd name="connsiteX0" fmla="*/ 0 w 5020472"/>
              <a:gd name="connsiteY0" fmla="*/ 479942 h 492262"/>
              <a:gd name="connsiteX1" fmla="*/ 845660 w 5020472"/>
              <a:gd name="connsiteY1" fmla="*/ 487436 h 492262"/>
              <a:gd name="connsiteX2" fmla="*/ 2067512 w 5020472"/>
              <a:gd name="connsiteY2" fmla="*/ 0 h 492262"/>
              <a:gd name="connsiteX3" fmla="*/ 3918182 w 5020472"/>
              <a:gd name="connsiteY3" fmla="*/ 16273 h 492262"/>
              <a:gd name="connsiteX4" fmla="*/ 5020472 w 5020472"/>
              <a:gd name="connsiteY4" fmla="*/ 492262 h 492262"/>
              <a:gd name="connsiteX0" fmla="*/ 0 w 5020472"/>
              <a:gd name="connsiteY0" fmla="*/ 494932 h 494932"/>
              <a:gd name="connsiteX1" fmla="*/ 845660 w 5020472"/>
              <a:gd name="connsiteY1" fmla="*/ 487436 h 494932"/>
              <a:gd name="connsiteX2" fmla="*/ 2067512 w 5020472"/>
              <a:gd name="connsiteY2" fmla="*/ 0 h 494932"/>
              <a:gd name="connsiteX3" fmla="*/ 3918182 w 5020472"/>
              <a:gd name="connsiteY3" fmla="*/ 16273 h 494932"/>
              <a:gd name="connsiteX4" fmla="*/ 5020472 w 5020472"/>
              <a:gd name="connsiteY4" fmla="*/ 492262 h 494932"/>
              <a:gd name="connsiteX0" fmla="*/ 0 w 5009229"/>
              <a:gd name="connsiteY0" fmla="*/ 479941 h 492262"/>
              <a:gd name="connsiteX1" fmla="*/ 834417 w 5009229"/>
              <a:gd name="connsiteY1" fmla="*/ 487436 h 492262"/>
              <a:gd name="connsiteX2" fmla="*/ 2056269 w 5009229"/>
              <a:gd name="connsiteY2" fmla="*/ 0 h 492262"/>
              <a:gd name="connsiteX3" fmla="*/ 3906939 w 5009229"/>
              <a:gd name="connsiteY3" fmla="*/ 16273 h 492262"/>
              <a:gd name="connsiteX4" fmla="*/ 5009229 w 5009229"/>
              <a:gd name="connsiteY4" fmla="*/ 492262 h 492262"/>
              <a:gd name="connsiteX0" fmla="*/ 0 w 5009229"/>
              <a:gd name="connsiteY0" fmla="*/ 491183 h 492262"/>
              <a:gd name="connsiteX1" fmla="*/ 834417 w 5009229"/>
              <a:gd name="connsiteY1" fmla="*/ 487436 h 492262"/>
              <a:gd name="connsiteX2" fmla="*/ 2056269 w 5009229"/>
              <a:gd name="connsiteY2" fmla="*/ 0 h 492262"/>
              <a:gd name="connsiteX3" fmla="*/ 3906939 w 5009229"/>
              <a:gd name="connsiteY3" fmla="*/ 16273 h 492262"/>
              <a:gd name="connsiteX4" fmla="*/ 5009229 w 5009229"/>
              <a:gd name="connsiteY4" fmla="*/ 492262 h 492262"/>
              <a:gd name="connsiteX0" fmla="*/ 0 w 5009229"/>
              <a:gd name="connsiteY0" fmla="*/ 519881 h 520960"/>
              <a:gd name="connsiteX1" fmla="*/ 834417 w 5009229"/>
              <a:gd name="connsiteY1" fmla="*/ 516134 h 520960"/>
              <a:gd name="connsiteX2" fmla="*/ 2056269 w 5009229"/>
              <a:gd name="connsiteY2" fmla="*/ 28698 h 520960"/>
              <a:gd name="connsiteX3" fmla="*/ 3663349 w 5009229"/>
              <a:gd name="connsiteY3" fmla="*/ 0 h 520960"/>
              <a:gd name="connsiteX4" fmla="*/ 5009229 w 5009229"/>
              <a:gd name="connsiteY4" fmla="*/ 520960 h 520960"/>
              <a:gd name="connsiteX0" fmla="*/ 0 w 4953016"/>
              <a:gd name="connsiteY0" fmla="*/ 519881 h 558436"/>
              <a:gd name="connsiteX1" fmla="*/ 834417 w 4953016"/>
              <a:gd name="connsiteY1" fmla="*/ 516134 h 558436"/>
              <a:gd name="connsiteX2" fmla="*/ 2056269 w 4953016"/>
              <a:gd name="connsiteY2" fmla="*/ 28698 h 558436"/>
              <a:gd name="connsiteX3" fmla="*/ 3663349 w 4953016"/>
              <a:gd name="connsiteY3" fmla="*/ 0 h 558436"/>
              <a:gd name="connsiteX4" fmla="*/ 4953016 w 4953016"/>
              <a:gd name="connsiteY4" fmla="*/ 558436 h 558436"/>
              <a:gd name="connsiteX0" fmla="*/ 0 w 4953016"/>
              <a:gd name="connsiteY0" fmla="*/ 519881 h 558436"/>
              <a:gd name="connsiteX1" fmla="*/ 834417 w 4953016"/>
              <a:gd name="connsiteY1" fmla="*/ 516134 h 558436"/>
              <a:gd name="connsiteX2" fmla="*/ 2056269 w 4953016"/>
              <a:gd name="connsiteY2" fmla="*/ 28698 h 558436"/>
              <a:gd name="connsiteX3" fmla="*/ 3663349 w 4953016"/>
              <a:gd name="connsiteY3" fmla="*/ 0 h 558436"/>
              <a:gd name="connsiteX4" fmla="*/ 4631805 w 4953016"/>
              <a:gd name="connsiteY4" fmla="*/ 415156 h 558436"/>
              <a:gd name="connsiteX5" fmla="*/ 4953016 w 4953016"/>
              <a:gd name="connsiteY5" fmla="*/ 558436 h 558436"/>
              <a:gd name="connsiteX0" fmla="*/ 0 w 5676291"/>
              <a:gd name="connsiteY0" fmla="*/ 519881 h 558436"/>
              <a:gd name="connsiteX1" fmla="*/ 834417 w 5676291"/>
              <a:gd name="connsiteY1" fmla="*/ 516134 h 558436"/>
              <a:gd name="connsiteX2" fmla="*/ 2056269 w 5676291"/>
              <a:gd name="connsiteY2" fmla="*/ 28698 h 558436"/>
              <a:gd name="connsiteX3" fmla="*/ 3663349 w 5676291"/>
              <a:gd name="connsiteY3" fmla="*/ 0 h 558436"/>
              <a:gd name="connsiteX4" fmla="*/ 4631805 w 5676291"/>
              <a:gd name="connsiteY4" fmla="*/ 415156 h 558436"/>
              <a:gd name="connsiteX5" fmla="*/ 5676291 w 5676291"/>
              <a:gd name="connsiteY5" fmla="*/ 558436 h 558436"/>
              <a:gd name="connsiteX0" fmla="*/ 0 w 5676291"/>
              <a:gd name="connsiteY0" fmla="*/ 519881 h 558436"/>
              <a:gd name="connsiteX1" fmla="*/ 834417 w 5676291"/>
              <a:gd name="connsiteY1" fmla="*/ 516134 h 558436"/>
              <a:gd name="connsiteX2" fmla="*/ 2056269 w 5676291"/>
              <a:gd name="connsiteY2" fmla="*/ 28698 h 558436"/>
              <a:gd name="connsiteX3" fmla="*/ 3663349 w 5676291"/>
              <a:gd name="connsiteY3" fmla="*/ 0 h 558436"/>
              <a:gd name="connsiteX4" fmla="*/ 4909124 w 5676291"/>
              <a:gd name="connsiteY4" fmla="*/ 527582 h 558436"/>
              <a:gd name="connsiteX5" fmla="*/ 5676291 w 5676291"/>
              <a:gd name="connsiteY5" fmla="*/ 558436 h 558436"/>
              <a:gd name="connsiteX0" fmla="*/ 0 w 5672543"/>
              <a:gd name="connsiteY0" fmla="*/ 519881 h 535951"/>
              <a:gd name="connsiteX1" fmla="*/ 834417 w 5672543"/>
              <a:gd name="connsiteY1" fmla="*/ 516134 h 535951"/>
              <a:gd name="connsiteX2" fmla="*/ 2056269 w 5672543"/>
              <a:gd name="connsiteY2" fmla="*/ 28698 h 535951"/>
              <a:gd name="connsiteX3" fmla="*/ 3663349 w 5672543"/>
              <a:gd name="connsiteY3" fmla="*/ 0 h 535951"/>
              <a:gd name="connsiteX4" fmla="*/ 4909124 w 5672543"/>
              <a:gd name="connsiteY4" fmla="*/ 527582 h 535951"/>
              <a:gd name="connsiteX5" fmla="*/ 5672543 w 5672543"/>
              <a:gd name="connsiteY5" fmla="*/ 535951 h 535951"/>
              <a:gd name="connsiteX0" fmla="*/ 0 w 5676290"/>
              <a:gd name="connsiteY0" fmla="*/ 519881 h 528456"/>
              <a:gd name="connsiteX1" fmla="*/ 834417 w 5676290"/>
              <a:gd name="connsiteY1" fmla="*/ 516134 h 528456"/>
              <a:gd name="connsiteX2" fmla="*/ 2056269 w 5676290"/>
              <a:gd name="connsiteY2" fmla="*/ 28698 h 528456"/>
              <a:gd name="connsiteX3" fmla="*/ 3663349 w 5676290"/>
              <a:gd name="connsiteY3" fmla="*/ 0 h 528456"/>
              <a:gd name="connsiteX4" fmla="*/ 4909124 w 5676290"/>
              <a:gd name="connsiteY4" fmla="*/ 527582 h 528456"/>
              <a:gd name="connsiteX5" fmla="*/ 5676290 w 5676290"/>
              <a:gd name="connsiteY5" fmla="*/ 528456 h 528456"/>
              <a:gd name="connsiteX0" fmla="*/ 0 w 5676290"/>
              <a:gd name="connsiteY0" fmla="*/ 519881 h 528456"/>
              <a:gd name="connsiteX1" fmla="*/ 834417 w 5676290"/>
              <a:gd name="connsiteY1" fmla="*/ 516134 h 528456"/>
              <a:gd name="connsiteX2" fmla="*/ 2052521 w 5676290"/>
              <a:gd name="connsiteY2" fmla="*/ 6213 h 528456"/>
              <a:gd name="connsiteX3" fmla="*/ 3663349 w 5676290"/>
              <a:gd name="connsiteY3" fmla="*/ 0 h 528456"/>
              <a:gd name="connsiteX4" fmla="*/ 4909124 w 5676290"/>
              <a:gd name="connsiteY4" fmla="*/ 527582 h 528456"/>
              <a:gd name="connsiteX5" fmla="*/ 5676290 w 5676290"/>
              <a:gd name="connsiteY5" fmla="*/ 528456 h 528456"/>
              <a:gd name="connsiteX0" fmla="*/ 0 w 5676290"/>
              <a:gd name="connsiteY0" fmla="*/ 528658 h 537233"/>
              <a:gd name="connsiteX1" fmla="*/ 834417 w 5676290"/>
              <a:gd name="connsiteY1" fmla="*/ 524911 h 537233"/>
              <a:gd name="connsiteX2" fmla="*/ 2052521 w 5676290"/>
              <a:gd name="connsiteY2" fmla="*/ 0 h 537233"/>
              <a:gd name="connsiteX3" fmla="*/ 3663349 w 5676290"/>
              <a:gd name="connsiteY3" fmla="*/ 8777 h 537233"/>
              <a:gd name="connsiteX4" fmla="*/ 4909124 w 5676290"/>
              <a:gd name="connsiteY4" fmla="*/ 536359 h 537233"/>
              <a:gd name="connsiteX5" fmla="*/ 5676290 w 5676290"/>
              <a:gd name="connsiteY5" fmla="*/ 537233 h 537233"/>
              <a:gd name="connsiteX0" fmla="*/ 0 w 5676290"/>
              <a:gd name="connsiteY0" fmla="*/ 528658 h 537233"/>
              <a:gd name="connsiteX1" fmla="*/ 834417 w 5676290"/>
              <a:gd name="connsiteY1" fmla="*/ 524911 h 537233"/>
              <a:gd name="connsiteX2" fmla="*/ 2052521 w 5676290"/>
              <a:gd name="connsiteY2" fmla="*/ 0 h 537233"/>
              <a:gd name="connsiteX3" fmla="*/ 3637117 w 5676290"/>
              <a:gd name="connsiteY3" fmla="*/ 1282 h 537233"/>
              <a:gd name="connsiteX4" fmla="*/ 4909124 w 5676290"/>
              <a:gd name="connsiteY4" fmla="*/ 536359 h 537233"/>
              <a:gd name="connsiteX5" fmla="*/ 5676290 w 5676290"/>
              <a:gd name="connsiteY5" fmla="*/ 537233 h 537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76290" h="537233">
                <a:moveTo>
                  <a:pt x="0" y="528658"/>
                </a:moveTo>
                <a:lnTo>
                  <a:pt x="834417" y="524911"/>
                </a:lnTo>
                <a:lnTo>
                  <a:pt x="2052521" y="0"/>
                </a:lnTo>
                <a:lnTo>
                  <a:pt x="3637117" y="1282"/>
                </a:lnTo>
                <a:lnTo>
                  <a:pt x="4909124" y="536359"/>
                </a:lnTo>
                <a:lnTo>
                  <a:pt x="5676290" y="537233"/>
                </a:lnTo>
              </a:path>
            </a:pathLst>
          </a:custGeom>
          <a:noFill/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9" name="Freeform 298">
            <a:extLst>
              <a:ext uri="{FF2B5EF4-FFF2-40B4-BE49-F238E27FC236}">
                <a16:creationId xmlns:a16="http://schemas.microsoft.com/office/drawing/2014/main" id="{5B662D9B-5836-4A49-AEF3-3844A1A658DF}"/>
              </a:ext>
            </a:extLst>
          </p:cNvPr>
          <p:cNvSpPr/>
          <p:nvPr/>
        </p:nvSpPr>
        <p:spPr>
          <a:xfrm>
            <a:off x="5246494" y="2202412"/>
            <a:ext cx="3684951" cy="1712667"/>
          </a:xfrm>
          <a:custGeom>
            <a:avLst/>
            <a:gdLst>
              <a:gd name="connsiteX0" fmla="*/ 0 w 3494761"/>
              <a:gd name="connsiteY0" fmla="*/ 1202498 h 1202498"/>
              <a:gd name="connsiteX1" fmla="*/ 1415441 w 3494761"/>
              <a:gd name="connsiteY1" fmla="*/ 0 h 1202498"/>
              <a:gd name="connsiteX2" fmla="*/ 1427967 w 3494761"/>
              <a:gd name="connsiteY2" fmla="*/ 1027134 h 1202498"/>
              <a:gd name="connsiteX3" fmla="*/ 2793304 w 3494761"/>
              <a:gd name="connsiteY3" fmla="*/ 538619 h 1202498"/>
              <a:gd name="connsiteX4" fmla="*/ 3494761 w 3494761"/>
              <a:gd name="connsiteY4" fmla="*/ 551145 h 1202498"/>
              <a:gd name="connsiteX0" fmla="*/ 0 w 3494761"/>
              <a:gd name="connsiteY0" fmla="*/ 1202498 h 1202498"/>
              <a:gd name="connsiteX1" fmla="*/ 1415441 w 3494761"/>
              <a:gd name="connsiteY1" fmla="*/ 0 h 1202498"/>
              <a:gd name="connsiteX2" fmla="*/ 1490597 w 3494761"/>
              <a:gd name="connsiteY2" fmla="*/ 1102290 h 1202498"/>
              <a:gd name="connsiteX3" fmla="*/ 2793304 w 3494761"/>
              <a:gd name="connsiteY3" fmla="*/ 538619 h 1202498"/>
              <a:gd name="connsiteX4" fmla="*/ 3494761 w 3494761"/>
              <a:gd name="connsiteY4" fmla="*/ 551145 h 1202498"/>
              <a:gd name="connsiteX0" fmla="*/ 0 w 3494761"/>
              <a:gd name="connsiteY0" fmla="*/ 1202498 h 1202498"/>
              <a:gd name="connsiteX1" fmla="*/ 1415441 w 3494761"/>
              <a:gd name="connsiteY1" fmla="*/ 0 h 1202498"/>
              <a:gd name="connsiteX2" fmla="*/ 1472012 w 3494761"/>
              <a:gd name="connsiteY2" fmla="*/ 1050251 h 1202498"/>
              <a:gd name="connsiteX3" fmla="*/ 2793304 w 3494761"/>
              <a:gd name="connsiteY3" fmla="*/ 538619 h 1202498"/>
              <a:gd name="connsiteX4" fmla="*/ 3494761 w 3494761"/>
              <a:gd name="connsiteY4" fmla="*/ 551145 h 1202498"/>
              <a:gd name="connsiteX0" fmla="*/ 0 w 3494761"/>
              <a:gd name="connsiteY0" fmla="*/ 1202498 h 1202498"/>
              <a:gd name="connsiteX1" fmla="*/ 1415441 w 3494761"/>
              <a:gd name="connsiteY1" fmla="*/ 0 h 1202498"/>
              <a:gd name="connsiteX2" fmla="*/ 1438558 w 3494761"/>
              <a:gd name="connsiteY2" fmla="*/ 1050251 h 1202498"/>
              <a:gd name="connsiteX3" fmla="*/ 2793304 w 3494761"/>
              <a:gd name="connsiteY3" fmla="*/ 538619 h 1202498"/>
              <a:gd name="connsiteX4" fmla="*/ 3494761 w 3494761"/>
              <a:gd name="connsiteY4" fmla="*/ 551145 h 1202498"/>
              <a:gd name="connsiteX0" fmla="*/ 0 w 3494761"/>
              <a:gd name="connsiteY0" fmla="*/ 1217367 h 1217367"/>
              <a:gd name="connsiteX1" fmla="*/ 1441460 w 3494761"/>
              <a:gd name="connsiteY1" fmla="*/ 0 h 1217367"/>
              <a:gd name="connsiteX2" fmla="*/ 1438558 w 3494761"/>
              <a:gd name="connsiteY2" fmla="*/ 1065120 h 1217367"/>
              <a:gd name="connsiteX3" fmla="*/ 2793304 w 3494761"/>
              <a:gd name="connsiteY3" fmla="*/ 553488 h 1217367"/>
              <a:gd name="connsiteX4" fmla="*/ 3494761 w 3494761"/>
              <a:gd name="connsiteY4" fmla="*/ 566014 h 1217367"/>
              <a:gd name="connsiteX0" fmla="*/ 0 w 3494761"/>
              <a:gd name="connsiteY0" fmla="*/ 1217367 h 1217367"/>
              <a:gd name="connsiteX1" fmla="*/ 1441460 w 3494761"/>
              <a:gd name="connsiteY1" fmla="*/ 0 h 1217367"/>
              <a:gd name="connsiteX2" fmla="*/ 1438558 w 3494761"/>
              <a:gd name="connsiteY2" fmla="*/ 1065120 h 1217367"/>
              <a:gd name="connsiteX3" fmla="*/ 2808172 w 3494761"/>
              <a:gd name="connsiteY3" fmla="*/ 557205 h 1217367"/>
              <a:gd name="connsiteX4" fmla="*/ 3494761 w 3494761"/>
              <a:gd name="connsiteY4" fmla="*/ 566014 h 1217367"/>
              <a:gd name="connsiteX0" fmla="*/ 0 w 3494761"/>
              <a:gd name="connsiteY0" fmla="*/ 1217367 h 1217367"/>
              <a:gd name="connsiteX1" fmla="*/ 1441460 w 3494761"/>
              <a:gd name="connsiteY1" fmla="*/ 0 h 1217367"/>
              <a:gd name="connsiteX2" fmla="*/ 1438558 w 3494761"/>
              <a:gd name="connsiteY2" fmla="*/ 1065120 h 1217367"/>
              <a:gd name="connsiteX3" fmla="*/ 2808172 w 3494761"/>
              <a:gd name="connsiteY3" fmla="*/ 572073 h 1217367"/>
              <a:gd name="connsiteX4" fmla="*/ 3494761 w 3494761"/>
              <a:gd name="connsiteY4" fmla="*/ 566014 h 1217367"/>
              <a:gd name="connsiteX0" fmla="*/ 0 w 3505912"/>
              <a:gd name="connsiteY0" fmla="*/ 1217367 h 1217367"/>
              <a:gd name="connsiteX1" fmla="*/ 1441460 w 3505912"/>
              <a:gd name="connsiteY1" fmla="*/ 0 h 1217367"/>
              <a:gd name="connsiteX2" fmla="*/ 1438558 w 3505912"/>
              <a:gd name="connsiteY2" fmla="*/ 1065120 h 1217367"/>
              <a:gd name="connsiteX3" fmla="*/ 2808172 w 3505912"/>
              <a:gd name="connsiteY3" fmla="*/ 572073 h 1217367"/>
              <a:gd name="connsiteX4" fmla="*/ 3505912 w 3505912"/>
              <a:gd name="connsiteY4" fmla="*/ 588317 h 1217367"/>
              <a:gd name="connsiteX0" fmla="*/ 0 w 3505912"/>
              <a:gd name="connsiteY0" fmla="*/ 1217367 h 1217367"/>
              <a:gd name="connsiteX1" fmla="*/ 1441460 w 3505912"/>
              <a:gd name="connsiteY1" fmla="*/ 0 h 1217367"/>
              <a:gd name="connsiteX2" fmla="*/ 1438558 w 3505912"/>
              <a:gd name="connsiteY2" fmla="*/ 1065120 h 1217367"/>
              <a:gd name="connsiteX3" fmla="*/ 2845343 w 3505912"/>
              <a:gd name="connsiteY3" fmla="*/ 583224 h 1217367"/>
              <a:gd name="connsiteX4" fmla="*/ 3505912 w 3505912"/>
              <a:gd name="connsiteY4" fmla="*/ 588317 h 1217367"/>
              <a:gd name="connsiteX0" fmla="*/ 0 w 3505912"/>
              <a:gd name="connsiteY0" fmla="*/ 1217367 h 1217367"/>
              <a:gd name="connsiteX1" fmla="*/ 1441460 w 3505912"/>
              <a:gd name="connsiteY1" fmla="*/ 0 h 1217367"/>
              <a:gd name="connsiteX2" fmla="*/ 1438558 w 3505912"/>
              <a:gd name="connsiteY2" fmla="*/ 1065120 h 1217367"/>
              <a:gd name="connsiteX3" fmla="*/ 2785870 w 3505912"/>
              <a:gd name="connsiteY3" fmla="*/ 564639 h 1217367"/>
              <a:gd name="connsiteX4" fmla="*/ 3505912 w 3505912"/>
              <a:gd name="connsiteY4" fmla="*/ 588317 h 1217367"/>
              <a:gd name="connsiteX0" fmla="*/ 0 w 3557951"/>
              <a:gd name="connsiteY0" fmla="*/ 1217367 h 1217367"/>
              <a:gd name="connsiteX1" fmla="*/ 1441460 w 3557951"/>
              <a:gd name="connsiteY1" fmla="*/ 0 h 1217367"/>
              <a:gd name="connsiteX2" fmla="*/ 1438558 w 3557951"/>
              <a:gd name="connsiteY2" fmla="*/ 1065120 h 1217367"/>
              <a:gd name="connsiteX3" fmla="*/ 2785870 w 3557951"/>
              <a:gd name="connsiteY3" fmla="*/ 564639 h 1217367"/>
              <a:gd name="connsiteX4" fmla="*/ 3557951 w 3557951"/>
              <a:gd name="connsiteY4" fmla="*/ 577165 h 1217367"/>
              <a:gd name="connsiteX0" fmla="*/ 0 w 3557951"/>
              <a:gd name="connsiteY0" fmla="*/ 1217367 h 1217367"/>
              <a:gd name="connsiteX1" fmla="*/ 71632 w 3557951"/>
              <a:gd name="connsiteY1" fmla="*/ 1153564 h 1217367"/>
              <a:gd name="connsiteX2" fmla="*/ 1441460 w 3557951"/>
              <a:gd name="connsiteY2" fmla="*/ 0 h 1217367"/>
              <a:gd name="connsiteX3" fmla="*/ 1438558 w 3557951"/>
              <a:gd name="connsiteY3" fmla="*/ 1065120 h 1217367"/>
              <a:gd name="connsiteX4" fmla="*/ 2785870 w 3557951"/>
              <a:gd name="connsiteY4" fmla="*/ 564639 h 1217367"/>
              <a:gd name="connsiteX5" fmla="*/ 3557951 w 3557951"/>
              <a:gd name="connsiteY5" fmla="*/ 577165 h 1217367"/>
              <a:gd name="connsiteX0" fmla="*/ 0 w 3831001"/>
              <a:gd name="connsiteY0" fmla="*/ 1595192 h 1595192"/>
              <a:gd name="connsiteX1" fmla="*/ 344682 w 3831001"/>
              <a:gd name="connsiteY1" fmla="*/ 1153564 h 1595192"/>
              <a:gd name="connsiteX2" fmla="*/ 1714510 w 3831001"/>
              <a:gd name="connsiteY2" fmla="*/ 0 h 1595192"/>
              <a:gd name="connsiteX3" fmla="*/ 1711608 w 3831001"/>
              <a:gd name="connsiteY3" fmla="*/ 1065120 h 1595192"/>
              <a:gd name="connsiteX4" fmla="*/ 3058920 w 3831001"/>
              <a:gd name="connsiteY4" fmla="*/ 564639 h 1595192"/>
              <a:gd name="connsiteX5" fmla="*/ 3831001 w 3831001"/>
              <a:gd name="connsiteY5" fmla="*/ 577165 h 1595192"/>
              <a:gd name="connsiteX0" fmla="*/ 0 w 3831001"/>
              <a:gd name="connsiteY0" fmla="*/ 1595192 h 1595192"/>
              <a:gd name="connsiteX1" fmla="*/ 125607 w 3831001"/>
              <a:gd name="connsiteY1" fmla="*/ 1226589 h 1595192"/>
              <a:gd name="connsiteX2" fmla="*/ 1714510 w 3831001"/>
              <a:gd name="connsiteY2" fmla="*/ 0 h 1595192"/>
              <a:gd name="connsiteX3" fmla="*/ 1711608 w 3831001"/>
              <a:gd name="connsiteY3" fmla="*/ 1065120 h 1595192"/>
              <a:gd name="connsiteX4" fmla="*/ 3058920 w 3831001"/>
              <a:gd name="connsiteY4" fmla="*/ 564639 h 1595192"/>
              <a:gd name="connsiteX5" fmla="*/ 3831001 w 3831001"/>
              <a:gd name="connsiteY5" fmla="*/ 577165 h 1595192"/>
              <a:gd name="connsiteX0" fmla="*/ 0 w 3831001"/>
              <a:gd name="connsiteY0" fmla="*/ 1595192 h 1595192"/>
              <a:gd name="connsiteX1" fmla="*/ 131957 w 3831001"/>
              <a:gd name="connsiteY1" fmla="*/ 1220239 h 1595192"/>
              <a:gd name="connsiteX2" fmla="*/ 1714510 w 3831001"/>
              <a:gd name="connsiteY2" fmla="*/ 0 h 1595192"/>
              <a:gd name="connsiteX3" fmla="*/ 1711608 w 3831001"/>
              <a:gd name="connsiteY3" fmla="*/ 1065120 h 1595192"/>
              <a:gd name="connsiteX4" fmla="*/ 3058920 w 3831001"/>
              <a:gd name="connsiteY4" fmla="*/ 564639 h 1595192"/>
              <a:gd name="connsiteX5" fmla="*/ 3831001 w 3831001"/>
              <a:gd name="connsiteY5" fmla="*/ 577165 h 1595192"/>
              <a:gd name="connsiteX0" fmla="*/ 0 w 3831001"/>
              <a:gd name="connsiteY0" fmla="*/ 1595192 h 1595192"/>
              <a:gd name="connsiteX1" fmla="*/ 147832 w 3831001"/>
              <a:gd name="connsiteY1" fmla="*/ 1051964 h 1595192"/>
              <a:gd name="connsiteX2" fmla="*/ 1714510 w 3831001"/>
              <a:gd name="connsiteY2" fmla="*/ 0 h 1595192"/>
              <a:gd name="connsiteX3" fmla="*/ 1711608 w 3831001"/>
              <a:gd name="connsiteY3" fmla="*/ 1065120 h 1595192"/>
              <a:gd name="connsiteX4" fmla="*/ 3058920 w 3831001"/>
              <a:gd name="connsiteY4" fmla="*/ 564639 h 1595192"/>
              <a:gd name="connsiteX5" fmla="*/ 3831001 w 3831001"/>
              <a:gd name="connsiteY5" fmla="*/ 577165 h 1595192"/>
              <a:gd name="connsiteX0" fmla="*/ 0 w 3688126"/>
              <a:gd name="connsiteY0" fmla="*/ 1680917 h 1680917"/>
              <a:gd name="connsiteX1" fmla="*/ 4957 w 3688126"/>
              <a:gd name="connsiteY1" fmla="*/ 1051964 h 1680917"/>
              <a:gd name="connsiteX2" fmla="*/ 1571635 w 3688126"/>
              <a:gd name="connsiteY2" fmla="*/ 0 h 1680917"/>
              <a:gd name="connsiteX3" fmla="*/ 1568733 w 3688126"/>
              <a:gd name="connsiteY3" fmla="*/ 1065120 h 1680917"/>
              <a:gd name="connsiteX4" fmla="*/ 2916045 w 3688126"/>
              <a:gd name="connsiteY4" fmla="*/ 564639 h 1680917"/>
              <a:gd name="connsiteX5" fmla="*/ 3688126 w 3688126"/>
              <a:gd name="connsiteY5" fmla="*/ 577165 h 1680917"/>
              <a:gd name="connsiteX0" fmla="*/ 0 w 3684951"/>
              <a:gd name="connsiteY0" fmla="*/ 1712667 h 1712667"/>
              <a:gd name="connsiteX1" fmla="*/ 1782 w 3684951"/>
              <a:gd name="connsiteY1" fmla="*/ 1051964 h 1712667"/>
              <a:gd name="connsiteX2" fmla="*/ 1568460 w 3684951"/>
              <a:gd name="connsiteY2" fmla="*/ 0 h 1712667"/>
              <a:gd name="connsiteX3" fmla="*/ 1565558 w 3684951"/>
              <a:gd name="connsiteY3" fmla="*/ 1065120 h 1712667"/>
              <a:gd name="connsiteX4" fmla="*/ 2912870 w 3684951"/>
              <a:gd name="connsiteY4" fmla="*/ 564639 h 1712667"/>
              <a:gd name="connsiteX5" fmla="*/ 3684951 w 3684951"/>
              <a:gd name="connsiteY5" fmla="*/ 577165 h 171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4951" h="1712667">
                <a:moveTo>
                  <a:pt x="0" y="1712667"/>
                </a:moveTo>
                <a:cubicBezTo>
                  <a:pt x="1652" y="1503016"/>
                  <a:pt x="130" y="1261615"/>
                  <a:pt x="1782" y="1051964"/>
                </a:cubicBezTo>
                <a:lnTo>
                  <a:pt x="1568460" y="0"/>
                </a:lnTo>
                <a:cubicBezTo>
                  <a:pt x="1567493" y="355040"/>
                  <a:pt x="1566525" y="710080"/>
                  <a:pt x="1565558" y="1065120"/>
                </a:cubicBezTo>
                <a:lnTo>
                  <a:pt x="2912870" y="564639"/>
                </a:lnTo>
                <a:lnTo>
                  <a:pt x="3684951" y="577165"/>
                </a:lnTo>
              </a:path>
            </a:pathLst>
          </a:custGeom>
          <a:noFill/>
          <a:ln w="47625">
            <a:solidFill>
              <a:srgbClr val="0000A8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BA8D4EB-6400-5347-8FCF-BA0939582BD3}"/>
              </a:ext>
            </a:extLst>
          </p:cNvPr>
          <p:cNvSpPr txBox="1"/>
          <p:nvPr/>
        </p:nvSpPr>
        <p:spPr>
          <a:xfrm>
            <a:off x="1351953" y="5524714"/>
            <a:ext cx="9783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CC0000"/>
                </a:solidFill>
                <a:ea typeface="ＭＳ Ｐゴシック" charset="0"/>
              </a:rPr>
              <a:t>We learned in Chapter 4 that generalized forwarding and SDN can be used to achieve </a:t>
            </a:r>
            <a:r>
              <a:rPr lang="en-US" sz="2800" i="1" dirty="0">
                <a:solidFill>
                  <a:srgbClr val="CC0000"/>
                </a:solidFill>
                <a:ea typeface="ＭＳ Ｐゴシック" charset="0"/>
              </a:rPr>
              <a:t>any</a:t>
            </a:r>
            <a:r>
              <a:rPr lang="en-US" sz="2800" dirty="0">
                <a:solidFill>
                  <a:srgbClr val="CC0000"/>
                </a:solidFill>
                <a:ea typeface="ＭＳ Ｐゴシック" charset="0"/>
              </a:rPr>
              <a:t> routing desired</a:t>
            </a:r>
          </a:p>
        </p:txBody>
      </p:sp>
    </p:spTree>
    <p:extLst>
      <p:ext uri="{BB962C8B-B14F-4D97-AF65-F5344CB8AC3E}">
        <p14:creationId xmlns:p14="http://schemas.microsoft.com/office/powerpoint/2010/main" val="422145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0" animBg="1"/>
      <p:bldP spid="299" grpId="0" animBg="1"/>
      <p:bldP spid="30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Software defined networking (SDN)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97528339-91BF-A047-B131-DB1084069AD0}"/>
              </a:ext>
            </a:extLst>
          </p:cNvPr>
          <p:cNvGrpSpPr/>
          <p:nvPr/>
        </p:nvGrpSpPr>
        <p:grpSpPr>
          <a:xfrm>
            <a:off x="3056815" y="1998116"/>
            <a:ext cx="7050773" cy="4668701"/>
            <a:chOff x="1453484" y="1555350"/>
            <a:chExt cx="7050773" cy="4668701"/>
          </a:xfrm>
        </p:grpSpPr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65D1C995-A844-2B42-9010-C4218A5CA77D}"/>
                </a:ext>
              </a:extLst>
            </p:cNvPr>
            <p:cNvGrpSpPr/>
            <p:nvPr/>
          </p:nvGrpSpPr>
          <p:grpSpPr>
            <a:xfrm>
              <a:off x="1453484" y="1555350"/>
              <a:ext cx="6027737" cy="1440135"/>
              <a:chOff x="1492879" y="2061336"/>
              <a:chExt cx="6027737" cy="1440135"/>
            </a:xfrm>
          </p:grpSpPr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0E8C8ADE-E45C-8948-918B-042EEC2FAE7D}"/>
                  </a:ext>
                </a:extLst>
              </p:cNvPr>
              <p:cNvSpPr/>
              <p:nvPr/>
            </p:nvSpPr>
            <p:spPr bwMode="auto">
              <a:xfrm>
                <a:off x="1929251" y="2064703"/>
                <a:ext cx="5043488" cy="1017588"/>
              </a:xfrm>
              <a:prstGeom prst="rect">
                <a:avLst/>
              </a:prstGeom>
              <a:solidFill>
                <a:srgbClr val="2D2DB9">
                  <a:lumMod val="20000"/>
                  <a:lumOff val="80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642" name="Freeform 641">
                <a:extLst>
                  <a:ext uri="{FF2B5EF4-FFF2-40B4-BE49-F238E27FC236}">
                    <a16:creationId xmlns:a16="http://schemas.microsoft.com/office/drawing/2014/main" id="{4C064E57-91B4-C64F-BC29-DB5B58D5D836}"/>
                  </a:ext>
                </a:extLst>
              </p:cNvPr>
              <p:cNvSpPr/>
              <p:nvPr/>
            </p:nvSpPr>
            <p:spPr bwMode="auto">
              <a:xfrm>
                <a:off x="1739747" y="2067585"/>
                <a:ext cx="198437" cy="1385888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855" h="1385496">
                    <a:moveTo>
                      <a:pt x="0" y="745656"/>
                    </a:moveTo>
                    <a:lnTo>
                      <a:pt x="193920" y="0"/>
                    </a:lnTo>
                    <a:cubicBezTo>
                      <a:pt x="195898" y="342623"/>
                      <a:pt x="197877" y="685246"/>
                      <a:pt x="199855" y="1027869"/>
                    </a:cubicBezTo>
                    <a:lnTo>
                      <a:pt x="4471" y="1385496"/>
                    </a:lnTo>
                    <a:cubicBezTo>
                      <a:pt x="2981" y="1172216"/>
                      <a:pt x="1490" y="958936"/>
                      <a:pt x="0" y="74565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</a:srgbClr>
                  </a:gs>
                  <a:gs pos="100000">
                    <a:srgbClr val="2D2DB9">
                      <a:lumMod val="20000"/>
                      <a:lumOff val="80000"/>
                    </a:srgbClr>
                  </a:gs>
                </a:gsLst>
                <a:lin ang="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643" name="Freeform 642">
                <a:extLst>
                  <a:ext uri="{FF2B5EF4-FFF2-40B4-BE49-F238E27FC236}">
                    <a16:creationId xmlns:a16="http://schemas.microsoft.com/office/drawing/2014/main" id="{FA5C362A-704A-E343-9748-70DE7380E98C}"/>
                  </a:ext>
                </a:extLst>
              </p:cNvPr>
              <p:cNvSpPr/>
              <p:nvPr/>
            </p:nvSpPr>
            <p:spPr bwMode="auto">
              <a:xfrm flipH="1">
                <a:off x="6969078" y="2061336"/>
                <a:ext cx="220427" cy="1370587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  <a:gd name="connsiteX0" fmla="*/ 0 w 219519"/>
                  <a:gd name="connsiteY0" fmla="*/ 730359 h 1370199"/>
                  <a:gd name="connsiteX1" fmla="*/ 219401 w 219519"/>
                  <a:gd name="connsiteY1" fmla="*/ 0 h 1370199"/>
                  <a:gd name="connsiteX2" fmla="*/ 199855 w 219519"/>
                  <a:gd name="connsiteY2" fmla="*/ 1012572 h 1370199"/>
                  <a:gd name="connsiteX3" fmla="*/ 4471 w 219519"/>
                  <a:gd name="connsiteY3" fmla="*/ 1370199 h 1370199"/>
                  <a:gd name="connsiteX4" fmla="*/ 0 w 219519"/>
                  <a:gd name="connsiteY4" fmla="*/ 730359 h 1370199"/>
                  <a:gd name="connsiteX0" fmla="*/ 0 w 219602"/>
                  <a:gd name="connsiteY0" fmla="*/ 730359 h 1370199"/>
                  <a:gd name="connsiteX1" fmla="*/ 219401 w 219602"/>
                  <a:gd name="connsiteY1" fmla="*/ 0 h 1370199"/>
                  <a:gd name="connsiteX2" fmla="*/ 210047 w 219602"/>
                  <a:gd name="connsiteY2" fmla="*/ 1007473 h 1370199"/>
                  <a:gd name="connsiteX3" fmla="*/ 4471 w 219602"/>
                  <a:gd name="connsiteY3" fmla="*/ 1370199 h 1370199"/>
                  <a:gd name="connsiteX4" fmla="*/ 0 w 219602"/>
                  <a:gd name="connsiteY4" fmla="*/ 730359 h 1370199"/>
                  <a:gd name="connsiteX0" fmla="*/ 0 w 220239"/>
                  <a:gd name="connsiteY0" fmla="*/ 730359 h 1370199"/>
                  <a:gd name="connsiteX1" fmla="*/ 219401 w 220239"/>
                  <a:gd name="connsiteY1" fmla="*/ 0 h 1370199"/>
                  <a:gd name="connsiteX2" fmla="*/ 220239 w 220239"/>
                  <a:gd name="connsiteY2" fmla="*/ 1007473 h 1370199"/>
                  <a:gd name="connsiteX3" fmla="*/ 4471 w 220239"/>
                  <a:gd name="connsiteY3" fmla="*/ 1370199 h 1370199"/>
                  <a:gd name="connsiteX4" fmla="*/ 0 w 220239"/>
                  <a:gd name="connsiteY4" fmla="*/ 730359 h 137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239" h="1370199">
                    <a:moveTo>
                      <a:pt x="0" y="730359"/>
                    </a:moveTo>
                    <a:cubicBezTo>
                      <a:pt x="64640" y="481807"/>
                      <a:pt x="154761" y="248552"/>
                      <a:pt x="219401" y="0"/>
                    </a:cubicBezTo>
                    <a:cubicBezTo>
                      <a:pt x="221379" y="342623"/>
                      <a:pt x="218261" y="664850"/>
                      <a:pt x="220239" y="1007473"/>
                    </a:cubicBezTo>
                    <a:lnTo>
                      <a:pt x="4471" y="1370199"/>
                    </a:lnTo>
                    <a:cubicBezTo>
                      <a:pt x="2981" y="1156919"/>
                      <a:pt x="1490" y="943639"/>
                      <a:pt x="0" y="73035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D2DB9">
                      <a:lumMod val="20000"/>
                      <a:lumOff val="80000"/>
                    </a:srgbClr>
                  </a:gs>
                  <a:gs pos="100000">
                    <a:srgbClr val="FFFFFF"/>
                  </a:gs>
                </a:gsLst>
                <a:lin ang="108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644" name="Group 950">
                <a:extLst>
                  <a:ext uri="{FF2B5EF4-FFF2-40B4-BE49-F238E27FC236}">
                    <a16:creationId xmlns:a16="http://schemas.microsoft.com/office/drawing/2014/main" id="{BFB22C9B-BC09-B440-A46F-2D76736973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879" y="2820676"/>
                <a:ext cx="338137" cy="653816"/>
                <a:chOff x="4140" y="429"/>
                <a:chExt cx="1425" cy="2396"/>
              </a:xfrm>
            </p:grpSpPr>
            <p:sp>
              <p:nvSpPr>
                <p:cNvPr id="678" name="Freeform 951">
                  <a:extLst>
                    <a:ext uri="{FF2B5EF4-FFF2-40B4-BE49-F238E27FC236}">
                      <a16:creationId xmlns:a16="http://schemas.microsoft.com/office/drawing/2014/main" id="{C93B17FF-0040-E143-8CD8-47B3382C9E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79" name="Rectangle 952">
                  <a:extLst>
                    <a:ext uri="{FF2B5EF4-FFF2-40B4-BE49-F238E27FC236}">
                      <a16:creationId xmlns:a16="http://schemas.microsoft.com/office/drawing/2014/main" id="{94E3F1D7-858E-134B-B23C-9AEF036042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80" name="Freeform 953">
                  <a:extLst>
                    <a:ext uri="{FF2B5EF4-FFF2-40B4-BE49-F238E27FC236}">
                      <a16:creationId xmlns:a16="http://schemas.microsoft.com/office/drawing/2014/main" id="{A5ADCD62-7F66-5342-A67A-0AAD6E6298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81" name="Freeform 954">
                  <a:extLst>
                    <a:ext uri="{FF2B5EF4-FFF2-40B4-BE49-F238E27FC236}">
                      <a16:creationId xmlns:a16="http://schemas.microsoft.com/office/drawing/2014/main" id="{798CC50B-B3EC-314B-9757-048EDA8728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82" name="Rectangle 955">
                  <a:extLst>
                    <a:ext uri="{FF2B5EF4-FFF2-40B4-BE49-F238E27FC236}">
                      <a16:creationId xmlns:a16="http://schemas.microsoft.com/office/drawing/2014/main" id="{8AC0730C-7FD1-954C-9651-01160E90FB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83" name="Group 956">
                  <a:extLst>
                    <a:ext uri="{FF2B5EF4-FFF2-40B4-BE49-F238E27FC236}">
                      <a16:creationId xmlns:a16="http://schemas.microsoft.com/office/drawing/2014/main" id="{46F1238A-3BE5-7E4D-9C16-6AF856100F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708" name="AutoShape 957">
                    <a:extLst>
                      <a:ext uri="{FF2B5EF4-FFF2-40B4-BE49-F238E27FC236}">
                        <a16:creationId xmlns:a16="http://schemas.microsoft.com/office/drawing/2014/main" id="{8F3DFBFB-DFA3-5F48-8418-ED7B15AEE2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09" name="AutoShape 958">
                    <a:extLst>
                      <a:ext uri="{FF2B5EF4-FFF2-40B4-BE49-F238E27FC236}">
                        <a16:creationId xmlns:a16="http://schemas.microsoft.com/office/drawing/2014/main" id="{3EF6C38B-BA43-AE4B-8950-AC4EC3C469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84" name="Rectangle 959">
                  <a:extLst>
                    <a:ext uri="{FF2B5EF4-FFF2-40B4-BE49-F238E27FC236}">
                      <a16:creationId xmlns:a16="http://schemas.microsoft.com/office/drawing/2014/main" id="{A5086A21-7AAE-C24B-A458-7EA58661E9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85" name="Group 960">
                  <a:extLst>
                    <a:ext uri="{FF2B5EF4-FFF2-40B4-BE49-F238E27FC236}">
                      <a16:creationId xmlns:a16="http://schemas.microsoft.com/office/drawing/2014/main" id="{DC0F35FB-5641-C341-93CC-CF394A1D80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706" name="AutoShape 961">
                    <a:extLst>
                      <a:ext uri="{FF2B5EF4-FFF2-40B4-BE49-F238E27FC236}">
                        <a16:creationId xmlns:a16="http://schemas.microsoft.com/office/drawing/2014/main" id="{77FB2B1D-3750-5049-9EFA-8AC3214A62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07" name="AutoShape 962">
                    <a:extLst>
                      <a:ext uri="{FF2B5EF4-FFF2-40B4-BE49-F238E27FC236}">
                        <a16:creationId xmlns:a16="http://schemas.microsoft.com/office/drawing/2014/main" id="{956944B6-375A-5147-8F14-3875730F07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86" name="Rectangle 963">
                  <a:extLst>
                    <a:ext uri="{FF2B5EF4-FFF2-40B4-BE49-F238E27FC236}">
                      <a16:creationId xmlns:a16="http://schemas.microsoft.com/office/drawing/2014/main" id="{51250F08-E9E0-8947-B41A-98CA619BEB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87" name="Rectangle 964">
                  <a:extLst>
                    <a:ext uri="{FF2B5EF4-FFF2-40B4-BE49-F238E27FC236}">
                      <a16:creationId xmlns:a16="http://schemas.microsoft.com/office/drawing/2014/main" id="{A7290D91-148F-E442-B5BE-7041CAA127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88" name="Group 965">
                  <a:extLst>
                    <a:ext uri="{FF2B5EF4-FFF2-40B4-BE49-F238E27FC236}">
                      <a16:creationId xmlns:a16="http://schemas.microsoft.com/office/drawing/2014/main" id="{A4AC7B26-9599-E447-9575-F78EA7DB36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704" name="AutoShape 966">
                    <a:extLst>
                      <a:ext uri="{FF2B5EF4-FFF2-40B4-BE49-F238E27FC236}">
                        <a16:creationId xmlns:a16="http://schemas.microsoft.com/office/drawing/2014/main" id="{16872CF0-ABED-9445-8EA2-8FBA649600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05" name="AutoShape 967">
                    <a:extLst>
                      <a:ext uri="{FF2B5EF4-FFF2-40B4-BE49-F238E27FC236}">
                        <a16:creationId xmlns:a16="http://schemas.microsoft.com/office/drawing/2014/main" id="{64523BD2-4BE8-E847-BE4E-D2CBBC05CE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89" name="Freeform 968">
                  <a:extLst>
                    <a:ext uri="{FF2B5EF4-FFF2-40B4-BE49-F238E27FC236}">
                      <a16:creationId xmlns:a16="http://schemas.microsoft.com/office/drawing/2014/main" id="{766AF934-6B9F-7A4A-BA2F-5AC0F59DDC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90" name="Group 969">
                  <a:extLst>
                    <a:ext uri="{FF2B5EF4-FFF2-40B4-BE49-F238E27FC236}">
                      <a16:creationId xmlns:a16="http://schemas.microsoft.com/office/drawing/2014/main" id="{01B1207E-761E-8B48-A649-9F16B0E817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702" name="AutoShape 970">
                    <a:extLst>
                      <a:ext uri="{FF2B5EF4-FFF2-40B4-BE49-F238E27FC236}">
                        <a16:creationId xmlns:a16="http://schemas.microsoft.com/office/drawing/2014/main" id="{08367B9F-30AC-DB4D-86E0-8706AB6F17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03" name="AutoShape 971">
                    <a:extLst>
                      <a:ext uri="{FF2B5EF4-FFF2-40B4-BE49-F238E27FC236}">
                        <a16:creationId xmlns:a16="http://schemas.microsoft.com/office/drawing/2014/main" id="{0CCF312D-E5E0-DD42-BC43-029376F07D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91" name="Rectangle 972">
                  <a:extLst>
                    <a:ext uri="{FF2B5EF4-FFF2-40B4-BE49-F238E27FC236}">
                      <a16:creationId xmlns:a16="http://schemas.microsoft.com/office/drawing/2014/main" id="{77C87858-B0B9-CD40-83EF-2AE4B8CE36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2" name="Freeform 973">
                  <a:extLst>
                    <a:ext uri="{FF2B5EF4-FFF2-40B4-BE49-F238E27FC236}">
                      <a16:creationId xmlns:a16="http://schemas.microsoft.com/office/drawing/2014/main" id="{A75FB760-53D9-F645-965D-EACA234C7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3" name="Freeform 974">
                  <a:extLst>
                    <a:ext uri="{FF2B5EF4-FFF2-40B4-BE49-F238E27FC236}">
                      <a16:creationId xmlns:a16="http://schemas.microsoft.com/office/drawing/2014/main" id="{D0F6A067-0F6C-1542-93C8-8767BAB281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4" name="Oval 975">
                  <a:extLst>
                    <a:ext uri="{FF2B5EF4-FFF2-40B4-BE49-F238E27FC236}">
                      <a16:creationId xmlns:a16="http://schemas.microsoft.com/office/drawing/2014/main" id="{B148E6EE-1086-9D40-820A-A5B06CF307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5" name="Freeform 976">
                  <a:extLst>
                    <a:ext uri="{FF2B5EF4-FFF2-40B4-BE49-F238E27FC236}">
                      <a16:creationId xmlns:a16="http://schemas.microsoft.com/office/drawing/2014/main" id="{D8F25B87-4D7C-9E4E-A7D7-69EF334ADE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6" name="AutoShape 977">
                  <a:extLst>
                    <a:ext uri="{FF2B5EF4-FFF2-40B4-BE49-F238E27FC236}">
                      <a16:creationId xmlns:a16="http://schemas.microsoft.com/office/drawing/2014/main" id="{F19FCB47-2C02-3A4D-8F7C-5C007AACF9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7" name="AutoShape 978">
                  <a:extLst>
                    <a:ext uri="{FF2B5EF4-FFF2-40B4-BE49-F238E27FC236}">
                      <a16:creationId xmlns:a16="http://schemas.microsoft.com/office/drawing/2014/main" id="{02DAEA9E-1C92-1E49-ADA1-E12E55954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8" name="Oval 979">
                  <a:extLst>
                    <a:ext uri="{FF2B5EF4-FFF2-40B4-BE49-F238E27FC236}">
                      <a16:creationId xmlns:a16="http://schemas.microsoft.com/office/drawing/2014/main" id="{05D8FE8F-A7EC-5C49-899C-04C2851574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9" name="Oval 980">
                  <a:extLst>
                    <a:ext uri="{FF2B5EF4-FFF2-40B4-BE49-F238E27FC236}">
                      <a16:creationId xmlns:a16="http://schemas.microsoft.com/office/drawing/2014/main" id="{9EF3949A-4727-6545-8662-158858490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00" name="Oval 981">
                  <a:extLst>
                    <a:ext uri="{FF2B5EF4-FFF2-40B4-BE49-F238E27FC236}">
                      <a16:creationId xmlns:a16="http://schemas.microsoft.com/office/drawing/2014/main" id="{0403B0BF-BF1F-DA46-9D8B-5B8849E3B9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01" name="Rectangle 982">
                  <a:extLst>
                    <a:ext uri="{FF2B5EF4-FFF2-40B4-BE49-F238E27FC236}">
                      <a16:creationId xmlns:a16="http://schemas.microsoft.com/office/drawing/2014/main" id="{11732AD1-CADA-424C-B568-61AE7615F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45" name="Group 950">
                <a:extLst>
                  <a:ext uri="{FF2B5EF4-FFF2-40B4-BE49-F238E27FC236}">
                    <a16:creationId xmlns:a16="http://schemas.microsoft.com/office/drawing/2014/main" id="{FECCC7AA-D327-D443-87B8-617FD04017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82479" y="2847655"/>
                <a:ext cx="338137" cy="653816"/>
                <a:chOff x="4140" y="429"/>
                <a:chExt cx="1425" cy="2396"/>
              </a:xfrm>
            </p:grpSpPr>
            <p:sp>
              <p:nvSpPr>
                <p:cNvPr id="646" name="Freeform 951">
                  <a:extLst>
                    <a:ext uri="{FF2B5EF4-FFF2-40B4-BE49-F238E27FC236}">
                      <a16:creationId xmlns:a16="http://schemas.microsoft.com/office/drawing/2014/main" id="{D0EE5BDB-2A71-CE4D-A062-CF068F3292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47" name="Rectangle 952">
                  <a:extLst>
                    <a:ext uri="{FF2B5EF4-FFF2-40B4-BE49-F238E27FC236}">
                      <a16:creationId xmlns:a16="http://schemas.microsoft.com/office/drawing/2014/main" id="{9E873E53-60F1-0244-90AF-FCDF28B963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48" name="Freeform 953">
                  <a:extLst>
                    <a:ext uri="{FF2B5EF4-FFF2-40B4-BE49-F238E27FC236}">
                      <a16:creationId xmlns:a16="http://schemas.microsoft.com/office/drawing/2014/main" id="{0FAA8939-0162-2647-AA4C-426D1152D4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49" name="Freeform 954">
                  <a:extLst>
                    <a:ext uri="{FF2B5EF4-FFF2-40B4-BE49-F238E27FC236}">
                      <a16:creationId xmlns:a16="http://schemas.microsoft.com/office/drawing/2014/main" id="{ACF078AF-FFA7-DC47-91FC-2294F2AE48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50" name="Rectangle 955">
                  <a:extLst>
                    <a:ext uri="{FF2B5EF4-FFF2-40B4-BE49-F238E27FC236}">
                      <a16:creationId xmlns:a16="http://schemas.microsoft.com/office/drawing/2014/main" id="{5AB29191-3455-804D-BDB2-439F7285B7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51" name="Group 956">
                  <a:extLst>
                    <a:ext uri="{FF2B5EF4-FFF2-40B4-BE49-F238E27FC236}">
                      <a16:creationId xmlns:a16="http://schemas.microsoft.com/office/drawing/2014/main" id="{4B1AE814-DE01-8344-A38E-AB976017991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676" name="AutoShape 957">
                    <a:extLst>
                      <a:ext uri="{FF2B5EF4-FFF2-40B4-BE49-F238E27FC236}">
                        <a16:creationId xmlns:a16="http://schemas.microsoft.com/office/drawing/2014/main" id="{3D8B382B-4EE2-3044-AB03-ED5E89F620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77" name="AutoShape 958">
                    <a:extLst>
                      <a:ext uri="{FF2B5EF4-FFF2-40B4-BE49-F238E27FC236}">
                        <a16:creationId xmlns:a16="http://schemas.microsoft.com/office/drawing/2014/main" id="{EE12B379-2B8C-6249-85FA-34B6B72F88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52" name="Rectangle 959">
                  <a:extLst>
                    <a:ext uri="{FF2B5EF4-FFF2-40B4-BE49-F238E27FC236}">
                      <a16:creationId xmlns:a16="http://schemas.microsoft.com/office/drawing/2014/main" id="{8B337E37-83E3-8A4F-A114-0556F0655B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53" name="Group 960">
                  <a:extLst>
                    <a:ext uri="{FF2B5EF4-FFF2-40B4-BE49-F238E27FC236}">
                      <a16:creationId xmlns:a16="http://schemas.microsoft.com/office/drawing/2014/main" id="{2B1B316A-27F7-544C-BB1F-529B81FEBCE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674" name="AutoShape 961">
                    <a:extLst>
                      <a:ext uri="{FF2B5EF4-FFF2-40B4-BE49-F238E27FC236}">
                        <a16:creationId xmlns:a16="http://schemas.microsoft.com/office/drawing/2014/main" id="{82CB4D18-8227-7449-A037-629C0FF8F6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75" name="AutoShape 962">
                    <a:extLst>
                      <a:ext uri="{FF2B5EF4-FFF2-40B4-BE49-F238E27FC236}">
                        <a16:creationId xmlns:a16="http://schemas.microsoft.com/office/drawing/2014/main" id="{77C4C892-C52D-2A43-9E00-5E5F89DAA9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54" name="Rectangle 963">
                  <a:extLst>
                    <a:ext uri="{FF2B5EF4-FFF2-40B4-BE49-F238E27FC236}">
                      <a16:creationId xmlns:a16="http://schemas.microsoft.com/office/drawing/2014/main" id="{9B59ADB0-5FC1-6947-8652-152C4431F5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55" name="Rectangle 964">
                  <a:extLst>
                    <a:ext uri="{FF2B5EF4-FFF2-40B4-BE49-F238E27FC236}">
                      <a16:creationId xmlns:a16="http://schemas.microsoft.com/office/drawing/2014/main" id="{8036EA19-0F4F-4C4C-AB33-071D6E220F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56" name="Group 965">
                  <a:extLst>
                    <a:ext uri="{FF2B5EF4-FFF2-40B4-BE49-F238E27FC236}">
                      <a16:creationId xmlns:a16="http://schemas.microsoft.com/office/drawing/2014/main" id="{A1852D81-9CD2-8342-A865-F1FC4DE773F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672" name="AutoShape 966">
                    <a:extLst>
                      <a:ext uri="{FF2B5EF4-FFF2-40B4-BE49-F238E27FC236}">
                        <a16:creationId xmlns:a16="http://schemas.microsoft.com/office/drawing/2014/main" id="{108E3B46-89A3-BF49-B0A1-1143515C5F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73" name="AutoShape 967">
                    <a:extLst>
                      <a:ext uri="{FF2B5EF4-FFF2-40B4-BE49-F238E27FC236}">
                        <a16:creationId xmlns:a16="http://schemas.microsoft.com/office/drawing/2014/main" id="{EC7B04A0-DF7A-634B-9639-ECB3A2ECCD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57" name="Freeform 968">
                  <a:extLst>
                    <a:ext uri="{FF2B5EF4-FFF2-40B4-BE49-F238E27FC236}">
                      <a16:creationId xmlns:a16="http://schemas.microsoft.com/office/drawing/2014/main" id="{CEABE947-354F-A444-B6A6-162F825E5B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58" name="Group 969">
                  <a:extLst>
                    <a:ext uri="{FF2B5EF4-FFF2-40B4-BE49-F238E27FC236}">
                      <a16:creationId xmlns:a16="http://schemas.microsoft.com/office/drawing/2014/main" id="{C17DC2A8-1A2D-024C-81BB-C671F1D7429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670" name="AutoShape 970">
                    <a:extLst>
                      <a:ext uri="{FF2B5EF4-FFF2-40B4-BE49-F238E27FC236}">
                        <a16:creationId xmlns:a16="http://schemas.microsoft.com/office/drawing/2014/main" id="{F160E30B-0993-AE40-BCC2-F036B6614B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71" name="AutoShape 971">
                    <a:extLst>
                      <a:ext uri="{FF2B5EF4-FFF2-40B4-BE49-F238E27FC236}">
                        <a16:creationId xmlns:a16="http://schemas.microsoft.com/office/drawing/2014/main" id="{538FC7AE-F6DF-8747-A7AB-B6B79861FE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59" name="Rectangle 972">
                  <a:extLst>
                    <a:ext uri="{FF2B5EF4-FFF2-40B4-BE49-F238E27FC236}">
                      <a16:creationId xmlns:a16="http://schemas.microsoft.com/office/drawing/2014/main" id="{B8C1B32E-8389-0C40-AC5D-FE4DC23D4D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0" name="Freeform 973">
                  <a:extLst>
                    <a:ext uri="{FF2B5EF4-FFF2-40B4-BE49-F238E27FC236}">
                      <a16:creationId xmlns:a16="http://schemas.microsoft.com/office/drawing/2014/main" id="{C409700D-9137-5047-8DD1-2ADBEDCE3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1" name="Freeform 974">
                  <a:extLst>
                    <a:ext uri="{FF2B5EF4-FFF2-40B4-BE49-F238E27FC236}">
                      <a16:creationId xmlns:a16="http://schemas.microsoft.com/office/drawing/2014/main" id="{5B9FA4F0-FCB9-934A-B103-01E54A04CF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2" name="Oval 975">
                  <a:extLst>
                    <a:ext uri="{FF2B5EF4-FFF2-40B4-BE49-F238E27FC236}">
                      <a16:creationId xmlns:a16="http://schemas.microsoft.com/office/drawing/2014/main" id="{023DC606-4CC2-3F4F-9F3C-9273A59A46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3" name="Freeform 976">
                  <a:extLst>
                    <a:ext uri="{FF2B5EF4-FFF2-40B4-BE49-F238E27FC236}">
                      <a16:creationId xmlns:a16="http://schemas.microsoft.com/office/drawing/2014/main" id="{53BD9118-EC44-984F-BEE7-589634D00B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4" name="AutoShape 977">
                  <a:extLst>
                    <a:ext uri="{FF2B5EF4-FFF2-40B4-BE49-F238E27FC236}">
                      <a16:creationId xmlns:a16="http://schemas.microsoft.com/office/drawing/2014/main" id="{EAE28A53-589D-8949-97F5-B64BCC5E94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5" name="AutoShape 978">
                  <a:extLst>
                    <a:ext uri="{FF2B5EF4-FFF2-40B4-BE49-F238E27FC236}">
                      <a16:creationId xmlns:a16="http://schemas.microsoft.com/office/drawing/2014/main" id="{B726ADB7-E2D7-4A4D-8A36-F54F820A7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6" name="Oval 979">
                  <a:extLst>
                    <a:ext uri="{FF2B5EF4-FFF2-40B4-BE49-F238E27FC236}">
                      <a16:creationId xmlns:a16="http://schemas.microsoft.com/office/drawing/2014/main" id="{72BFBA95-D735-264D-9CF3-6336547B05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7" name="Oval 980">
                  <a:extLst>
                    <a:ext uri="{FF2B5EF4-FFF2-40B4-BE49-F238E27FC236}">
                      <a16:creationId xmlns:a16="http://schemas.microsoft.com/office/drawing/2014/main" id="{17EC0A8D-B065-BF41-B9E4-498E246472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8" name="Oval 981">
                  <a:extLst>
                    <a:ext uri="{FF2B5EF4-FFF2-40B4-BE49-F238E27FC236}">
                      <a16:creationId xmlns:a16="http://schemas.microsoft.com/office/drawing/2014/main" id="{D57BC389-6B5C-B547-B5A5-0A29CCF6C1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9" name="Rectangle 982">
                  <a:extLst>
                    <a:ext uri="{FF2B5EF4-FFF2-40B4-BE49-F238E27FC236}">
                      <a16:creationId xmlns:a16="http://schemas.microsoft.com/office/drawing/2014/main" id="{B32EABF4-6F89-1849-A226-D1AAB432C6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370" name="Freeform 2">
              <a:extLst>
                <a:ext uri="{FF2B5EF4-FFF2-40B4-BE49-F238E27FC236}">
                  <a16:creationId xmlns:a16="http://schemas.microsoft.com/office/drawing/2014/main" id="{3BB28199-D5FC-D443-8567-6C0DFD261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388" y="5284251"/>
              <a:ext cx="4027487" cy="939800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0FAAA199-AEB8-E64A-B909-18FBC3F37878}"/>
                </a:ext>
              </a:extLst>
            </p:cNvPr>
            <p:cNvCxnSpPr/>
            <p:nvPr/>
          </p:nvCxnSpPr>
          <p:spPr>
            <a:xfrm flipV="1">
              <a:off x="3262941" y="5435064"/>
              <a:ext cx="1316038" cy="1317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2ABBCC09-F2C0-4C45-87E5-813EA3F60370}"/>
                </a:ext>
              </a:extLst>
            </p:cNvPr>
            <p:cNvCxnSpPr/>
            <p:nvPr/>
          </p:nvCxnSpPr>
          <p:spPr>
            <a:xfrm>
              <a:off x="3151816" y="5622389"/>
              <a:ext cx="2259013" cy="2984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9AFB164F-4D28-5C4F-B4A4-CF779B610802}"/>
                </a:ext>
              </a:extLst>
            </p:cNvPr>
            <p:cNvCxnSpPr/>
            <p:nvPr/>
          </p:nvCxnSpPr>
          <p:spPr>
            <a:xfrm>
              <a:off x="3164516" y="5727164"/>
              <a:ext cx="714375" cy="27622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CA14130F-9391-1649-BCE9-D4C5BF17E520}"/>
                </a:ext>
              </a:extLst>
            </p:cNvPr>
            <p:cNvCxnSpPr/>
            <p:nvPr/>
          </p:nvCxnSpPr>
          <p:spPr>
            <a:xfrm flipV="1">
              <a:off x="4182104" y="5920839"/>
              <a:ext cx="1247775" cy="825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C9F6F123-ABA3-F044-9B04-6AA48EA0F9DE}"/>
                </a:ext>
              </a:extLst>
            </p:cNvPr>
            <p:cNvCxnSpPr/>
            <p:nvPr/>
          </p:nvCxnSpPr>
          <p:spPr>
            <a:xfrm>
              <a:off x="4842504" y="5468401"/>
              <a:ext cx="1057275" cy="12382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CE11005-F216-1D4E-B997-41E3293C9349}"/>
                </a:ext>
              </a:extLst>
            </p:cNvPr>
            <p:cNvCxnSpPr/>
            <p:nvPr/>
          </p:nvCxnSpPr>
          <p:spPr>
            <a:xfrm flipV="1">
              <a:off x="4126541" y="5622389"/>
              <a:ext cx="1790700" cy="2984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7B22F5BD-70D2-8045-8E17-1709AE17C5EB}"/>
                </a:ext>
              </a:extLst>
            </p:cNvPr>
            <p:cNvCxnSpPr/>
            <p:nvPr/>
          </p:nvCxnSpPr>
          <p:spPr>
            <a:xfrm flipV="1">
              <a:off x="5453691" y="5650964"/>
              <a:ext cx="588963" cy="26987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473209B-0783-D043-91DD-0738BF606A6A}"/>
                </a:ext>
              </a:extLst>
            </p:cNvPr>
            <p:cNvCxnSpPr/>
            <p:nvPr/>
          </p:nvCxnSpPr>
          <p:spPr>
            <a:xfrm>
              <a:off x="4596441" y="5435064"/>
              <a:ext cx="814388" cy="401637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924A91F2-B835-1641-AD58-010D594B46E6}"/>
                </a:ext>
              </a:extLst>
            </p:cNvPr>
            <p:cNvGrpSpPr/>
            <p:nvPr/>
          </p:nvGrpSpPr>
          <p:grpSpPr>
            <a:xfrm>
              <a:off x="1526216" y="2537824"/>
              <a:ext cx="6978041" cy="1096962"/>
              <a:chOff x="1526216" y="3003498"/>
              <a:chExt cx="6978041" cy="1096962"/>
            </a:xfrm>
          </p:grpSpPr>
          <p:sp>
            <p:nvSpPr>
              <p:cNvPr id="638" name="TextBox 399">
                <a:extLst>
                  <a:ext uri="{FF2B5EF4-FFF2-40B4-BE49-F238E27FC236}">
                    <a16:creationId xmlns:a16="http://schemas.microsoft.com/office/drawing/2014/main" id="{2DE4202B-F7AE-464D-85EF-3680ADAE96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14291" y="3628973"/>
                <a:ext cx="595313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ts val="1463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data</a:t>
                </a:r>
              </a:p>
              <a:p>
                <a:pPr marL="0" marR="0" lvl="0" indent="0" algn="ctr" defTabSz="914400" eaLnBrk="0" fontAlgn="base" latinLnBrk="0" hangingPunct="0">
                  <a:lnSpc>
                    <a:spcPts val="1463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plane</a:t>
                </a:r>
              </a:p>
            </p:txBody>
          </p:sp>
          <p:sp>
            <p:nvSpPr>
              <p:cNvPr id="639" name="TextBox 400">
                <a:extLst>
                  <a:ext uri="{FF2B5EF4-FFF2-40B4-BE49-F238E27FC236}">
                    <a16:creationId xmlns:a16="http://schemas.microsoft.com/office/drawing/2014/main" id="{53016057-1EB1-8A4A-B611-EED63CFF8F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28579" y="3003498"/>
                <a:ext cx="709612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ts val="1463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control</a:t>
                </a:r>
              </a:p>
              <a:p>
                <a:pPr marL="0" marR="0" lvl="0" indent="0" algn="ctr" defTabSz="914400" eaLnBrk="0" fontAlgn="base" latinLnBrk="0" hangingPunct="0">
                  <a:lnSpc>
                    <a:spcPts val="1463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plane</a:t>
                </a:r>
              </a:p>
            </p:txBody>
          </p:sp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id="{EA6D2DB9-8854-0442-A96B-1D9E2F06B259}"/>
                  </a:ext>
                </a:extLst>
              </p:cNvPr>
              <p:cNvCxnSpPr/>
              <p:nvPr/>
            </p:nvCxnSpPr>
            <p:spPr bwMode="auto">
              <a:xfrm flipV="1">
                <a:off x="1526216" y="3579342"/>
                <a:ext cx="6978041" cy="12155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dash"/>
              </a:ln>
              <a:effectLst/>
            </p:spPr>
          </p:cxn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D9EF9FA8-A052-1E4B-8493-23C6F99BF5BD}"/>
                </a:ext>
              </a:extLst>
            </p:cNvPr>
            <p:cNvGrpSpPr/>
            <p:nvPr/>
          </p:nvGrpSpPr>
          <p:grpSpPr>
            <a:xfrm>
              <a:off x="2436115" y="2269434"/>
              <a:ext cx="4296530" cy="320561"/>
              <a:chOff x="2433511" y="2792111"/>
              <a:chExt cx="4296530" cy="320561"/>
            </a:xfrm>
          </p:grpSpPr>
          <p:grpSp>
            <p:nvGrpSpPr>
              <p:cNvPr id="613" name="Group 401">
                <a:extLst>
                  <a:ext uri="{FF2B5EF4-FFF2-40B4-BE49-F238E27FC236}">
                    <a16:creationId xmlns:a16="http://schemas.microsoft.com/office/drawing/2014/main" id="{05A4BF94-4385-8842-B7E2-E973047C10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3511" y="2794083"/>
                <a:ext cx="349250" cy="317387"/>
                <a:chOff x="2931664" y="3912603"/>
                <a:chExt cx="430450" cy="329314"/>
              </a:xfrm>
            </p:grpSpPr>
            <p:sp>
              <p:nvSpPr>
                <p:cNvPr id="634" name="Rectangle 633">
                  <a:extLst>
                    <a:ext uri="{FF2B5EF4-FFF2-40B4-BE49-F238E27FC236}">
                      <a16:creationId xmlns:a16="http://schemas.microsoft.com/office/drawing/2014/main" id="{D5B3C7B3-62DD-5C45-A7D4-49AF6317073F}"/>
                    </a:ext>
                  </a:extLst>
                </p:cNvPr>
                <p:cNvSpPr/>
                <p:nvPr/>
              </p:nvSpPr>
              <p:spPr>
                <a:xfrm>
                  <a:off x="2937534" y="3912858"/>
                  <a:ext cx="424580" cy="329431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635" name="Straight Connector 634">
                  <a:extLst>
                    <a:ext uri="{FF2B5EF4-FFF2-40B4-BE49-F238E27FC236}">
                      <a16:creationId xmlns:a16="http://schemas.microsoft.com/office/drawing/2014/main" id="{3071C495-C991-484D-8473-774C4A4DE550}"/>
                    </a:ext>
                  </a:extLst>
                </p:cNvPr>
                <p:cNvCxnSpPr/>
                <p:nvPr/>
              </p:nvCxnSpPr>
              <p:spPr>
                <a:xfrm>
                  <a:off x="2931664" y="4005099"/>
                  <a:ext cx="424581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36" name="Straight Connector 635">
                  <a:extLst>
                    <a:ext uri="{FF2B5EF4-FFF2-40B4-BE49-F238E27FC236}">
                      <a16:creationId xmlns:a16="http://schemas.microsoft.com/office/drawing/2014/main" id="{9162B16E-CB2C-D447-9356-87B6C1626E8A}"/>
                    </a:ext>
                  </a:extLst>
                </p:cNvPr>
                <p:cNvCxnSpPr/>
                <p:nvPr/>
              </p:nvCxnSpPr>
              <p:spPr>
                <a:xfrm>
                  <a:off x="2931664" y="4067691"/>
                  <a:ext cx="424581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37" name="Straight Connector 636">
                  <a:extLst>
                    <a:ext uri="{FF2B5EF4-FFF2-40B4-BE49-F238E27FC236}">
                      <a16:creationId xmlns:a16="http://schemas.microsoft.com/office/drawing/2014/main" id="{72EF13CE-F094-AE46-8825-363CCE8D4D99}"/>
                    </a:ext>
                  </a:extLst>
                </p:cNvPr>
                <p:cNvCxnSpPr>
                  <a:stCxn id="634" idx="2"/>
                </p:cNvCxnSpPr>
                <p:nvPr/>
              </p:nvCxnSpPr>
              <p:spPr>
                <a:xfrm flipH="1" flipV="1">
                  <a:off x="3148846" y="4005099"/>
                  <a:ext cx="0" cy="23719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614" name="Group 406">
                <a:extLst>
                  <a:ext uri="{FF2B5EF4-FFF2-40B4-BE49-F238E27FC236}">
                    <a16:creationId xmlns:a16="http://schemas.microsoft.com/office/drawing/2014/main" id="{0BA03DBB-9E31-ED41-B491-F9410189BC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8666" y="2792111"/>
                <a:ext cx="350838" cy="317387"/>
                <a:chOff x="2931664" y="3912603"/>
                <a:chExt cx="430450" cy="329314"/>
              </a:xfrm>
            </p:grpSpPr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id="{F1EFA42E-9EE1-2C42-B7FE-074F7E0718DD}"/>
                    </a:ext>
                  </a:extLst>
                </p:cNvPr>
                <p:cNvSpPr/>
                <p:nvPr/>
              </p:nvSpPr>
              <p:spPr>
                <a:xfrm>
                  <a:off x="2937508" y="3912861"/>
                  <a:ext cx="424606" cy="329431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C24CBB58-24D5-8F4F-9DCA-1BD16C773ACC}"/>
                    </a:ext>
                  </a:extLst>
                </p:cNvPr>
                <p:cNvCxnSpPr/>
                <p:nvPr/>
              </p:nvCxnSpPr>
              <p:spPr>
                <a:xfrm>
                  <a:off x="2931664" y="4005102"/>
                  <a:ext cx="42460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6C95D30C-56CB-C54B-A1AA-B6796069204D}"/>
                    </a:ext>
                  </a:extLst>
                </p:cNvPr>
                <p:cNvCxnSpPr/>
                <p:nvPr/>
              </p:nvCxnSpPr>
              <p:spPr>
                <a:xfrm>
                  <a:off x="2931664" y="4067694"/>
                  <a:ext cx="42460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769665D5-2FA8-5949-BBD2-CB31A87F0C6A}"/>
                    </a:ext>
                  </a:extLst>
                </p:cNvPr>
                <p:cNvCxnSpPr>
                  <a:stCxn id="630" idx="2"/>
                </p:cNvCxnSpPr>
                <p:nvPr/>
              </p:nvCxnSpPr>
              <p:spPr>
                <a:xfrm flipH="1" flipV="1">
                  <a:off x="3147863" y="4005102"/>
                  <a:ext cx="1947" cy="23719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615" name="Group 411">
                <a:extLst>
                  <a:ext uri="{FF2B5EF4-FFF2-40B4-BE49-F238E27FC236}">
                    <a16:creationId xmlns:a16="http://schemas.microsoft.com/office/drawing/2014/main" id="{C2E0C0F0-A088-804B-8FC7-0223E6ACFE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82104" y="2792111"/>
                <a:ext cx="350837" cy="317387"/>
                <a:chOff x="2931664" y="3912603"/>
                <a:chExt cx="430450" cy="329314"/>
              </a:xfrm>
            </p:grpSpPr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432910A3-D517-B541-8E55-8B64D1938FCA}"/>
                    </a:ext>
                  </a:extLst>
                </p:cNvPr>
                <p:cNvSpPr/>
                <p:nvPr/>
              </p:nvSpPr>
              <p:spPr>
                <a:xfrm>
                  <a:off x="2937507" y="3912861"/>
                  <a:ext cx="424607" cy="329431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627" name="Straight Connector 626">
                  <a:extLst>
                    <a:ext uri="{FF2B5EF4-FFF2-40B4-BE49-F238E27FC236}">
                      <a16:creationId xmlns:a16="http://schemas.microsoft.com/office/drawing/2014/main" id="{7B39DF40-EF02-FE42-B7B6-8228C7C37D4C}"/>
                    </a:ext>
                  </a:extLst>
                </p:cNvPr>
                <p:cNvCxnSpPr/>
                <p:nvPr/>
              </p:nvCxnSpPr>
              <p:spPr>
                <a:xfrm>
                  <a:off x="2931664" y="4005102"/>
                  <a:ext cx="42460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139037D7-D9A4-8849-A9AD-B0AF003AC93C}"/>
                    </a:ext>
                  </a:extLst>
                </p:cNvPr>
                <p:cNvCxnSpPr/>
                <p:nvPr/>
              </p:nvCxnSpPr>
              <p:spPr>
                <a:xfrm>
                  <a:off x="2931664" y="4067694"/>
                  <a:ext cx="42460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9" name="Straight Connector 628">
                  <a:extLst>
                    <a:ext uri="{FF2B5EF4-FFF2-40B4-BE49-F238E27FC236}">
                      <a16:creationId xmlns:a16="http://schemas.microsoft.com/office/drawing/2014/main" id="{1175C58C-5928-2242-B6BA-9262716F374A}"/>
                    </a:ext>
                  </a:extLst>
                </p:cNvPr>
                <p:cNvCxnSpPr>
                  <a:stCxn id="626" idx="2"/>
                </p:cNvCxnSpPr>
                <p:nvPr/>
              </p:nvCxnSpPr>
              <p:spPr>
                <a:xfrm flipH="1" flipV="1">
                  <a:off x="3147863" y="4005102"/>
                  <a:ext cx="1948" cy="23719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616" name="Group 416">
                <a:extLst>
                  <a:ext uri="{FF2B5EF4-FFF2-40B4-BE49-F238E27FC236}">
                    <a16:creationId xmlns:a16="http://schemas.microsoft.com/office/drawing/2014/main" id="{83F96C8C-DAD5-EE46-B616-652B588030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74316" y="2795285"/>
                <a:ext cx="349250" cy="317387"/>
                <a:chOff x="2931664" y="3912603"/>
                <a:chExt cx="430450" cy="329314"/>
              </a:xfrm>
            </p:grpSpPr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26AA9474-8579-BB43-9D7F-A06CED135615}"/>
                    </a:ext>
                  </a:extLst>
                </p:cNvPr>
                <p:cNvSpPr/>
                <p:nvPr/>
              </p:nvSpPr>
              <p:spPr>
                <a:xfrm>
                  <a:off x="2937534" y="3912862"/>
                  <a:ext cx="424580" cy="329431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EEF09EFB-9060-4A43-8519-AE0FB86E5704}"/>
                    </a:ext>
                  </a:extLst>
                </p:cNvPr>
                <p:cNvCxnSpPr/>
                <p:nvPr/>
              </p:nvCxnSpPr>
              <p:spPr>
                <a:xfrm>
                  <a:off x="2931664" y="4005103"/>
                  <a:ext cx="424581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4" name="Straight Connector 623">
                  <a:extLst>
                    <a:ext uri="{FF2B5EF4-FFF2-40B4-BE49-F238E27FC236}">
                      <a16:creationId xmlns:a16="http://schemas.microsoft.com/office/drawing/2014/main" id="{6DCF03A3-A7BB-D447-88ED-3F203BF06D2F}"/>
                    </a:ext>
                  </a:extLst>
                </p:cNvPr>
                <p:cNvCxnSpPr/>
                <p:nvPr/>
              </p:nvCxnSpPr>
              <p:spPr>
                <a:xfrm>
                  <a:off x="2931664" y="4067695"/>
                  <a:ext cx="424581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5" name="Straight Connector 624">
                  <a:extLst>
                    <a:ext uri="{FF2B5EF4-FFF2-40B4-BE49-F238E27FC236}">
                      <a16:creationId xmlns:a16="http://schemas.microsoft.com/office/drawing/2014/main" id="{436E5D85-A165-8F4C-8E01-98D7AB941B1A}"/>
                    </a:ext>
                  </a:extLst>
                </p:cNvPr>
                <p:cNvCxnSpPr>
                  <a:stCxn id="622" idx="2"/>
                </p:cNvCxnSpPr>
                <p:nvPr/>
              </p:nvCxnSpPr>
              <p:spPr>
                <a:xfrm flipH="1" flipV="1">
                  <a:off x="3148846" y="4005103"/>
                  <a:ext cx="0" cy="23719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617" name="Group 421">
                <a:extLst>
                  <a:ext uri="{FF2B5EF4-FFF2-40B4-BE49-F238E27FC236}">
                    <a16:creationId xmlns:a16="http://schemas.microsoft.com/office/drawing/2014/main" id="{B3361BB7-7F3E-A244-9EEE-76BAF3743B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79204" y="2792111"/>
                <a:ext cx="350837" cy="317387"/>
                <a:chOff x="2931664" y="3912603"/>
                <a:chExt cx="430450" cy="329314"/>
              </a:xfrm>
            </p:grpSpPr>
            <p:sp>
              <p:nvSpPr>
                <p:cNvPr id="618" name="Rectangle 617">
                  <a:extLst>
                    <a:ext uri="{FF2B5EF4-FFF2-40B4-BE49-F238E27FC236}">
                      <a16:creationId xmlns:a16="http://schemas.microsoft.com/office/drawing/2014/main" id="{9544BB1A-468F-EB42-B6D9-9D17394D11CB}"/>
                    </a:ext>
                  </a:extLst>
                </p:cNvPr>
                <p:cNvSpPr/>
                <p:nvPr/>
              </p:nvSpPr>
              <p:spPr>
                <a:xfrm>
                  <a:off x="2937507" y="3912861"/>
                  <a:ext cx="424607" cy="329431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E0C9CBDA-5A98-344F-9010-2ADC07A68287}"/>
                    </a:ext>
                  </a:extLst>
                </p:cNvPr>
                <p:cNvCxnSpPr/>
                <p:nvPr/>
              </p:nvCxnSpPr>
              <p:spPr>
                <a:xfrm>
                  <a:off x="2931664" y="4005102"/>
                  <a:ext cx="42460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id="{6ABCC3E0-D16E-F045-B191-6DBE3FEDF800}"/>
                    </a:ext>
                  </a:extLst>
                </p:cNvPr>
                <p:cNvCxnSpPr/>
                <p:nvPr/>
              </p:nvCxnSpPr>
              <p:spPr>
                <a:xfrm>
                  <a:off x="2931664" y="4067694"/>
                  <a:ext cx="42460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1" name="Straight Connector 620">
                  <a:extLst>
                    <a:ext uri="{FF2B5EF4-FFF2-40B4-BE49-F238E27FC236}">
                      <a16:creationId xmlns:a16="http://schemas.microsoft.com/office/drawing/2014/main" id="{ACAC7A61-3B84-D649-9CBA-582DC70E220C}"/>
                    </a:ext>
                  </a:extLst>
                </p:cNvPr>
                <p:cNvCxnSpPr>
                  <a:stCxn id="618" idx="2"/>
                </p:cNvCxnSpPr>
                <p:nvPr/>
              </p:nvCxnSpPr>
              <p:spPr>
                <a:xfrm flipH="1" flipV="1">
                  <a:off x="3147863" y="4005102"/>
                  <a:ext cx="1948" cy="23719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73E9270F-9772-3547-8D3A-075B55009534}"/>
                </a:ext>
              </a:extLst>
            </p:cNvPr>
            <p:cNvGrpSpPr/>
            <p:nvPr/>
          </p:nvGrpSpPr>
          <p:grpSpPr>
            <a:xfrm>
              <a:off x="1856416" y="3244261"/>
              <a:ext cx="5211763" cy="2739614"/>
              <a:chOff x="1856416" y="3709935"/>
              <a:chExt cx="5211763" cy="2739614"/>
            </a:xfrm>
          </p:grpSpPr>
          <p:sp>
            <p:nvSpPr>
              <p:cNvPr id="503" name="Freeform 502">
                <a:extLst>
                  <a:ext uri="{FF2B5EF4-FFF2-40B4-BE49-F238E27FC236}">
                    <a16:creationId xmlns:a16="http://schemas.microsoft.com/office/drawing/2014/main" id="{C206A3DD-781F-3F45-81D5-9EEC12668B4C}"/>
                  </a:ext>
                </a:extLst>
              </p:cNvPr>
              <p:cNvSpPr/>
              <p:nvPr/>
            </p:nvSpPr>
            <p:spPr>
              <a:xfrm>
                <a:off x="1876731" y="5330139"/>
                <a:ext cx="1280789" cy="759087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325315"/>
                  <a:gd name="connsiteY0" fmla="*/ 1160935 h 1160935"/>
                  <a:gd name="connsiteX1" fmla="*/ 0 w 1325315"/>
                  <a:gd name="connsiteY1" fmla="*/ 0 h 1160935"/>
                  <a:gd name="connsiteX2" fmla="*/ 1040633 w 1325315"/>
                  <a:gd name="connsiteY2" fmla="*/ 16785 h 1160935"/>
                  <a:gd name="connsiteX3" fmla="*/ 1214315 w 1325315"/>
                  <a:gd name="connsiteY3" fmla="*/ 1064597 h 1160935"/>
                  <a:gd name="connsiteX4" fmla="*/ 448507 w 1325315"/>
                  <a:gd name="connsiteY4" fmla="*/ 1160935 h 1160935"/>
                  <a:gd name="connsiteX0" fmla="*/ 448507 w 1214315"/>
                  <a:gd name="connsiteY0" fmla="*/ 1160935 h 1160935"/>
                  <a:gd name="connsiteX1" fmla="*/ 0 w 1214315"/>
                  <a:gd name="connsiteY1" fmla="*/ 0 h 1160935"/>
                  <a:gd name="connsiteX2" fmla="*/ 1040633 w 1214315"/>
                  <a:gd name="connsiteY2" fmla="*/ 16785 h 1160935"/>
                  <a:gd name="connsiteX3" fmla="*/ 1214315 w 1214315"/>
                  <a:gd name="connsiteY3" fmla="*/ 1064597 h 1160935"/>
                  <a:gd name="connsiteX4" fmla="*/ 448507 w 1214315"/>
                  <a:gd name="connsiteY4" fmla="*/ 1160935 h 1160935"/>
                  <a:gd name="connsiteX0" fmla="*/ 448507 w 1214315"/>
                  <a:gd name="connsiteY0" fmla="*/ 1160935 h 1160935"/>
                  <a:gd name="connsiteX1" fmla="*/ 0 w 1214315"/>
                  <a:gd name="connsiteY1" fmla="*/ 0 h 1160935"/>
                  <a:gd name="connsiteX2" fmla="*/ 1040633 w 1214315"/>
                  <a:gd name="connsiteY2" fmla="*/ 16785 h 1160935"/>
                  <a:gd name="connsiteX3" fmla="*/ 1214315 w 1214315"/>
                  <a:gd name="connsiteY3" fmla="*/ 1064597 h 1160935"/>
                  <a:gd name="connsiteX4" fmla="*/ 448507 w 1214315"/>
                  <a:gd name="connsiteY4" fmla="*/ 1160935 h 1160935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25166 w 1340486"/>
                  <a:gd name="connsiteY0" fmla="*/ 746482 h 746482"/>
                  <a:gd name="connsiteX1" fmla="*/ 0 w 1340486"/>
                  <a:gd name="connsiteY1" fmla="*/ 51716 h 746482"/>
                  <a:gd name="connsiteX2" fmla="*/ 1059218 w 1340486"/>
                  <a:gd name="connsiteY2" fmla="*/ 355 h 746482"/>
                  <a:gd name="connsiteX3" fmla="*/ 1340486 w 1340486"/>
                  <a:gd name="connsiteY3" fmla="*/ 709789 h 746482"/>
                  <a:gd name="connsiteX4" fmla="*/ 1025166 w 1340486"/>
                  <a:gd name="connsiteY4" fmla="*/ 746482 h 746482"/>
                  <a:gd name="connsiteX0" fmla="*/ 1025166 w 1340486"/>
                  <a:gd name="connsiteY0" fmla="*/ 746482 h 746482"/>
                  <a:gd name="connsiteX1" fmla="*/ 0 w 1340486"/>
                  <a:gd name="connsiteY1" fmla="*/ 51716 h 746482"/>
                  <a:gd name="connsiteX2" fmla="*/ 1059218 w 1340486"/>
                  <a:gd name="connsiteY2" fmla="*/ 355 h 746482"/>
                  <a:gd name="connsiteX3" fmla="*/ 1340486 w 1340486"/>
                  <a:gd name="connsiteY3" fmla="*/ 709789 h 746482"/>
                  <a:gd name="connsiteX4" fmla="*/ 1025166 w 1340486"/>
                  <a:gd name="connsiteY4" fmla="*/ 746482 h 746482"/>
                  <a:gd name="connsiteX0" fmla="*/ 965179 w 1280499"/>
                  <a:gd name="connsiteY0" fmla="*/ 759828 h 759828"/>
                  <a:gd name="connsiteX1" fmla="*/ 0 w 1280499"/>
                  <a:gd name="connsiteY1" fmla="*/ 0 h 759828"/>
                  <a:gd name="connsiteX2" fmla="*/ 999231 w 1280499"/>
                  <a:gd name="connsiteY2" fmla="*/ 13701 h 759828"/>
                  <a:gd name="connsiteX3" fmla="*/ 1280499 w 1280499"/>
                  <a:gd name="connsiteY3" fmla="*/ 723135 h 759828"/>
                  <a:gd name="connsiteX4" fmla="*/ 965179 w 1280499"/>
                  <a:gd name="connsiteY4" fmla="*/ 759828 h 759828"/>
                  <a:gd name="connsiteX0" fmla="*/ 965179 w 1280499"/>
                  <a:gd name="connsiteY0" fmla="*/ 759828 h 759828"/>
                  <a:gd name="connsiteX1" fmla="*/ 0 w 1280499"/>
                  <a:gd name="connsiteY1" fmla="*/ 0 h 759828"/>
                  <a:gd name="connsiteX2" fmla="*/ 999231 w 1280499"/>
                  <a:gd name="connsiteY2" fmla="*/ 13701 h 759828"/>
                  <a:gd name="connsiteX3" fmla="*/ 1280499 w 1280499"/>
                  <a:gd name="connsiteY3" fmla="*/ 723135 h 759828"/>
                  <a:gd name="connsiteX4" fmla="*/ 965179 w 1280499"/>
                  <a:gd name="connsiteY4" fmla="*/ 759828 h 75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0499" h="759828">
                    <a:moveTo>
                      <a:pt x="965179" y="759828"/>
                    </a:moveTo>
                    <a:cubicBezTo>
                      <a:pt x="301565" y="231725"/>
                      <a:pt x="628999" y="498939"/>
                      <a:pt x="0" y="0"/>
                    </a:cubicBezTo>
                    <a:lnTo>
                      <a:pt x="999231" y="13701"/>
                    </a:lnTo>
                    <a:cubicBezTo>
                      <a:pt x="1112985" y="379881"/>
                      <a:pt x="1055867" y="236107"/>
                      <a:pt x="1280499" y="723135"/>
                    </a:cubicBezTo>
                    <a:cubicBezTo>
                      <a:pt x="1186079" y="728668"/>
                      <a:pt x="1127207" y="701414"/>
                      <a:pt x="965179" y="75982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04" name="Freeform 503">
                <a:extLst>
                  <a:ext uri="{FF2B5EF4-FFF2-40B4-BE49-F238E27FC236}">
                    <a16:creationId xmlns:a16="http://schemas.microsoft.com/office/drawing/2014/main" id="{CE7F88D8-59A6-794C-B854-DAF873B26405}"/>
                  </a:ext>
                </a:extLst>
              </p:cNvPr>
              <p:cNvSpPr/>
              <p:nvPr/>
            </p:nvSpPr>
            <p:spPr>
              <a:xfrm>
                <a:off x="6202668" y="5429198"/>
                <a:ext cx="865511" cy="553828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23004 w 954755"/>
                  <a:gd name="connsiteY0" fmla="*/ 943771 h 976186"/>
                  <a:gd name="connsiteX1" fmla="*/ 455145 w 954755"/>
                  <a:gd name="connsiteY1" fmla="*/ 11688 h 976186"/>
                  <a:gd name="connsiteX2" fmla="*/ 954755 w 954755"/>
                  <a:gd name="connsiteY2" fmla="*/ 0 h 976186"/>
                  <a:gd name="connsiteX3" fmla="*/ 728484 w 954755"/>
                  <a:gd name="connsiteY3" fmla="*/ 976186 h 976186"/>
                  <a:gd name="connsiteX4" fmla="*/ 23004 w 954755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56363"/>
                  <a:gd name="connsiteY0" fmla="*/ 932083 h 954654"/>
                  <a:gd name="connsiteX1" fmla="*/ 432141 w 956363"/>
                  <a:gd name="connsiteY1" fmla="*/ 0 h 954654"/>
                  <a:gd name="connsiteX2" fmla="*/ 956363 w 956363"/>
                  <a:gd name="connsiteY2" fmla="*/ 12924 h 954654"/>
                  <a:gd name="connsiteX3" fmla="*/ 183705 w 956363"/>
                  <a:gd name="connsiteY3" fmla="*/ 954654 h 954654"/>
                  <a:gd name="connsiteX4" fmla="*/ 0 w 956363"/>
                  <a:gd name="connsiteY4" fmla="*/ 932083 h 954654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1011379"/>
                  <a:gd name="connsiteY0" fmla="*/ 605727 h 758185"/>
                  <a:gd name="connsiteX1" fmla="*/ 490915 w 1011379"/>
                  <a:gd name="connsiteY1" fmla="*/ 13939 h 758185"/>
                  <a:gd name="connsiteX2" fmla="*/ 1011379 w 1011379"/>
                  <a:gd name="connsiteY2" fmla="*/ 563 h 758185"/>
                  <a:gd name="connsiteX3" fmla="*/ 268780 w 1011379"/>
                  <a:gd name="connsiteY3" fmla="*/ 758185 h 758185"/>
                  <a:gd name="connsiteX4" fmla="*/ 0 w 1011379"/>
                  <a:gd name="connsiteY4" fmla="*/ 605727 h 758185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05727"/>
                  <a:gd name="connsiteX1" fmla="*/ 490915 w 1011379"/>
                  <a:gd name="connsiteY1" fmla="*/ 13939 h 605727"/>
                  <a:gd name="connsiteX2" fmla="*/ 1011379 w 1011379"/>
                  <a:gd name="connsiteY2" fmla="*/ 563 h 605727"/>
                  <a:gd name="connsiteX3" fmla="*/ 318823 w 1011379"/>
                  <a:gd name="connsiteY3" fmla="*/ 553361 h 605727"/>
                  <a:gd name="connsiteX4" fmla="*/ 0 w 1011379"/>
                  <a:gd name="connsiteY4" fmla="*/ 605727 h 605727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251" h="553361">
                    <a:moveTo>
                      <a:pt x="0" y="540783"/>
                    </a:moveTo>
                    <a:cubicBezTo>
                      <a:pt x="274887" y="134762"/>
                      <a:pt x="159176" y="337938"/>
                      <a:pt x="345787" y="13939"/>
                    </a:cubicBezTo>
                    <a:cubicBezTo>
                      <a:pt x="520528" y="18247"/>
                      <a:pt x="691510" y="-3745"/>
                      <a:pt x="866251" y="563"/>
                    </a:cubicBezTo>
                    <a:cubicBezTo>
                      <a:pt x="252709" y="502795"/>
                      <a:pt x="640047" y="209256"/>
                      <a:pt x="173695" y="553361"/>
                    </a:cubicBezTo>
                    <a:cubicBezTo>
                      <a:pt x="39410" y="524725"/>
                      <a:pt x="196198" y="539317"/>
                      <a:pt x="0" y="54078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05" name="Freeform 504">
                <a:extLst>
                  <a:ext uri="{FF2B5EF4-FFF2-40B4-BE49-F238E27FC236}">
                    <a16:creationId xmlns:a16="http://schemas.microsoft.com/office/drawing/2014/main" id="{F0C62203-8E22-B24C-B44E-F016AA0DFF4C}"/>
                  </a:ext>
                </a:extLst>
              </p:cNvPr>
              <p:cNvSpPr/>
              <p:nvPr/>
            </p:nvSpPr>
            <p:spPr>
              <a:xfrm>
                <a:off x="5378281" y="5449835"/>
                <a:ext cx="675485" cy="896777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27977 w 802211"/>
                  <a:gd name="connsiteY0" fmla="*/ 815791 h 976186"/>
                  <a:gd name="connsiteX1" fmla="*/ 302601 w 802211"/>
                  <a:gd name="connsiteY1" fmla="*/ 11688 h 976186"/>
                  <a:gd name="connsiteX2" fmla="*/ 802211 w 802211"/>
                  <a:gd name="connsiteY2" fmla="*/ 0 h 976186"/>
                  <a:gd name="connsiteX3" fmla="*/ 575940 w 802211"/>
                  <a:gd name="connsiteY3" fmla="*/ 976186 h 976186"/>
                  <a:gd name="connsiteX4" fmla="*/ 27977 w 802211"/>
                  <a:gd name="connsiteY4" fmla="*/ 815791 h 976186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28714 h 828714"/>
                  <a:gd name="connsiteX1" fmla="*/ 302601 w 802211"/>
                  <a:gd name="connsiteY1" fmla="*/ 0 h 828714"/>
                  <a:gd name="connsiteX2" fmla="*/ 802211 w 802211"/>
                  <a:gd name="connsiteY2" fmla="*/ 12923 h 828714"/>
                  <a:gd name="connsiteX3" fmla="*/ 236294 w 802211"/>
                  <a:gd name="connsiteY3" fmla="*/ 821751 h 828714"/>
                  <a:gd name="connsiteX4" fmla="*/ 27977 w 802211"/>
                  <a:gd name="connsiteY4" fmla="*/ 828714 h 828714"/>
                  <a:gd name="connsiteX0" fmla="*/ 56213 w 830447"/>
                  <a:gd name="connsiteY0" fmla="*/ 828714 h 828714"/>
                  <a:gd name="connsiteX1" fmla="*/ 330837 w 830447"/>
                  <a:gd name="connsiteY1" fmla="*/ 0 h 828714"/>
                  <a:gd name="connsiteX2" fmla="*/ 830447 w 830447"/>
                  <a:gd name="connsiteY2" fmla="*/ 12923 h 828714"/>
                  <a:gd name="connsiteX3" fmla="*/ 264530 w 830447"/>
                  <a:gd name="connsiteY3" fmla="*/ 821751 h 828714"/>
                  <a:gd name="connsiteX4" fmla="*/ 56213 w 830447"/>
                  <a:gd name="connsiteY4" fmla="*/ 828714 h 828714"/>
                  <a:gd name="connsiteX0" fmla="*/ 64130 w 789139"/>
                  <a:gd name="connsiteY0" fmla="*/ 794258 h 821751"/>
                  <a:gd name="connsiteX1" fmla="*/ 289529 w 789139"/>
                  <a:gd name="connsiteY1" fmla="*/ 0 h 821751"/>
                  <a:gd name="connsiteX2" fmla="*/ 789139 w 789139"/>
                  <a:gd name="connsiteY2" fmla="*/ 12923 h 821751"/>
                  <a:gd name="connsiteX3" fmla="*/ 223222 w 789139"/>
                  <a:gd name="connsiteY3" fmla="*/ 821751 h 821751"/>
                  <a:gd name="connsiteX4" fmla="*/ 64130 w 789139"/>
                  <a:gd name="connsiteY4" fmla="*/ 794258 h 821751"/>
                  <a:gd name="connsiteX0" fmla="*/ 0 w 725009"/>
                  <a:gd name="connsiteY0" fmla="*/ 794258 h 821751"/>
                  <a:gd name="connsiteX1" fmla="*/ 225399 w 725009"/>
                  <a:gd name="connsiteY1" fmla="*/ 0 h 821751"/>
                  <a:gd name="connsiteX2" fmla="*/ 725009 w 725009"/>
                  <a:gd name="connsiteY2" fmla="*/ 12923 h 821751"/>
                  <a:gd name="connsiteX3" fmla="*/ 159092 w 725009"/>
                  <a:gd name="connsiteY3" fmla="*/ 821751 h 821751"/>
                  <a:gd name="connsiteX4" fmla="*/ 0 w 725009"/>
                  <a:gd name="connsiteY4" fmla="*/ 794258 h 82175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422433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497"/>
                  <a:gd name="connsiteY0" fmla="*/ 1279028 h 1306521"/>
                  <a:gd name="connsiteX1" fmla="*/ 225399 w 725497"/>
                  <a:gd name="connsiteY1" fmla="*/ 75260 h 1306521"/>
                  <a:gd name="connsiteX2" fmla="*/ 396193 w 725497"/>
                  <a:gd name="connsiteY2" fmla="*/ 156799 h 1306521"/>
                  <a:gd name="connsiteX3" fmla="*/ 725009 w 725497"/>
                  <a:gd name="connsiteY3" fmla="*/ 205042 h 1306521"/>
                  <a:gd name="connsiteX4" fmla="*/ 159092 w 725497"/>
                  <a:gd name="connsiteY4" fmla="*/ 1306521 h 1306521"/>
                  <a:gd name="connsiteX5" fmla="*/ 0 w 725497"/>
                  <a:gd name="connsiteY5" fmla="*/ 1279028 h 1306521"/>
                  <a:gd name="connsiteX0" fmla="*/ 0 w 725239"/>
                  <a:gd name="connsiteY0" fmla="*/ 1295668 h 1323161"/>
                  <a:gd name="connsiteX1" fmla="*/ 225399 w 725239"/>
                  <a:gd name="connsiteY1" fmla="*/ 91900 h 1323161"/>
                  <a:gd name="connsiteX2" fmla="*/ 725009 w 725239"/>
                  <a:gd name="connsiteY2" fmla="*/ 221682 h 1323161"/>
                  <a:gd name="connsiteX3" fmla="*/ 159092 w 725239"/>
                  <a:gd name="connsiteY3" fmla="*/ 1323161 h 1323161"/>
                  <a:gd name="connsiteX4" fmla="*/ 0 w 725239"/>
                  <a:gd name="connsiteY4" fmla="*/ 1295668 h 1323161"/>
                  <a:gd name="connsiteX0" fmla="*/ 0 w 725221"/>
                  <a:gd name="connsiteY0" fmla="*/ 1210552 h 1238045"/>
                  <a:gd name="connsiteX1" fmla="*/ 191583 w 725221"/>
                  <a:gd name="connsiteY1" fmla="*/ 153319 h 1238045"/>
                  <a:gd name="connsiteX2" fmla="*/ 725009 w 725221"/>
                  <a:gd name="connsiteY2" fmla="*/ 136566 h 1238045"/>
                  <a:gd name="connsiteX3" fmla="*/ 159092 w 725221"/>
                  <a:gd name="connsiteY3" fmla="*/ 1238045 h 1238045"/>
                  <a:gd name="connsiteX4" fmla="*/ 0 w 725221"/>
                  <a:gd name="connsiteY4" fmla="*/ 1210552 h 1238045"/>
                  <a:gd name="connsiteX0" fmla="*/ 0 w 725305"/>
                  <a:gd name="connsiteY0" fmla="*/ 1158512 h 1186005"/>
                  <a:gd name="connsiteX1" fmla="*/ 191583 w 725305"/>
                  <a:gd name="connsiteY1" fmla="*/ 101279 h 1186005"/>
                  <a:gd name="connsiteX2" fmla="*/ 725009 w 725305"/>
                  <a:gd name="connsiteY2" fmla="*/ 84526 h 1186005"/>
                  <a:gd name="connsiteX3" fmla="*/ 159092 w 725305"/>
                  <a:gd name="connsiteY3" fmla="*/ 1186005 h 1186005"/>
                  <a:gd name="connsiteX4" fmla="*/ 0 w 725305"/>
                  <a:gd name="connsiteY4" fmla="*/ 1158512 h 1186005"/>
                  <a:gd name="connsiteX0" fmla="*/ 0 w 725009"/>
                  <a:gd name="connsiteY0" fmla="*/ 1073986 h 1101479"/>
                  <a:gd name="connsiteX1" fmla="*/ 191583 w 725009"/>
                  <a:gd name="connsiteY1" fmla="*/ 16753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074607"/>
                  <a:gd name="connsiteX1" fmla="*/ 206612 w 725009"/>
                  <a:gd name="connsiteY1" fmla="*/ 1724 h 1074607"/>
                  <a:gd name="connsiteX2" fmla="*/ 725009 w 725009"/>
                  <a:gd name="connsiteY2" fmla="*/ 0 h 1074607"/>
                  <a:gd name="connsiteX3" fmla="*/ 229048 w 725009"/>
                  <a:gd name="connsiteY3" fmla="*/ 886531 h 1074607"/>
                  <a:gd name="connsiteX4" fmla="*/ 0 w 725009"/>
                  <a:gd name="connsiteY4" fmla="*/ 1073986 h 1074607"/>
                  <a:gd name="connsiteX0" fmla="*/ 0 w 725009"/>
                  <a:gd name="connsiteY0" fmla="*/ 1073986 h 1074607"/>
                  <a:gd name="connsiteX1" fmla="*/ 206612 w 725009"/>
                  <a:gd name="connsiteY1" fmla="*/ 1724 h 1074607"/>
                  <a:gd name="connsiteX2" fmla="*/ 725009 w 725009"/>
                  <a:gd name="connsiteY2" fmla="*/ 0 h 1074607"/>
                  <a:gd name="connsiteX3" fmla="*/ 229048 w 725009"/>
                  <a:gd name="connsiteY3" fmla="*/ 886531 h 1074607"/>
                  <a:gd name="connsiteX4" fmla="*/ 0 w 725009"/>
                  <a:gd name="connsiteY4" fmla="*/ 1073986 h 1074607"/>
                  <a:gd name="connsiteX0" fmla="*/ 0 w 675040"/>
                  <a:gd name="connsiteY0" fmla="*/ 894029 h 896577"/>
                  <a:gd name="connsiteX1" fmla="*/ 156643 w 675040"/>
                  <a:gd name="connsiteY1" fmla="*/ 1724 h 896577"/>
                  <a:gd name="connsiteX2" fmla="*/ 675040 w 675040"/>
                  <a:gd name="connsiteY2" fmla="*/ 0 h 896577"/>
                  <a:gd name="connsiteX3" fmla="*/ 179079 w 675040"/>
                  <a:gd name="connsiteY3" fmla="*/ 886531 h 896577"/>
                  <a:gd name="connsiteX4" fmla="*/ 0 w 675040"/>
                  <a:gd name="connsiteY4" fmla="*/ 894029 h 896577"/>
                  <a:gd name="connsiteX0" fmla="*/ 0 w 675040"/>
                  <a:gd name="connsiteY0" fmla="*/ 894029 h 896577"/>
                  <a:gd name="connsiteX1" fmla="*/ 186623 w 675040"/>
                  <a:gd name="connsiteY1" fmla="*/ 1724 h 896577"/>
                  <a:gd name="connsiteX2" fmla="*/ 675040 w 675040"/>
                  <a:gd name="connsiteY2" fmla="*/ 0 h 896577"/>
                  <a:gd name="connsiteX3" fmla="*/ 179079 w 675040"/>
                  <a:gd name="connsiteY3" fmla="*/ 886531 h 896577"/>
                  <a:gd name="connsiteX4" fmla="*/ 0 w 675040"/>
                  <a:gd name="connsiteY4" fmla="*/ 894029 h 89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040" h="896577">
                    <a:moveTo>
                      <a:pt x="0" y="894029"/>
                    </a:moveTo>
                    <a:cubicBezTo>
                      <a:pt x="95638" y="409857"/>
                      <a:pt x="76811" y="618448"/>
                      <a:pt x="186623" y="1724"/>
                    </a:cubicBezTo>
                    <a:cubicBezTo>
                      <a:pt x="431451" y="14348"/>
                      <a:pt x="449377" y="35256"/>
                      <a:pt x="675040" y="0"/>
                    </a:cubicBezTo>
                    <a:cubicBezTo>
                      <a:pt x="276172" y="749497"/>
                      <a:pt x="462801" y="344746"/>
                      <a:pt x="179079" y="886531"/>
                    </a:cubicBezTo>
                    <a:cubicBezTo>
                      <a:pt x="44794" y="857895"/>
                      <a:pt x="92525" y="908114"/>
                      <a:pt x="0" y="89402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06" name="Freeform 505">
                <a:extLst>
                  <a:ext uri="{FF2B5EF4-FFF2-40B4-BE49-F238E27FC236}">
                    <a16:creationId xmlns:a16="http://schemas.microsoft.com/office/drawing/2014/main" id="{F4BF3576-E79F-B648-84BB-B323AFF844E4}"/>
                  </a:ext>
                </a:extLst>
              </p:cNvPr>
              <p:cNvSpPr/>
              <p:nvPr/>
            </p:nvSpPr>
            <p:spPr>
              <a:xfrm>
                <a:off x="4340854" y="5470471"/>
                <a:ext cx="514350" cy="401843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503138"/>
                  <a:gd name="connsiteY0" fmla="*/ 961687 h 964568"/>
                  <a:gd name="connsiteX1" fmla="*/ 0 w 503138"/>
                  <a:gd name="connsiteY1" fmla="*/ 70 h 964568"/>
                  <a:gd name="connsiteX2" fmla="*/ 503138 w 503138"/>
                  <a:gd name="connsiteY2" fmla="*/ 154187 h 964568"/>
                  <a:gd name="connsiteX3" fmla="*/ 273339 w 503138"/>
                  <a:gd name="connsiteY3" fmla="*/ 964568 h 964568"/>
                  <a:gd name="connsiteX4" fmla="*/ 197928 w 503138"/>
                  <a:gd name="connsiteY4" fmla="*/ 961687 h 964568"/>
                  <a:gd name="connsiteX0" fmla="*/ 201456 w 506666"/>
                  <a:gd name="connsiteY0" fmla="*/ 807500 h 810381"/>
                  <a:gd name="connsiteX1" fmla="*/ 0 w 506666"/>
                  <a:gd name="connsiteY1" fmla="*/ 15216 h 810381"/>
                  <a:gd name="connsiteX2" fmla="*/ 506666 w 506666"/>
                  <a:gd name="connsiteY2" fmla="*/ 0 h 810381"/>
                  <a:gd name="connsiteX3" fmla="*/ 276867 w 506666"/>
                  <a:gd name="connsiteY3" fmla="*/ 810381 h 810381"/>
                  <a:gd name="connsiteX4" fmla="*/ 201456 w 506666"/>
                  <a:gd name="connsiteY4" fmla="*/ 807500 h 810381"/>
                  <a:gd name="connsiteX0" fmla="*/ 201456 w 506666"/>
                  <a:gd name="connsiteY0" fmla="*/ 807500 h 811593"/>
                  <a:gd name="connsiteX1" fmla="*/ 0 w 506666"/>
                  <a:gd name="connsiteY1" fmla="*/ 15216 h 811593"/>
                  <a:gd name="connsiteX2" fmla="*/ 506666 w 506666"/>
                  <a:gd name="connsiteY2" fmla="*/ 0 h 811593"/>
                  <a:gd name="connsiteX3" fmla="*/ 276867 w 506666"/>
                  <a:gd name="connsiteY3" fmla="*/ 810381 h 811593"/>
                  <a:gd name="connsiteX4" fmla="*/ 201456 w 506666"/>
                  <a:gd name="connsiteY4" fmla="*/ 807500 h 811593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276867 w 506666"/>
                  <a:gd name="connsiteY3" fmla="*/ 81038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789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789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45472 w 559302"/>
                  <a:gd name="connsiteY0" fmla="*/ 807500 h 807500"/>
                  <a:gd name="connsiteX1" fmla="*/ 52636 w 559302"/>
                  <a:gd name="connsiteY1" fmla="*/ 7896 h 807500"/>
                  <a:gd name="connsiteX2" fmla="*/ 559302 w 559302"/>
                  <a:gd name="connsiteY2" fmla="*/ 0 h 807500"/>
                  <a:gd name="connsiteX3" fmla="*/ 384402 w 559302"/>
                  <a:gd name="connsiteY3" fmla="*/ 803061 h 807500"/>
                  <a:gd name="connsiteX4" fmla="*/ 45472 w 559302"/>
                  <a:gd name="connsiteY4" fmla="*/ 807500 h 807500"/>
                  <a:gd name="connsiteX0" fmla="*/ 21974 w 535804"/>
                  <a:gd name="connsiteY0" fmla="*/ 807500 h 807500"/>
                  <a:gd name="connsiteX1" fmla="*/ 29138 w 535804"/>
                  <a:gd name="connsiteY1" fmla="*/ 7896 h 807500"/>
                  <a:gd name="connsiteX2" fmla="*/ 535804 w 535804"/>
                  <a:gd name="connsiteY2" fmla="*/ 0 h 807500"/>
                  <a:gd name="connsiteX3" fmla="*/ 360904 w 535804"/>
                  <a:gd name="connsiteY3" fmla="*/ 803061 h 807500"/>
                  <a:gd name="connsiteX4" fmla="*/ 21974 w 535804"/>
                  <a:gd name="connsiteY4" fmla="*/ 807500 h 807500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30473"/>
                  <a:gd name="connsiteX1" fmla="*/ 0 w 506666"/>
                  <a:gd name="connsiteY1" fmla="*/ 7896 h 830473"/>
                  <a:gd name="connsiteX2" fmla="*/ 506666 w 506666"/>
                  <a:gd name="connsiteY2" fmla="*/ 0 h 830473"/>
                  <a:gd name="connsiteX3" fmla="*/ 331766 w 506666"/>
                  <a:gd name="connsiteY3" fmla="*/ 828681 h 830473"/>
                  <a:gd name="connsiteX4" fmla="*/ 128256 w 506666"/>
                  <a:gd name="connsiteY4" fmla="*/ 829461 h 830473"/>
                  <a:gd name="connsiteX0" fmla="*/ 128256 w 506666"/>
                  <a:gd name="connsiteY0" fmla="*/ 829461 h 830473"/>
                  <a:gd name="connsiteX1" fmla="*/ 0 w 506666"/>
                  <a:gd name="connsiteY1" fmla="*/ 7896 h 830473"/>
                  <a:gd name="connsiteX2" fmla="*/ 506666 w 506666"/>
                  <a:gd name="connsiteY2" fmla="*/ 0 h 830473"/>
                  <a:gd name="connsiteX3" fmla="*/ 331766 w 506666"/>
                  <a:gd name="connsiteY3" fmla="*/ 828681 h 830473"/>
                  <a:gd name="connsiteX4" fmla="*/ 128256 w 506666"/>
                  <a:gd name="connsiteY4" fmla="*/ 829461 h 830473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7341"/>
                  <a:gd name="connsiteX1" fmla="*/ 0 w 514180"/>
                  <a:gd name="connsiteY1" fmla="*/ 0 h 577341"/>
                  <a:gd name="connsiteX2" fmla="*/ 514180 w 514180"/>
                  <a:gd name="connsiteY2" fmla="*/ 10891 h 577341"/>
                  <a:gd name="connsiteX3" fmla="*/ 404259 w 514180"/>
                  <a:gd name="connsiteY3" fmla="*/ 386400 h 577341"/>
                  <a:gd name="connsiteX4" fmla="*/ 135770 w 514180"/>
                  <a:gd name="connsiteY4" fmla="*/ 577341 h 577341"/>
                  <a:gd name="connsiteX0" fmla="*/ 100781 w 514180"/>
                  <a:gd name="connsiteY0" fmla="*/ 432218 h 432218"/>
                  <a:gd name="connsiteX1" fmla="*/ 0 w 514180"/>
                  <a:gd name="connsiteY1" fmla="*/ 0 h 432218"/>
                  <a:gd name="connsiteX2" fmla="*/ 514180 w 514180"/>
                  <a:gd name="connsiteY2" fmla="*/ 10891 h 432218"/>
                  <a:gd name="connsiteX3" fmla="*/ 404259 w 514180"/>
                  <a:gd name="connsiteY3" fmla="*/ 386400 h 432218"/>
                  <a:gd name="connsiteX4" fmla="*/ 100781 w 514180"/>
                  <a:gd name="connsiteY4" fmla="*/ 432218 h 432218"/>
                  <a:gd name="connsiteX0" fmla="*/ 100781 w 514180"/>
                  <a:gd name="connsiteY0" fmla="*/ 432218 h 432218"/>
                  <a:gd name="connsiteX1" fmla="*/ 0 w 514180"/>
                  <a:gd name="connsiteY1" fmla="*/ 0 h 432218"/>
                  <a:gd name="connsiteX2" fmla="*/ 514180 w 514180"/>
                  <a:gd name="connsiteY2" fmla="*/ 10891 h 432218"/>
                  <a:gd name="connsiteX3" fmla="*/ 404259 w 514180"/>
                  <a:gd name="connsiteY3" fmla="*/ 386400 h 432218"/>
                  <a:gd name="connsiteX4" fmla="*/ 100781 w 514180"/>
                  <a:gd name="connsiteY4" fmla="*/ 432218 h 432218"/>
                  <a:gd name="connsiteX0" fmla="*/ 100781 w 514180"/>
                  <a:gd name="connsiteY0" fmla="*/ 402193 h 402193"/>
                  <a:gd name="connsiteX1" fmla="*/ 0 w 514180"/>
                  <a:gd name="connsiteY1" fmla="*/ 0 h 402193"/>
                  <a:gd name="connsiteX2" fmla="*/ 514180 w 514180"/>
                  <a:gd name="connsiteY2" fmla="*/ 10891 h 402193"/>
                  <a:gd name="connsiteX3" fmla="*/ 404259 w 514180"/>
                  <a:gd name="connsiteY3" fmla="*/ 386400 h 402193"/>
                  <a:gd name="connsiteX4" fmla="*/ 100781 w 514180"/>
                  <a:gd name="connsiteY4" fmla="*/ 402193 h 402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180" h="402193">
                    <a:moveTo>
                      <a:pt x="100781" y="402193"/>
                    </a:moveTo>
                    <a:cubicBezTo>
                      <a:pt x="60584" y="194221"/>
                      <a:pt x="96631" y="442038"/>
                      <a:pt x="0" y="0"/>
                    </a:cubicBezTo>
                    <a:lnTo>
                      <a:pt x="514180" y="10891"/>
                    </a:lnTo>
                    <a:cubicBezTo>
                      <a:pt x="417353" y="348331"/>
                      <a:pt x="491637" y="89943"/>
                      <a:pt x="404259" y="386400"/>
                    </a:cubicBezTo>
                    <a:cubicBezTo>
                      <a:pt x="357814" y="390704"/>
                      <a:pt x="168880" y="400727"/>
                      <a:pt x="100781" y="40219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07" name="Freeform 506">
                <a:extLst>
                  <a:ext uri="{FF2B5EF4-FFF2-40B4-BE49-F238E27FC236}">
                    <a16:creationId xmlns:a16="http://schemas.microsoft.com/office/drawing/2014/main" id="{2A87492E-A6B9-F244-AAD3-9ABEDBD26626}"/>
                  </a:ext>
                </a:extLst>
              </p:cNvPr>
              <p:cNvSpPr/>
              <p:nvPr/>
            </p:nvSpPr>
            <p:spPr>
              <a:xfrm>
                <a:off x="3561391" y="5433960"/>
                <a:ext cx="573725" cy="1015589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621064"/>
                  <a:gd name="connsiteY0" fmla="*/ 973305 h 973305"/>
                  <a:gd name="connsiteX1" fmla="*/ 0 w 621064"/>
                  <a:gd name="connsiteY1" fmla="*/ 11688 h 973305"/>
                  <a:gd name="connsiteX2" fmla="*/ 499610 w 621064"/>
                  <a:gd name="connsiteY2" fmla="*/ 0 h 973305"/>
                  <a:gd name="connsiteX3" fmla="*/ 558839 w 621064"/>
                  <a:gd name="connsiteY3" fmla="*/ 754682 h 973305"/>
                  <a:gd name="connsiteX4" fmla="*/ 197928 w 621064"/>
                  <a:gd name="connsiteY4" fmla="*/ 973305 h 973305"/>
                  <a:gd name="connsiteX0" fmla="*/ 197928 w 558839"/>
                  <a:gd name="connsiteY0" fmla="*/ 973305 h 973305"/>
                  <a:gd name="connsiteX1" fmla="*/ 0 w 558839"/>
                  <a:gd name="connsiteY1" fmla="*/ 11688 h 973305"/>
                  <a:gd name="connsiteX2" fmla="*/ 499610 w 558839"/>
                  <a:gd name="connsiteY2" fmla="*/ 0 h 973305"/>
                  <a:gd name="connsiteX3" fmla="*/ 558839 w 558839"/>
                  <a:gd name="connsiteY3" fmla="*/ 754682 h 973305"/>
                  <a:gd name="connsiteX4" fmla="*/ 197928 w 558839"/>
                  <a:gd name="connsiteY4" fmla="*/ 973305 h 973305"/>
                  <a:gd name="connsiteX0" fmla="*/ 197928 w 558839"/>
                  <a:gd name="connsiteY0" fmla="*/ 973305 h 973305"/>
                  <a:gd name="connsiteX1" fmla="*/ 0 w 558839"/>
                  <a:gd name="connsiteY1" fmla="*/ 11688 h 973305"/>
                  <a:gd name="connsiteX2" fmla="*/ 499610 w 558839"/>
                  <a:gd name="connsiteY2" fmla="*/ 0 h 973305"/>
                  <a:gd name="connsiteX3" fmla="*/ 558839 w 558839"/>
                  <a:gd name="connsiteY3" fmla="*/ 754682 h 973305"/>
                  <a:gd name="connsiteX4" fmla="*/ 197928 w 558839"/>
                  <a:gd name="connsiteY4" fmla="*/ 973305 h 973305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1315828 h 1315828"/>
                  <a:gd name="connsiteX1" fmla="*/ 0 w 558839"/>
                  <a:gd name="connsiteY1" fmla="*/ 531414 h 1315828"/>
                  <a:gd name="connsiteX2" fmla="*/ 506930 w 558839"/>
                  <a:gd name="connsiteY2" fmla="*/ 0 h 1315828"/>
                  <a:gd name="connsiteX3" fmla="*/ 558839 w 558839"/>
                  <a:gd name="connsiteY3" fmla="*/ 1274408 h 1315828"/>
                  <a:gd name="connsiteX4" fmla="*/ 370213 w 558839"/>
                  <a:gd name="connsiteY4" fmla="*/ 1315828 h 1315828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88119"/>
                  <a:gd name="connsiteY0" fmla="*/ 1326654 h 1326654"/>
                  <a:gd name="connsiteX1" fmla="*/ 0 w 588119"/>
                  <a:gd name="connsiteY1" fmla="*/ 554 h 1326654"/>
                  <a:gd name="connsiteX2" fmla="*/ 521570 w 588119"/>
                  <a:gd name="connsiteY2" fmla="*/ 10826 h 1326654"/>
                  <a:gd name="connsiteX3" fmla="*/ 588119 w 588119"/>
                  <a:gd name="connsiteY3" fmla="*/ 1321835 h 1326654"/>
                  <a:gd name="connsiteX4" fmla="*/ 384853 w 588119"/>
                  <a:gd name="connsiteY4" fmla="*/ 1326654 h 1326654"/>
                  <a:gd name="connsiteX0" fmla="*/ 384853 w 588119"/>
                  <a:gd name="connsiteY0" fmla="*/ 1326654 h 1326654"/>
                  <a:gd name="connsiteX1" fmla="*/ 0 w 588119"/>
                  <a:gd name="connsiteY1" fmla="*/ 554 h 1326654"/>
                  <a:gd name="connsiteX2" fmla="*/ 521570 w 588119"/>
                  <a:gd name="connsiteY2" fmla="*/ 10826 h 1326654"/>
                  <a:gd name="connsiteX3" fmla="*/ 588119 w 588119"/>
                  <a:gd name="connsiteY3" fmla="*/ 1321835 h 1326654"/>
                  <a:gd name="connsiteX4" fmla="*/ 384853 w 588119"/>
                  <a:gd name="connsiteY4" fmla="*/ 1326654 h 1326654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94113"/>
                  <a:gd name="connsiteY0" fmla="*/ 1097905 h 1179971"/>
                  <a:gd name="connsiteX1" fmla="*/ 0 w 594113"/>
                  <a:gd name="connsiteY1" fmla="*/ 4757 h 1179971"/>
                  <a:gd name="connsiteX2" fmla="*/ 502783 w 594113"/>
                  <a:gd name="connsiteY2" fmla="*/ 0 h 1179971"/>
                  <a:gd name="connsiteX3" fmla="*/ 594113 w 594113"/>
                  <a:gd name="connsiteY3" fmla="*/ 1179818 h 1179971"/>
                  <a:gd name="connsiteX4" fmla="*/ 366066 w 594113"/>
                  <a:gd name="connsiteY4" fmla="*/ 1097905 h 1179971"/>
                  <a:gd name="connsiteX0" fmla="*/ 403236 w 594113"/>
                  <a:gd name="connsiteY0" fmla="*/ 1215612 h 1215612"/>
                  <a:gd name="connsiteX1" fmla="*/ 0 w 594113"/>
                  <a:gd name="connsiteY1" fmla="*/ 4757 h 1215612"/>
                  <a:gd name="connsiteX2" fmla="*/ 502783 w 594113"/>
                  <a:gd name="connsiteY2" fmla="*/ 0 h 1215612"/>
                  <a:gd name="connsiteX3" fmla="*/ 594113 w 594113"/>
                  <a:gd name="connsiteY3" fmla="*/ 1179818 h 1215612"/>
                  <a:gd name="connsiteX4" fmla="*/ 403236 w 594113"/>
                  <a:gd name="connsiteY4" fmla="*/ 1215612 h 1215612"/>
                  <a:gd name="connsiteX0" fmla="*/ 403236 w 574100"/>
                  <a:gd name="connsiteY0" fmla="*/ 1215612 h 1215612"/>
                  <a:gd name="connsiteX1" fmla="*/ 0 w 574100"/>
                  <a:gd name="connsiteY1" fmla="*/ 4757 h 1215612"/>
                  <a:gd name="connsiteX2" fmla="*/ 502783 w 574100"/>
                  <a:gd name="connsiteY2" fmla="*/ 0 h 1215612"/>
                  <a:gd name="connsiteX3" fmla="*/ 574100 w 574100"/>
                  <a:gd name="connsiteY3" fmla="*/ 1014877 h 1215612"/>
                  <a:gd name="connsiteX4" fmla="*/ 403236 w 574100"/>
                  <a:gd name="connsiteY4" fmla="*/ 1215612 h 1215612"/>
                  <a:gd name="connsiteX0" fmla="*/ 333190 w 574100"/>
                  <a:gd name="connsiteY0" fmla="*/ 985695 h 1015244"/>
                  <a:gd name="connsiteX1" fmla="*/ 0 w 574100"/>
                  <a:gd name="connsiteY1" fmla="*/ 4757 h 1015244"/>
                  <a:gd name="connsiteX2" fmla="*/ 502783 w 574100"/>
                  <a:gd name="connsiteY2" fmla="*/ 0 h 1015244"/>
                  <a:gd name="connsiteX3" fmla="*/ 574100 w 574100"/>
                  <a:gd name="connsiteY3" fmla="*/ 1014877 h 1015244"/>
                  <a:gd name="connsiteX4" fmla="*/ 333190 w 574100"/>
                  <a:gd name="connsiteY4" fmla="*/ 985695 h 101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100" h="1015244">
                    <a:moveTo>
                      <a:pt x="333190" y="985695"/>
                    </a:moveTo>
                    <a:cubicBezTo>
                      <a:pt x="153901" y="433090"/>
                      <a:pt x="295574" y="908506"/>
                      <a:pt x="0" y="4757"/>
                    </a:cubicBezTo>
                    <a:cubicBezTo>
                      <a:pt x="166537" y="861"/>
                      <a:pt x="336246" y="3896"/>
                      <a:pt x="502783" y="0"/>
                    </a:cubicBezTo>
                    <a:cubicBezTo>
                      <a:pt x="555943" y="995541"/>
                      <a:pt x="537473" y="350120"/>
                      <a:pt x="574100" y="1014877"/>
                    </a:cubicBezTo>
                    <a:cubicBezTo>
                      <a:pt x="476415" y="1019182"/>
                      <a:pt x="529388" y="984229"/>
                      <a:pt x="333190" y="98569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508" name="Group 507">
                <a:extLst>
                  <a:ext uri="{FF2B5EF4-FFF2-40B4-BE49-F238E27FC236}">
                    <a16:creationId xmlns:a16="http://schemas.microsoft.com/office/drawing/2014/main" id="{8FC16B8F-6700-054C-A170-9BD03044165E}"/>
                  </a:ext>
                </a:extLst>
              </p:cNvPr>
              <p:cNvGrpSpPr/>
              <p:nvPr/>
            </p:nvGrpSpPr>
            <p:grpSpPr>
              <a:xfrm>
                <a:off x="1856416" y="3709935"/>
                <a:ext cx="1049338" cy="1739900"/>
                <a:chOff x="1856416" y="3709935"/>
                <a:chExt cx="1049338" cy="1739900"/>
              </a:xfrm>
            </p:grpSpPr>
            <p:sp>
              <p:nvSpPr>
                <p:cNvPr id="593" name="Rectangle 592">
                  <a:extLst>
                    <a:ext uri="{FF2B5EF4-FFF2-40B4-BE49-F238E27FC236}">
                      <a16:creationId xmlns:a16="http://schemas.microsoft.com/office/drawing/2014/main" id="{2BEE1A12-C335-1D4D-91C9-FEB6C1040ED7}"/>
                    </a:ext>
                  </a:extLst>
                </p:cNvPr>
                <p:cNvSpPr/>
                <p:nvPr/>
              </p:nvSpPr>
              <p:spPr bwMode="auto">
                <a:xfrm rot="10800000">
                  <a:off x="1867529" y="3957585"/>
                  <a:ext cx="1027112" cy="6110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94" name="Group 498">
                  <a:extLst>
                    <a:ext uri="{FF2B5EF4-FFF2-40B4-BE49-F238E27FC236}">
                      <a16:creationId xmlns:a16="http://schemas.microsoft.com/office/drawing/2014/main" id="{BEFE5E65-2A61-044F-9B93-9366C8CED2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58805" y="5088863"/>
                  <a:ext cx="1035373" cy="360972"/>
                  <a:chOff x="4128636" y="3606589"/>
                  <a:chExt cx="568145" cy="338667"/>
                </a:xfrm>
              </p:grpSpPr>
              <p:sp>
                <p:nvSpPr>
                  <p:cNvPr id="608" name="Oval 607">
                    <a:extLst>
                      <a:ext uri="{FF2B5EF4-FFF2-40B4-BE49-F238E27FC236}">
                        <a16:creationId xmlns:a16="http://schemas.microsoft.com/office/drawing/2014/main" id="{7AF13E97-5B0D-914A-8801-F1496B880FB8}"/>
                      </a:ext>
                    </a:extLst>
                  </p:cNvPr>
                  <p:cNvSpPr/>
                  <p:nvPr/>
                </p:nvSpPr>
                <p:spPr>
                  <a:xfrm>
                    <a:off x="4129067" y="3720356"/>
                    <a:ext cx="567968" cy="224900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9" name="Rectangle 608">
                    <a:extLst>
                      <a:ext uri="{FF2B5EF4-FFF2-40B4-BE49-F238E27FC236}">
                        <a16:creationId xmlns:a16="http://schemas.microsoft.com/office/drawing/2014/main" id="{98B014A3-18C1-6B43-897A-C8439EAF148C}"/>
                      </a:ext>
                    </a:extLst>
                  </p:cNvPr>
                  <p:cNvSpPr/>
                  <p:nvPr/>
                </p:nvSpPr>
                <p:spPr>
                  <a:xfrm>
                    <a:off x="4129067" y="3720356"/>
                    <a:ext cx="567968" cy="111705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0" name="Oval 609">
                    <a:extLst>
                      <a:ext uri="{FF2B5EF4-FFF2-40B4-BE49-F238E27FC236}">
                        <a16:creationId xmlns:a16="http://schemas.microsoft.com/office/drawing/2014/main" id="{B004449A-6A4A-9C42-BE72-A9DF2160EC37}"/>
                      </a:ext>
                    </a:extLst>
                  </p:cNvPr>
                  <p:cNvSpPr/>
                  <p:nvPr/>
                </p:nvSpPr>
                <p:spPr>
                  <a:xfrm>
                    <a:off x="4129067" y="3607161"/>
                    <a:ext cx="567968" cy="224900"/>
                  </a:xfrm>
                  <a:prstGeom prst="ellipse">
                    <a:avLst/>
                  </a:prstGeom>
                  <a:solidFill>
                    <a:srgbClr val="3333CC">
                      <a:lumMod val="60000"/>
                      <a:lumOff val="40000"/>
                      <a:alpha val="7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11" name="Straight Connector 610">
                    <a:extLst>
                      <a:ext uri="{FF2B5EF4-FFF2-40B4-BE49-F238E27FC236}">
                        <a16:creationId xmlns:a16="http://schemas.microsoft.com/office/drawing/2014/main" id="{50B68D52-14FC-3D41-B18D-DACFF1DCDFC5}"/>
                      </a:ext>
                    </a:extLst>
                  </p:cNvPr>
                  <p:cNvCxnSpPr/>
                  <p:nvPr/>
                </p:nvCxnSpPr>
                <p:spPr>
                  <a:xfrm>
                    <a:off x="4697035" y="3720356"/>
                    <a:ext cx="0" cy="111705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2" name="Straight Connector 611">
                    <a:extLst>
                      <a:ext uri="{FF2B5EF4-FFF2-40B4-BE49-F238E27FC236}">
                        <a16:creationId xmlns:a16="http://schemas.microsoft.com/office/drawing/2014/main" id="{5822DF61-F7C6-3746-AA39-123010E3C5F3}"/>
                      </a:ext>
                    </a:extLst>
                  </p:cNvPr>
                  <p:cNvCxnSpPr/>
                  <p:nvPr/>
                </p:nvCxnSpPr>
                <p:spPr>
                  <a:xfrm>
                    <a:off x="4129067" y="3720356"/>
                    <a:ext cx="0" cy="111705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5D920E34-9691-2C4D-AEA7-7E0C7835E894}"/>
                    </a:ext>
                  </a:extLst>
                </p:cNvPr>
                <p:cNvSpPr/>
                <p:nvPr/>
              </p:nvSpPr>
              <p:spPr bwMode="auto">
                <a:xfrm>
                  <a:off x="1877054" y="4704509"/>
                  <a:ext cx="1028700" cy="52307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60000"/>
                        <a:lumOff val="40000"/>
                        <a:alpha val="62000"/>
                      </a:srgbClr>
                    </a:gs>
                    <a:gs pos="54000">
                      <a:srgbClr val="3333CC">
                        <a:lumMod val="40000"/>
                        <a:lumOff val="6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6" name="Straight Connector 595">
                  <a:extLst>
                    <a:ext uri="{FF2B5EF4-FFF2-40B4-BE49-F238E27FC236}">
                      <a16:creationId xmlns:a16="http://schemas.microsoft.com/office/drawing/2014/main" id="{DA168EF0-8DF1-8546-B1A6-90116F77408E}"/>
                    </a:ext>
                  </a:extLst>
                </p:cNvPr>
                <p:cNvCxnSpPr/>
                <p:nvPr/>
              </p:nvCxnSpPr>
              <p:spPr bwMode="auto">
                <a:xfrm>
                  <a:off x="1861179" y="3981398"/>
                  <a:ext cx="17462" cy="130175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id="{AAAA830A-9E09-3744-8C30-8299A87C685D}"/>
                    </a:ext>
                  </a:extLst>
                </p:cNvPr>
                <p:cNvCxnSpPr/>
                <p:nvPr/>
              </p:nvCxnSpPr>
              <p:spPr bwMode="auto">
                <a:xfrm flipH="1">
                  <a:off x="2894641" y="3971873"/>
                  <a:ext cx="6350" cy="127000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98" name="Group 504">
                  <a:extLst>
                    <a:ext uri="{FF2B5EF4-FFF2-40B4-BE49-F238E27FC236}">
                      <a16:creationId xmlns:a16="http://schemas.microsoft.com/office/drawing/2014/main" id="{420ED91E-6610-0642-B473-7E9816D8673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56416" y="3709935"/>
                  <a:ext cx="1044712" cy="399063"/>
                  <a:chOff x="2183302" y="1574638"/>
                  <a:chExt cx="1200154" cy="430218"/>
                </a:xfrm>
              </p:grpSpPr>
              <p:sp>
                <p:nvSpPr>
                  <p:cNvPr id="599" name="Oval 598">
                    <a:extLst>
                      <a:ext uri="{FF2B5EF4-FFF2-40B4-BE49-F238E27FC236}">
                        <a16:creationId xmlns:a16="http://schemas.microsoft.com/office/drawing/2014/main" id="{6782D901-8338-474E-A671-E65AD2254948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5126" y="1689305"/>
                    <a:ext cx="1196349" cy="314904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20000"/>
                          <a:lumOff val="80000"/>
                        </a:srgbClr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0" name="Rectangle 599">
                    <a:extLst>
                      <a:ext uri="{FF2B5EF4-FFF2-40B4-BE49-F238E27FC236}">
                        <a16:creationId xmlns:a16="http://schemas.microsoft.com/office/drawing/2014/main" id="{92891312-A067-2249-9EAB-2F8E46311B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3302" y="1735513"/>
                    <a:ext cx="1198173" cy="11295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1" name="Oval 600">
                    <a:extLst>
                      <a:ext uri="{FF2B5EF4-FFF2-40B4-BE49-F238E27FC236}">
                        <a16:creationId xmlns:a16="http://schemas.microsoft.com/office/drawing/2014/main" id="{A01101C7-610C-9C43-89AE-DBE1651E695D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3302" y="1574638"/>
                    <a:ext cx="1196349" cy="314904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2" name="Freeform 601">
                    <a:extLst>
                      <a:ext uri="{FF2B5EF4-FFF2-40B4-BE49-F238E27FC236}">
                        <a16:creationId xmlns:a16="http://schemas.microsoft.com/office/drawing/2014/main" id="{EBACFFAE-6ECE-8C45-8C2A-01FA935653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9684" y="1670478"/>
                    <a:ext cx="581762" cy="157452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3" name="Freeform 602">
                    <a:extLst>
                      <a:ext uri="{FF2B5EF4-FFF2-40B4-BE49-F238E27FC236}">
                        <a16:creationId xmlns:a16="http://schemas.microsoft.com/office/drawing/2014/main" id="{BDBC7A67-3BED-F947-BE5D-A359B603419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29502" y="1629404"/>
                    <a:ext cx="703949" cy="111244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4" name="Freeform 603">
                    <a:extLst>
                      <a:ext uri="{FF2B5EF4-FFF2-40B4-BE49-F238E27FC236}">
                        <a16:creationId xmlns:a16="http://schemas.microsoft.com/office/drawing/2014/main" id="{BD3D6544-470D-3A40-B2A3-8578CA2941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2723" y="1723534"/>
                    <a:ext cx="257142" cy="95840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5" name="Freeform 604">
                    <a:extLst>
                      <a:ext uri="{FF2B5EF4-FFF2-40B4-BE49-F238E27FC236}">
                        <a16:creationId xmlns:a16="http://schemas.microsoft.com/office/drawing/2014/main" id="{F7B36B8F-0877-D849-BC58-985D530F11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6736" y="1725244"/>
                    <a:ext cx="255318" cy="94130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06" name="Straight Connector 605">
                    <a:extLst>
                      <a:ext uri="{FF2B5EF4-FFF2-40B4-BE49-F238E27FC236}">
                        <a16:creationId xmlns:a16="http://schemas.microsoft.com/office/drawing/2014/main" id="{51B061F1-9EFA-EB4D-B63E-D2CEF36B3501}"/>
                      </a:ext>
                    </a:extLst>
                  </p:cNvPr>
                  <p:cNvCxnSpPr>
                    <a:endCxn id="601" idx="2"/>
                  </p:cNvCxnSpPr>
                  <p:nvPr/>
                </p:nvCxnSpPr>
                <p:spPr bwMode="auto">
                  <a:xfrm flipH="1" flipV="1">
                    <a:off x="2183302" y="1732090"/>
                    <a:ext cx="1824" cy="12151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607" name="Straight Connector 606">
                    <a:extLst>
                      <a:ext uri="{FF2B5EF4-FFF2-40B4-BE49-F238E27FC236}">
                        <a16:creationId xmlns:a16="http://schemas.microsoft.com/office/drawing/2014/main" id="{ADFA37E7-94CA-D64E-990E-04A266FD092C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81475" y="1728667"/>
                    <a:ext cx="1823" cy="12151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</p:grpSp>
          <p:grpSp>
            <p:nvGrpSpPr>
              <p:cNvPr id="509" name="Group 508">
                <a:extLst>
                  <a:ext uri="{FF2B5EF4-FFF2-40B4-BE49-F238E27FC236}">
                    <a16:creationId xmlns:a16="http://schemas.microsoft.com/office/drawing/2014/main" id="{78747774-2A84-8E48-BCCC-680836015C73}"/>
                  </a:ext>
                </a:extLst>
              </p:cNvPr>
              <p:cNvGrpSpPr/>
              <p:nvPr/>
            </p:nvGrpSpPr>
            <p:grpSpPr>
              <a:xfrm>
                <a:off x="3566154" y="3862335"/>
                <a:ext cx="514350" cy="1670050"/>
                <a:chOff x="3566154" y="3862335"/>
                <a:chExt cx="514350" cy="1670050"/>
              </a:xfrm>
            </p:grpSpPr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0D3EDF85-78E4-CE40-93B0-38AD4A67282F}"/>
                    </a:ext>
                  </a:extLst>
                </p:cNvPr>
                <p:cNvSpPr/>
                <p:nvPr/>
              </p:nvSpPr>
              <p:spPr bwMode="auto">
                <a:xfrm rot="10800000">
                  <a:off x="3569201" y="3946092"/>
                  <a:ext cx="498084" cy="628647"/>
                </a:xfrm>
                <a:prstGeom prst="rect">
                  <a:avLst/>
                </a:prstGeom>
                <a:gradFill rotWithShape="1">
                  <a:gsLst>
                    <a:gs pos="100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2A707CF0-2F93-B841-AF6A-CBBEAFA5E90C}"/>
                    </a:ext>
                  </a:extLst>
                </p:cNvPr>
                <p:cNvCxnSpPr/>
                <p:nvPr/>
              </p:nvCxnSpPr>
              <p:spPr bwMode="auto">
                <a:xfrm flipH="1">
                  <a:off x="4078916" y="4019498"/>
                  <a:ext cx="1588" cy="136525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75" name="Group 552">
                  <a:extLst>
                    <a:ext uri="{FF2B5EF4-FFF2-40B4-BE49-F238E27FC236}">
                      <a16:creationId xmlns:a16="http://schemas.microsoft.com/office/drawing/2014/main" id="{FDAAEFEC-B4C2-F14D-AF89-9AF76CB979A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71302" y="5310688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588" name="Oval 587">
                    <a:extLst>
                      <a:ext uri="{FF2B5EF4-FFF2-40B4-BE49-F238E27FC236}">
                        <a16:creationId xmlns:a16="http://schemas.microsoft.com/office/drawing/2014/main" id="{11471EEA-C236-8945-B0D0-8DE6F9290AF4}"/>
                      </a:ext>
                    </a:extLst>
                  </p:cNvPr>
                  <p:cNvSpPr/>
                  <p:nvPr/>
                </p:nvSpPr>
                <p:spPr>
                  <a:xfrm>
                    <a:off x="4128204" y="3719724"/>
                    <a:ext cx="568606" cy="225532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9" name="Rectangle 588">
                    <a:extLst>
                      <a:ext uri="{FF2B5EF4-FFF2-40B4-BE49-F238E27FC236}">
                        <a16:creationId xmlns:a16="http://schemas.microsoft.com/office/drawing/2014/main" id="{44E3590E-E2F6-E149-B86A-CAB9B96983FB}"/>
                      </a:ext>
                    </a:extLst>
                  </p:cNvPr>
                  <p:cNvSpPr/>
                  <p:nvPr/>
                </p:nvSpPr>
                <p:spPr>
                  <a:xfrm>
                    <a:off x="4128204" y="3719724"/>
                    <a:ext cx="568606" cy="111554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0" name="Oval 589">
                    <a:extLst>
                      <a:ext uri="{FF2B5EF4-FFF2-40B4-BE49-F238E27FC236}">
                        <a16:creationId xmlns:a16="http://schemas.microsoft.com/office/drawing/2014/main" id="{78F60FB5-F746-324B-AD08-4B5084D26A36}"/>
                      </a:ext>
                    </a:extLst>
                  </p:cNvPr>
                  <p:cNvSpPr/>
                  <p:nvPr/>
                </p:nvSpPr>
                <p:spPr>
                  <a:xfrm>
                    <a:off x="4128204" y="3605744"/>
                    <a:ext cx="568606" cy="225534"/>
                  </a:xfrm>
                  <a:prstGeom prst="ellipse">
                    <a:avLst/>
                  </a:prstGeom>
                  <a:solidFill>
                    <a:srgbClr val="3333CC">
                      <a:lumMod val="40000"/>
                      <a:lumOff val="60000"/>
                      <a:alpha val="5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91" name="Straight Connector 590">
                    <a:extLst>
                      <a:ext uri="{FF2B5EF4-FFF2-40B4-BE49-F238E27FC236}">
                        <a16:creationId xmlns:a16="http://schemas.microsoft.com/office/drawing/2014/main" id="{8347E1A2-6B79-0F47-9BEA-21325C495F59}"/>
                      </a:ext>
                    </a:extLst>
                  </p:cNvPr>
                  <p:cNvCxnSpPr/>
                  <p:nvPr/>
                </p:nvCxnSpPr>
                <p:spPr>
                  <a:xfrm>
                    <a:off x="4696810" y="3719724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2" name="Straight Connector 591">
                    <a:extLst>
                      <a:ext uri="{FF2B5EF4-FFF2-40B4-BE49-F238E27FC236}">
                        <a16:creationId xmlns:a16="http://schemas.microsoft.com/office/drawing/2014/main" id="{3B9F9A88-616E-7145-94F3-6C9E5DA22268}"/>
                      </a:ext>
                    </a:extLst>
                  </p:cNvPr>
                  <p:cNvCxnSpPr/>
                  <p:nvPr/>
                </p:nvCxnSpPr>
                <p:spPr>
                  <a:xfrm>
                    <a:off x="4128204" y="3719724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id="{CE0E499F-CD57-9248-85F9-E6EF2BC502E0}"/>
                    </a:ext>
                  </a:extLst>
                </p:cNvPr>
                <p:cNvSpPr/>
                <p:nvPr/>
              </p:nvSpPr>
              <p:spPr bwMode="auto">
                <a:xfrm>
                  <a:off x="3572504" y="4575123"/>
                  <a:ext cx="496887" cy="81280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77" name="Straight Connector 576">
                  <a:extLst>
                    <a:ext uri="{FF2B5EF4-FFF2-40B4-BE49-F238E27FC236}">
                      <a16:creationId xmlns:a16="http://schemas.microsoft.com/office/drawing/2014/main" id="{B694157C-0E59-4847-9731-83D537BBB63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566154" y="4027435"/>
                  <a:ext cx="3175" cy="1450975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78" name="Group 538">
                  <a:extLst>
                    <a:ext uri="{FF2B5EF4-FFF2-40B4-BE49-F238E27FC236}">
                      <a16:creationId xmlns:a16="http://schemas.microsoft.com/office/drawing/2014/main" id="{FE388113-11E0-A248-8C77-2655391DD3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68667" y="3862335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79" name="Oval 578">
                    <a:extLst>
                      <a:ext uri="{FF2B5EF4-FFF2-40B4-BE49-F238E27FC236}">
                        <a16:creationId xmlns:a16="http://schemas.microsoft.com/office/drawing/2014/main" id="{8031983F-D0B1-DC41-A955-F69C032A068F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8659" y="1691250"/>
                    <a:ext cx="1194966" cy="31254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FFFFFF"/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0" name="Rectangle 579">
                    <a:extLst>
                      <a:ext uri="{FF2B5EF4-FFF2-40B4-BE49-F238E27FC236}">
                        <a16:creationId xmlns:a16="http://schemas.microsoft.com/office/drawing/2014/main" id="{DB2973F2-646E-C545-8B3F-A7F83BEB1F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4879" y="1736302"/>
                    <a:ext cx="1198746" cy="112629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1" name="Oval 580">
                    <a:extLst>
                      <a:ext uri="{FF2B5EF4-FFF2-40B4-BE49-F238E27FC236}">
                        <a16:creationId xmlns:a16="http://schemas.microsoft.com/office/drawing/2014/main" id="{7A0BD2F5-5524-9941-B040-271EF42401F4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4879" y="1564542"/>
                    <a:ext cx="1194966" cy="312545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2" name="Freeform 581">
                    <a:extLst>
                      <a:ext uri="{FF2B5EF4-FFF2-40B4-BE49-F238E27FC236}">
                        <a16:creationId xmlns:a16="http://schemas.microsoft.com/office/drawing/2014/main" id="{3808222E-6976-2849-8198-52EAB41261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1182" y="1671539"/>
                    <a:ext cx="582357" cy="154865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3" name="Freeform 582">
                    <a:extLst>
                      <a:ext uri="{FF2B5EF4-FFF2-40B4-BE49-F238E27FC236}">
                        <a16:creationId xmlns:a16="http://schemas.microsoft.com/office/drawing/2014/main" id="{E3544819-6599-5941-9A5E-283DEE88CE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30678" y="1629304"/>
                    <a:ext cx="703366" cy="109812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4" name="Freeform 583">
                    <a:extLst>
                      <a:ext uri="{FF2B5EF4-FFF2-40B4-BE49-F238E27FC236}">
                        <a16:creationId xmlns:a16="http://schemas.microsoft.com/office/drawing/2014/main" id="{E3F1FBB8-47C0-8C40-B501-64DDACDE95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2025" y="1722222"/>
                    <a:ext cx="260927" cy="95734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5" name="Freeform 584">
                    <a:extLst>
                      <a:ext uri="{FF2B5EF4-FFF2-40B4-BE49-F238E27FC236}">
                        <a16:creationId xmlns:a16="http://schemas.microsoft.com/office/drawing/2014/main" id="{CC7E8100-4D16-DD42-B820-FF0B31D721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9334" y="1725039"/>
                    <a:ext cx="253362" cy="95734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86" name="Straight Connector 585">
                    <a:extLst>
                      <a:ext uri="{FF2B5EF4-FFF2-40B4-BE49-F238E27FC236}">
                        <a16:creationId xmlns:a16="http://schemas.microsoft.com/office/drawing/2014/main" id="{CABE86F7-A733-5348-B5AA-05E180EA4CEC}"/>
                      </a:ext>
                    </a:extLst>
                  </p:cNvPr>
                  <p:cNvCxnSpPr>
                    <a:endCxn id="581" idx="2"/>
                  </p:cNvCxnSpPr>
                  <p:nvPr/>
                </p:nvCxnSpPr>
                <p:spPr bwMode="auto">
                  <a:xfrm flipH="1" flipV="1">
                    <a:off x="2184879" y="1722222"/>
                    <a:ext cx="3780" cy="121077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587" name="Straight Connector 586">
                    <a:extLst>
                      <a:ext uri="{FF2B5EF4-FFF2-40B4-BE49-F238E27FC236}">
                        <a16:creationId xmlns:a16="http://schemas.microsoft.com/office/drawing/2014/main" id="{8EBB7CFB-D9EF-6A4F-8BB3-01A260C40FC0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79845" y="1727853"/>
                    <a:ext cx="3780" cy="121077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</p:grpSp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D387945-1C2E-A54C-AF08-01FF98DFCB25}"/>
                  </a:ext>
                </a:extLst>
              </p:cNvPr>
              <p:cNvGrpSpPr/>
              <p:nvPr/>
            </p:nvGrpSpPr>
            <p:grpSpPr>
              <a:xfrm>
                <a:off x="4348791" y="3867098"/>
                <a:ext cx="514350" cy="1670050"/>
                <a:chOff x="4348791" y="3867098"/>
                <a:chExt cx="514350" cy="1670050"/>
              </a:xfrm>
            </p:grpSpPr>
            <p:sp>
              <p:nvSpPr>
                <p:cNvPr id="553" name="Rectangle 552">
                  <a:extLst>
                    <a:ext uri="{FF2B5EF4-FFF2-40B4-BE49-F238E27FC236}">
                      <a16:creationId xmlns:a16="http://schemas.microsoft.com/office/drawing/2014/main" id="{2AB4406B-3E57-C040-9929-5C1F1DFCB1B6}"/>
                    </a:ext>
                  </a:extLst>
                </p:cNvPr>
                <p:cNvSpPr/>
                <p:nvPr/>
              </p:nvSpPr>
              <p:spPr bwMode="auto">
                <a:xfrm rot="10800000">
                  <a:off x="4351838" y="3950855"/>
                  <a:ext cx="498084" cy="628647"/>
                </a:xfrm>
                <a:prstGeom prst="rect">
                  <a:avLst/>
                </a:prstGeom>
                <a:gradFill rotWithShape="1">
                  <a:gsLst>
                    <a:gs pos="100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D5694302-C820-DB49-913E-76386804F49C}"/>
                    </a:ext>
                  </a:extLst>
                </p:cNvPr>
                <p:cNvCxnSpPr/>
                <p:nvPr/>
              </p:nvCxnSpPr>
              <p:spPr bwMode="auto">
                <a:xfrm flipH="1">
                  <a:off x="4861554" y="4024260"/>
                  <a:ext cx="1587" cy="136525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55" name="Group 580">
                  <a:extLst>
                    <a:ext uri="{FF2B5EF4-FFF2-40B4-BE49-F238E27FC236}">
                      <a16:creationId xmlns:a16="http://schemas.microsoft.com/office/drawing/2014/main" id="{880E26E9-4F26-7B47-82A2-65DCFCFEC1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53939" y="5315451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568" name="Oval 567">
                    <a:extLst>
                      <a:ext uri="{FF2B5EF4-FFF2-40B4-BE49-F238E27FC236}">
                        <a16:creationId xmlns:a16="http://schemas.microsoft.com/office/drawing/2014/main" id="{0EFD00C3-D43E-7746-A04D-28A67D81F82D}"/>
                      </a:ext>
                    </a:extLst>
                  </p:cNvPr>
                  <p:cNvSpPr/>
                  <p:nvPr/>
                </p:nvSpPr>
                <p:spPr>
                  <a:xfrm>
                    <a:off x="4128205" y="3719722"/>
                    <a:ext cx="568606" cy="225534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9" name="Rectangle 568">
                    <a:extLst>
                      <a:ext uri="{FF2B5EF4-FFF2-40B4-BE49-F238E27FC236}">
                        <a16:creationId xmlns:a16="http://schemas.microsoft.com/office/drawing/2014/main" id="{0CD04171-1B9E-254F-BF2C-E05ABF9CFD82}"/>
                      </a:ext>
                    </a:extLst>
                  </p:cNvPr>
                  <p:cNvSpPr/>
                  <p:nvPr/>
                </p:nvSpPr>
                <p:spPr>
                  <a:xfrm>
                    <a:off x="4128205" y="3719722"/>
                    <a:ext cx="568606" cy="111554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0" name="Oval 569">
                    <a:extLst>
                      <a:ext uri="{FF2B5EF4-FFF2-40B4-BE49-F238E27FC236}">
                        <a16:creationId xmlns:a16="http://schemas.microsoft.com/office/drawing/2014/main" id="{E5A35E0D-E38B-424D-9954-67704936033A}"/>
                      </a:ext>
                    </a:extLst>
                  </p:cNvPr>
                  <p:cNvSpPr/>
                  <p:nvPr/>
                </p:nvSpPr>
                <p:spPr>
                  <a:xfrm>
                    <a:off x="4128205" y="3605744"/>
                    <a:ext cx="568606" cy="225532"/>
                  </a:xfrm>
                  <a:prstGeom prst="ellipse">
                    <a:avLst/>
                  </a:prstGeom>
                  <a:solidFill>
                    <a:srgbClr val="3333CC">
                      <a:lumMod val="40000"/>
                      <a:lumOff val="60000"/>
                      <a:alpha val="5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71" name="Straight Connector 570">
                    <a:extLst>
                      <a:ext uri="{FF2B5EF4-FFF2-40B4-BE49-F238E27FC236}">
                        <a16:creationId xmlns:a16="http://schemas.microsoft.com/office/drawing/2014/main" id="{67E7EF0A-EF67-E24C-AF52-59A1FE58A19E}"/>
                      </a:ext>
                    </a:extLst>
                  </p:cNvPr>
                  <p:cNvCxnSpPr/>
                  <p:nvPr/>
                </p:nvCxnSpPr>
                <p:spPr>
                  <a:xfrm>
                    <a:off x="4696811" y="3719722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2" name="Straight Connector 571">
                    <a:extLst>
                      <a:ext uri="{FF2B5EF4-FFF2-40B4-BE49-F238E27FC236}">
                        <a16:creationId xmlns:a16="http://schemas.microsoft.com/office/drawing/2014/main" id="{1B128C0E-0B26-B94B-BCF4-7A823EFA9887}"/>
                      </a:ext>
                    </a:extLst>
                  </p:cNvPr>
                  <p:cNvCxnSpPr/>
                  <p:nvPr/>
                </p:nvCxnSpPr>
                <p:spPr>
                  <a:xfrm>
                    <a:off x="4128205" y="3719722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56" name="Rectangle 555">
                  <a:extLst>
                    <a:ext uri="{FF2B5EF4-FFF2-40B4-BE49-F238E27FC236}">
                      <a16:creationId xmlns:a16="http://schemas.microsoft.com/office/drawing/2014/main" id="{7B6AA796-9260-9442-9CC0-184B8E214160}"/>
                    </a:ext>
                  </a:extLst>
                </p:cNvPr>
                <p:cNvSpPr/>
                <p:nvPr/>
              </p:nvSpPr>
              <p:spPr bwMode="auto">
                <a:xfrm>
                  <a:off x="4355141" y="4579885"/>
                  <a:ext cx="496888" cy="81280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84ABC70C-BEF4-9E49-9DC3-DC20B6B1569C}"/>
                    </a:ext>
                  </a:extLst>
                </p:cNvPr>
                <p:cNvCxnSpPr/>
                <p:nvPr/>
              </p:nvCxnSpPr>
              <p:spPr bwMode="auto">
                <a:xfrm flipH="1">
                  <a:off x="4348791" y="4032198"/>
                  <a:ext cx="3175" cy="1450975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58" name="Group 568">
                  <a:extLst>
                    <a:ext uri="{FF2B5EF4-FFF2-40B4-BE49-F238E27FC236}">
                      <a16:creationId xmlns:a16="http://schemas.microsoft.com/office/drawing/2014/main" id="{6B4D34BC-5852-FB46-B0F5-AC1664F47F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51304" y="3867098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59" name="Oval 558">
                    <a:extLst>
                      <a:ext uri="{FF2B5EF4-FFF2-40B4-BE49-F238E27FC236}">
                        <a16:creationId xmlns:a16="http://schemas.microsoft.com/office/drawing/2014/main" id="{5D34FBE9-A733-1B4B-898C-3F7C483851EE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8662" y="1691248"/>
                    <a:ext cx="1194966" cy="31254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FFFFFF"/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0" name="Rectangle 559">
                    <a:extLst>
                      <a:ext uri="{FF2B5EF4-FFF2-40B4-BE49-F238E27FC236}">
                        <a16:creationId xmlns:a16="http://schemas.microsoft.com/office/drawing/2014/main" id="{94FE7F71-D345-C946-BE50-8C4E5A30EE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4879" y="1736300"/>
                    <a:ext cx="1198749" cy="112629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1" name="Oval 560">
                    <a:extLst>
                      <a:ext uri="{FF2B5EF4-FFF2-40B4-BE49-F238E27FC236}">
                        <a16:creationId xmlns:a16="http://schemas.microsoft.com/office/drawing/2014/main" id="{2F9EF38E-6AC3-F943-BB85-D009A1CDD954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4879" y="1564542"/>
                    <a:ext cx="1194966" cy="312543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2" name="Freeform 561">
                    <a:extLst>
                      <a:ext uri="{FF2B5EF4-FFF2-40B4-BE49-F238E27FC236}">
                        <a16:creationId xmlns:a16="http://schemas.microsoft.com/office/drawing/2014/main" id="{967D797A-C311-864A-A373-A41C00D2C1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1185" y="1671539"/>
                    <a:ext cx="582357" cy="154863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3" name="Freeform 562">
                    <a:extLst>
                      <a:ext uri="{FF2B5EF4-FFF2-40B4-BE49-F238E27FC236}">
                        <a16:creationId xmlns:a16="http://schemas.microsoft.com/office/drawing/2014/main" id="{1FE3B5C7-2735-2046-95DC-CFFEC7C377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30680" y="1629303"/>
                    <a:ext cx="703366" cy="109814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4" name="Freeform 563">
                    <a:extLst>
                      <a:ext uri="{FF2B5EF4-FFF2-40B4-BE49-F238E27FC236}">
                        <a16:creationId xmlns:a16="http://schemas.microsoft.com/office/drawing/2014/main" id="{A6F43262-D44B-4042-A4C2-690F4F9546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2028" y="1722222"/>
                    <a:ext cx="260925" cy="95734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5" name="Freeform 564">
                    <a:extLst>
                      <a:ext uri="{FF2B5EF4-FFF2-40B4-BE49-F238E27FC236}">
                        <a16:creationId xmlns:a16="http://schemas.microsoft.com/office/drawing/2014/main" id="{D0A9237E-ECBF-C64D-9BA4-E57E3FB22C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9334" y="1725037"/>
                    <a:ext cx="253364" cy="95734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66" name="Straight Connector 565">
                    <a:extLst>
                      <a:ext uri="{FF2B5EF4-FFF2-40B4-BE49-F238E27FC236}">
                        <a16:creationId xmlns:a16="http://schemas.microsoft.com/office/drawing/2014/main" id="{4A63F622-129C-FF42-8DB0-D47E825BF76F}"/>
                      </a:ext>
                    </a:extLst>
                  </p:cNvPr>
                  <p:cNvCxnSpPr>
                    <a:endCxn id="561" idx="2"/>
                  </p:cNvCxnSpPr>
                  <p:nvPr/>
                </p:nvCxnSpPr>
                <p:spPr bwMode="auto">
                  <a:xfrm flipH="1" flipV="1">
                    <a:off x="2184879" y="1722222"/>
                    <a:ext cx="3783" cy="121075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567" name="Straight Connector 566">
                    <a:extLst>
                      <a:ext uri="{FF2B5EF4-FFF2-40B4-BE49-F238E27FC236}">
                        <a16:creationId xmlns:a16="http://schemas.microsoft.com/office/drawing/2014/main" id="{56B6B7EC-AD55-904F-A5C4-487028A50DE1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79845" y="1727853"/>
                    <a:ext cx="3783" cy="121075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AEA1FBC6-7A51-F34C-BAB9-FAE4C4A6D941}"/>
                  </a:ext>
                </a:extLst>
              </p:cNvPr>
              <p:cNvGrpSpPr/>
              <p:nvPr/>
            </p:nvGrpSpPr>
            <p:grpSpPr>
              <a:xfrm>
                <a:off x="5552116" y="3849635"/>
                <a:ext cx="514350" cy="1670050"/>
                <a:chOff x="5552116" y="3849635"/>
                <a:chExt cx="514350" cy="1670050"/>
              </a:xfrm>
            </p:grpSpPr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CCF1D624-DA31-F24B-AEF9-E141494D48E0}"/>
                    </a:ext>
                  </a:extLst>
                </p:cNvPr>
                <p:cNvSpPr/>
                <p:nvPr/>
              </p:nvSpPr>
              <p:spPr bwMode="auto">
                <a:xfrm rot="10800000">
                  <a:off x="5555163" y="3933392"/>
                  <a:ext cx="498084" cy="628647"/>
                </a:xfrm>
                <a:prstGeom prst="rect">
                  <a:avLst/>
                </a:prstGeom>
                <a:gradFill rotWithShape="1">
                  <a:gsLst>
                    <a:gs pos="100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id="{5B16137A-740F-BC46-83AC-69F8BFD9547C}"/>
                    </a:ext>
                  </a:extLst>
                </p:cNvPr>
                <p:cNvCxnSpPr/>
                <p:nvPr/>
              </p:nvCxnSpPr>
              <p:spPr bwMode="auto">
                <a:xfrm flipH="1">
                  <a:off x="6064879" y="4006798"/>
                  <a:ext cx="1587" cy="136525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35" name="Group 607">
                  <a:extLst>
                    <a:ext uri="{FF2B5EF4-FFF2-40B4-BE49-F238E27FC236}">
                      <a16:creationId xmlns:a16="http://schemas.microsoft.com/office/drawing/2014/main" id="{FD8EE77E-118D-C249-BDF7-4E03E883B2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57264" y="5297988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548" name="Oval 547">
                    <a:extLst>
                      <a:ext uri="{FF2B5EF4-FFF2-40B4-BE49-F238E27FC236}">
                        <a16:creationId xmlns:a16="http://schemas.microsoft.com/office/drawing/2014/main" id="{0BB43A8A-845F-CC42-9DC8-9B4E62E491C5}"/>
                      </a:ext>
                    </a:extLst>
                  </p:cNvPr>
                  <p:cNvSpPr/>
                  <p:nvPr/>
                </p:nvSpPr>
                <p:spPr>
                  <a:xfrm>
                    <a:off x="4128205" y="3719724"/>
                    <a:ext cx="568606" cy="225532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9" name="Rectangle 548">
                    <a:extLst>
                      <a:ext uri="{FF2B5EF4-FFF2-40B4-BE49-F238E27FC236}">
                        <a16:creationId xmlns:a16="http://schemas.microsoft.com/office/drawing/2014/main" id="{96E9EB72-0350-2747-8FA7-76136E81AC9E}"/>
                      </a:ext>
                    </a:extLst>
                  </p:cNvPr>
                  <p:cNvSpPr/>
                  <p:nvPr/>
                </p:nvSpPr>
                <p:spPr>
                  <a:xfrm>
                    <a:off x="4128205" y="3719724"/>
                    <a:ext cx="568606" cy="111554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0" name="Oval 549">
                    <a:extLst>
                      <a:ext uri="{FF2B5EF4-FFF2-40B4-BE49-F238E27FC236}">
                        <a16:creationId xmlns:a16="http://schemas.microsoft.com/office/drawing/2014/main" id="{DC881CB7-FE4D-FE4E-9748-772252188AFC}"/>
                      </a:ext>
                    </a:extLst>
                  </p:cNvPr>
                  <p:cNvSpPr/>
                  <p:nvPr/>
                </p:nvSpPr>
                <p:spPr>
                  <a:xfrm>
                    <a:off x="4128205" y="3605744"/>
                    <a:ext cx="568606" cy="225534"/>
                  </a:xfrm>
                  <a:prstGeom prst="ellipse">
                    <a:avLst/>
                  </a:prstGeom>
                  <a:solidFill>
                    <a:srgbClr val="3333CC">
                      <a:lumMod val="40000"/>
                      <a:lumOff val="60000"/>
                      <a:alpha val="5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51" name="Straight Connector 550">
                    <a:extLst>
                      <a:ext uri="{FF2B5EF4-FFF2-40B4-BE49-F238E27FC236}">
                        <a16:creationId xmlns:a16="http://schemas.microsoft.com/office/drawing/2014/main" id="{DC53FF37-2520-714E-A5BF-60112FCB0A0F}"/>
                      </a:ext>
                    </a:extLst>
                  </p:cNvPr>
                  <p:cNvCxnSpPr/>
                  <p:nvPr/>
                </p:nvCxnSpPr>
                <p:spPr>
                  <a:xfrm>
                    <a:off x="4696811" y="3719724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2" name="Straight Connector 551">
                    <a:extLst>
                      <a:ext uri="{FF2B5EF4-FFF2-40B4-BE49-F238E27FC236}">
                        <a16:creationId xmlns:a16="http://schemas.microsoft.com/office/drawing/2014/main" id="{F9EBA973-5DC1-5B47-A5ED-90005F54FCC1}"/>
                      </a:ext>
                    </a:extLst>
                  </p:cNvPr>
                  <p:cNvCxnSpPr/>
                  <p:nvPr/>
                </p:nvCxnSpPr>
                <p:spPr>
                  <a:xfrm>
                    <a:off x="4128205" y="3719724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A3FB46FE-169F-9140-96C3-C42E33AE2B64}"/>
                    </a:ext>
                  </a:extLst>
                </p:cNvPr>
                <p:cNvSpPr/>
                <p:nvPr/>
              </p:nvSpPr>
              <p:spPr bwMode="auto">
                <a:xfrm>
                  <a:off x="5558466" y="4562423"/>
                  <a:ext cx="496888" cy="81280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37" name="Straight Connector 536">
                  <a:extLst>
                    <a:ext uri="{FF2B5EF4-FFF2-40B4-BE49-F238E27FC236}">
                      <a16:creationId xmlns:a16="http://schemas.microsoft.com/office/drawing/2014/main" id="{0BBC2230-3F6E-904C-82D1-AFD95679B9A1}"/>
                    </a:ext>
                  </a:extLst>
                </p:cNvPr>
                <p:cNvCxnSpPr/>
                <p:nvPr/>
              </p:nvCxnSpPr>
              <p:spPr bwMode="auto">
                <a:xfrm flipH="1">
                  <a:off x="5552116" y="4014735"/>
                  <a:ext cx="3175" cy="1450975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38" name="Group 595">
                  <a:extLst>
                    <a:ext uri="{FF2B5EF4-FFF2-40B4-BE49-F238E27FC236}">
                      <a16:creationId xmlns:a16="http://schemas.microsoft.com/office/drawing/2014/main" id="{40399425-521B-D643-BE12-A19AB347E9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54629" y="3849635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39" name="Oval 538">
                    <a:extLst>
                      <a:ext uri="{FF2B5EF4-FFF2-40B4-BE49-F238E27FC236}">
                        <a16:creationId xmlns:a16="http://schemas.microsoft.com/office/drawing/2014/main" id="{16553013-EA2E-8E41-A3E1-BCCE9E93E46E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8662" y="1691250"/>
                    <a:ext cx="1194966" cy="31254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FFFFFF"/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0" name="Rectangle 539">
                    <a:extLst>
                      <a:ext uri="{FF2B5EF4-FFF2-40B4-BE49-F238E27FC236}">
                        <a16:creationId xmlns:a16="http://schemas.microsoft.com/office/drawing/2014/main" id="{9C37324D-607E-3C4F-B41E-B506DD7939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4879" y="1736302"/>
                    <a:ext cx="1198749" cy="112629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1" name="Oval 540">
                    <a:extLst>
                      <a:ext uri="{FF2B5EF4-FFF2-40B4-BE49-F238E27FC236}">
                        <a16:creationId xmlns:a16="http://schemas.microsoft.com/office/drawing/2014/main" id="{56B0875A-352E-6D44-96CE-1E964E7E219C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4879" y="1564542"/>
                    <a:ext cx="1194966" cy="312545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2" name="Freeform 541">
                    <a:extLst>
                      <a:ext uri="{FF2B5EF4-FFF2-40B4-BE49-F238E27FC236}">
                        <a16:creationId xmlns:a16="http://schemas.microsoft.com/office/drawing/2014/main" id="{8F706B2B-AE93-AC43-93E0-E39EB9FF2F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1185" y="1671539"/>
                    <a:ext cx="582357" cy="154865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3" name="Freeform 542">
                    <a:extLst>
                      <a:ext uri="{FF2B5EF4-FFF2-40B4-BE49-F238E27FC236}">
                        <a16:creationId xmlns:a16="http://schemas.microsoft.com/office/drawing/2014/main" id="{B3A368EC-FB0F-C941-9F6C-A864AA0C9C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30680" y="1629304"/>
                    <a:ext cx="703366" cy="109812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4" name="Freeform 543">
                    <a:extLst>
                      <a:ext uri="{FF2B5EF4-FFF2-40B4-BE49-F238E27FC236}">
                        <a16:creationId xmlns:a16="http://schemas.microsoft.com/office/drawing/2014/main" id="{62A4A154-7D82-9F47-A026-0EF36FD06F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2028" y="1722222"/>
                    <a:ext cx="260925" cy="95734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5" name="Freeform 544">
                    <a:extLst>
                      <a:ext uri="{FF2B5EF4-FFF2-40B4-BE49-F238E27FC236}">
                        <a16:creationId xmlns:a16="http://schemas.microsoft.com/office/drawing/2014/main" id="{AB530AB4-C345-9044-9301-3A357686F4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9334" y="1725039"/>
                    <a:ext cx="253364" cy="95734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46" name="Straight Connector 545">
                    <a:extLst>
                      <a:ext uri="{FF2B5EF4-FFF2-40B4-BE49-F238E27FC236}">
                        <a16:creationId xmlns:a16="http://schemas.microsoft.com/office/drawing/2014/main" id="{5FD2DEA2-62A9-E743-BEEC-CD991F286F26}"/>
                      </a:ext>
                    </a:extLst>
                  </p:cNvPr>
                  <p:cNvCxnSpPr>
                    <a:endCxn id="541" idx="2"/>
                  </p:cNvCxnSpPr>
                  <p:nvPr/>
                </p:nvCxnSpPr>
                <p:spPr bwMode="auto">
                  <a:xfrm flipH="1" flipV="1">
                    <a:off x="2184879" y="1722222"/>
                    <a:ext cx="3783" cy="121077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547" name="Straight Connector 546">
                    <a:extLst>
                      <a:ext uri="{FF2B5EF4-FFF2-40B4-BE49-F238E27FC236}">
                        <a16:creationId xmlns:a16="http://schemas.microsoft.com/office/drawing/2014/main" id="{850092CD-EBE9-B646-8198-BB6C1648DD53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79845" y="1727853"/>
                    <a:ext cx="3783" cy="121077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3A07B75A-34AD-5A45-98BD-BFCD05A6AA2E}"/>
                  </a:ext>
                </a:extLst>
              </p:cNvPr>
              <p:cNvGrpSpPr/>
              <p:nvPr/>
            </p:nvGrpSpPr>
            <p:grpSpPr>
              <a:xfrm>
                <a:off x="6547479" y="3836935"/>
                <a:ext cx="514350" cy="1671638"/>
                <a:chOff x="6547479" y="3836935"/>
                <a:chExt cx="514350" cy="1671638"/>
              </a:xfrm>
            </p:grpSpPr>
            <p:sp>
              <p:nvSpPr>
                <p:cNvPr id="513" name="Rectangle 512">
                  <a:extLst>
                    <a:ext uri="{FF2B5EF4-FFF2-40B4-BE49-F238E27FC236}">
                      <a16:creationId xmlns:a16="http://schemas.microsoft.com/office/drawing/2014/main" id="{6C8D1614-7BF6-4642-94A3-70C36CEC484D}"/>
                    </a:ext>
                  </a:extLst>
                </p:cNvPr>
                <p:cNvSpPr/>
                <p:nvPr/>
              </p:nvSpPr>
              <p:spPr bwMode="auto">
                <a:xfrm rot="10800000">
                  <a:off x="6550526" y="3920772"/>
                  <a:ext cx="498084" cy="629245"/>
                </a:xfrm>
                <a:prstGeom prst="rect">
                  <a:avLst/>
                </a:prstGeom>
                <a:gradFill rotWithShape="1">
                  <a:gsLst>
                    <a:gs pos="100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32DB3177-D80A-9145-9497-28FB784056C2}"/>
                    </a:ext>
                  </a:extLst>
                </p:cNvPr>
                <p:cNvCxnSpPr/>
                <p:nvPr/>
              </p:nvCxnSpPr>
              <p:spPr bwMode="auto">
                <a:xfrm flipH="1">
                  <a:off x="7060241" y="3994098"/>
                  <a:ext cx="1588" cy="136683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15" name="Group 634">
                  <a:extLst>
                    <a:ext uri="{FF2B5EF4-FFF2-40B4-BE49-F238E27FC236}">
                      <a16:creationId xmlns:a16="http://schemas.microsoft.com/office/drawing/2014/main" id="{65A47B5E-F2CB-594A-BD58-9FE922EB7E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52627" y="5286665"/>
                  <a:ext cx="507588" cy="221908"/>
                  <a:chOff x="4128636" y="3606589"/>
                  <a:chExt cx="568145" cy="338667"/>
                </a:xfrm>
              </p:grpSpPr>
              <p:sp>
                <p:nvSpPr>
                  <p:cNvPr id="528" name="Oval 527">
                    <a:extLst>
                      <a:ext uri="{FF2B5EF4-FFF2-40B4-BE49-F238E27FC236}">
                        <a16:creationId xmlns:a16="http://schemas.microsoft.com/office/drawing/2014/main" id="{45BE5BB6-0C1F-544E-BE74-9A2D5A63315B}"/>
                      </a:ext>
                    </a:extLst>
                  </p:cNvPr>
                  <p:cNvSpPr/>
                  <p:nvPr/>
                </p:nvSpPr>
                <p:spPr>
                  <a:xfrm>
                    <a:off x="4128204" y="3719937"/>
                    <a:ext cx="568606" cy="225319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9" name="Rectangle 528">
                    <a:extLst>
                      <a:ext uri="{FF2B5EF4-FFF2-40B4-BE49-F238E27FC236}">
                        <a16:creationId xmlns:a16="http://schemas.microsoft.com/office/drawing/2014/main" id="{1D8B9DD8-1DBF-E041-8295-DA296B4603A2}"/>
                      </a:ext>
                    </a:extLst>
                  </p:cNvPr>
                  <p:cNvSpPr/>
                  <p:nvPr/>
                </p:nvSpPr>
                <p:spPr>
                  <a:xfrm>
                    <a:off x="4128204" y="3719937"/>
                    <a:ext cx="568606" cy="111448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0" name="Oval 529">
                    <a:extLst>
                      <a:ext uri="{FF2B5EF4-FFF2-40B4-BE49-F238E27FC236}">
                        <a16:creationId xmlns:a16="http://schemas.microsoft.com/office/drawing/2014/main" id="{5B84D8CD-13B2-604E-A807-752EADAA8871}"/>
                      </a:ext>
                    </a:extLst>
                  </p:cNvPr>
                  <p:cNvSpPr/>
                  <p:nvPr/>
                </p:nvSpPr>
                <p:spPr>
                  <a:xfrm>
                    <a:off x="4128204" y="3606067"/>
                    <a:ext cx="568606" cy="225318"/>
                  </a:xfrm>
                  <a:prstGeom prst="ellipse">
                    <a:avLst/>
                  </a:prstGeom>
                  <a:solidFill>
                    <a:srgbClr val="3333CC">
                      <a:lumMod val="40000"/>
                      <a:lumOff val="60000"/>
                      <a:alpha val="5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31" name="Straight Connector 530">
                    <a:extLst>
                      <a:ext uri="{FF2B5EF4-FFF2-40B4-BE49-F238E27FC236}">
                        <a16:creationId xmlns:a16="http://schemas.microsoft.com/office/drawing/2014/main" id="{885A366E-444E-DA46-8EBD-35F1EDEB77BC}"/>
                      </a:ext>
                    </a:extLst>
                  </p:cNvPr>
                  <p:cNvCxnSpPr/>
                  <p:nvPr/>
                </p:nvCxnSpPr>
                <p:spPr>
                  <a:xfrm>
                    <a:off x="4696810" y="3719937"/>
                    <a:ext cx="0" cy="11144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2" name="Straight Connector 531">
                    <a:extLst>
                      <a:ext uri="{FF2B5EF4-FFF2-40B4-BE49-F238E27FC236}">
                        <a16:creationId xmlns:a16="http://schemas.microsoft.com/office/drawing/2014/main" id="{B97A9CB5-23BF-0847-BE36-C0AF41F70C8E}"/>
                      </a:ext>
                    </a:extLst>
                  </p:cNvPr>
                  <p:cNvCxnSpPr/>
                  <p:nvPr/>
                </p:nvCxnSpPr>
                <p:spPr>
                  <a:xfrm>
                    <a:off x="4128204" y="3719937"/>
                    <a:ext cx="0" cy="11144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FC15DD5A-EE50-1644-8973-B09EB47B67C3}"/>
                    </a:ext>
                  </a:extLst>
                </p:cNvPr>
                <p:cNvSpPr/>
                <p:nvPr/>
              </p:nvSpPr>
              <p:spPr bwMode="auto">
                <a:xfrm>
                  <a:off x="6553829" y="4551310"/>
                  <a:ext cx="496887" cy="81280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0305C96B-82C7-0249-9E17-769E23D456FC}"/>
                    </a:ext>
                  </a:extLst>
                </p:cNvPr>
                <p:cNvCxnSpPr/>
                <p:nvPr/>
              </p:nvCxnSpPr>
              <p:spPr bwMode="auto">
                <a:xfrm flipH="1">
                  <a:off x="6547479" y="4002035"/>
                  <a:ext cx="3175" cy="1452563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18" name="Group 622">
                  <a:extLst>
                    <a:ext uri="{FF2B5EF4-FFF2-40B4-BE49-F238E27FC236}">
                      <a16:creationId xmlns:a16="http://schemas.microsoft.com/office/drawing/2014/main" id="{94B7DBD3-7C78-E643-B3AD-C12BF3785F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49992" y="3836935"/>
                  <a:ext cx="503828" cy="248485"/>
                  <a:chOff x="2183302" y="1564542"/>
                  <a:chExt cx="1200154" cy="440314"/>
                </a:xfrm>
              </p:grpSpPr>
              <p:sp>
                <p:nvSpPr>
                  <p:cNvPr id="519" name="Oval 518">
                    <a:extLst>
                      <a:ext uri="{FF2B5EF4-FFF2-40B4-BE49-F238E27FC236}">
                        <a16:creationId xmlns:a16="http://schemas.microsoft.com/office/drawing/2014/main" id="{690EA313-FF31-164F-A140-DA76903CEE6E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8659" y="1691130"/>
                    <a:ext cx="1194966" cy="315061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FFFFFF"/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0" name="Rectangle 519">
                    <a:extLst>
                      <a:ext uri="{FF2B5EF4-FFF2-40B4-BE49-F238E27FC236}">
                        <a16:creationId xmlns:a16="http://schemas.microsoft.com/office/drawing/2014/main" id="{2DCFC1EE-52F6-854A-A387-9D86ECA08E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4879" y="1736138"/>
                    <a:ext cx="1198746" cy="11252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1" name="Oval 520">
                    <a:extLst>
                      <a:ext uri="{FF2B5EF4-FFF2-40B4-BE49-F238E27FC236}">
                        <a16:creationId xmlns:a16="http://schemas.microsoft.com/office/drawing/2014/main" id="{EDF9F22D-ACC3-4B43-911D-B350B36A10AF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4879" y="1564542"/>
                    <a:ext cx="1194966" cy="315061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8CF6B37B-AFBE-9B42-A8EC-EABBAA0F3F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1182" y="1671438"/>
                    <a:ext cx="582357" cy="157530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3" name="Freeform 522">
                    <a:extLst>
                      <a:ext uri="{FF2B5EF4-FFF2-40B4-BE49-F238E27FC236}">
                        <a16:creationId xmlns:a16="http://schemas.microsoft.com/office/drawing/2014/main" id="{30213B45-E211-5443-B77E-230CD6148D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30678" y="1629243"/>
                    <a:ext cx="703366" cy="112522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4" name="Freeform 523">
                    <a:extLst>
                      <a:ext uri="{FF2B5EF4-FFF2-40B4-BE49-F238E27FC236}">
                        <a16:creationId xmlns:a16="http://schemas.microsoft.com/office/drawing/2014/main" id="{B930A525-545D-E642-9A1E-6D046A6D2C9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2025" y="1724886"/>
                    <a:ext cx="260927" cy="95643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5" name="Freeform 524">
                    <a:extLst>
                      <a:ext uri="{FF2B5EF4-FFF2-40B4-BE49-F238E27FC236}">
                        <a16:creationId xmlns:a16="http://schemas.microsoft.com/office/drawing/2014/main" id="{1674387C-B8F4-F14B-B7E1-D2FDD29687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9334" y="1727698"/>
                    <a:ext cx="253362" cy="92831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26" name="Straight Connector 525">
                    <a:extLst>
                      <a:ext uri="{FF2B5EF4-FFF2-40B4-BE49-F238E27FC236}">
                        <a16:creationId xmlns:a16="http://schemas.microsoft.com/office/drawing/2014/main" id="{85CD0036-C123-AD4B-A4C0-02919E87D4DB}"/>
                      </a:ext>
                    </a:extLst>
                  </p:cNvPr>
                  <p:cNvCxnSpPr>
                    <a:endCxn id="521" idx="2"/>
                  </p:cNvCxnSpPr>
                  <p:nvPr/>
                </p:nvCxnSpPr>
                <p:spPr bwMode="auto">
                  <a:xfrm flipH="1" flipV="1">
                    <a:off x="2184879" y="1722072"/>
                    <a:ext cx="3780" cy="120962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527" name="Straight Connector 526">
                    <a:extLst>
                      <a:ext uri="{FF2B5EF4-FFF2-40B4-BE49-F238E27FC236}">
                        <a16:creationId xmlns:a16="http://schemas.microsoft.com/office/drawing/2014/main" id="{1FCCF148-D802-1942-98F3-63D5085B4BF8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79845" y="1730512"/>
                    <a:ext cx="3780" cy="12096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</p:grp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7E16A9B2-D371-204F-AABD-8317E9888A24}"/>
                </a:ext>
              </a:extLst>
            </p:cNvPr>
            <p:cNvGrpSpPr/>
            <p:nvPr/>
          </p:nvGrpSpPr>
          <p:grpSpPr>
            <a:xfrm>
              <a:off x="2381956" y="2010251"/>
              <a:ext cx="4415330" cy="2315048"/>
              <a:chOff x="2381956" y="2435173"/>
              <a:chExt cx="4415330" cy="2315048"/>
            </a:xfrm>
          </p:grpSpPr>
          <p:sp>
            <p:nvSpPr>
              <p:cNvPr id="498" name="Freeform 497">
                <a:extLst>
                  <a:ext uri="{FF2B5EF4-FFF2-40B4-BE49-F238E27FC236}">
                    <a16:creationId xmlns:a16="http://schemas.microsoft.com/office/drawing/2014/main" id="{AEDE3C7B-8790-4A43-879D-14C0ACD895D7}"/>
                  </a:ext>
                </a:extLst>
              </p:cNvPr>
              <p:cNvSpPr/>
              <p:nvPr/>
            </p:nvSpPr>
            <p:spPr>
              <a:xfrm>
                <a:off x="2381956" y="2439629"/>
                <a:ext cx="297540" cy="1743187"/>
              </a:xfrm>
              <a:custGeom>
                <a:avLst/>
                <a:gdLst>
                  <a:gd name="connsiteX0" fmla="*/ 307275 w 307275"/>
                  <a:gd name="connsiteY0" fmla="*/ 0 h 1659441"/>
                  <a:gd name="connsiteX1" fmla="*/ 0 w 307275"/>
                  <a:gd name="connsiteY1" fmla="*/ 0 h 1659441"/>
                  <a:gd name="connsiteX2" fmla="*/ 0 w 307275"/>
                  <a:gd name="connsiteY2" fmla="*/ 1659441 h 1659441"/>
                  <a:gd name="connsiteX0" fmla="*/ 307275 w 307275"/>
                  <a:gd name="connsiteY0" fmla="*/ 0 h 2015941"/>
                  <a:gd name="connsiteX1" fmla="*/ 0 w 307275"/>
                  <a:gd name="connsiteY1" fmla="*/ 0 h 2015941"/>
                  <a:gd name="connsiteX2" fmla="*/ 0 w 307275"/>
                  <a:gd name="connsiteY2" fmla="*/ 2015941 h 2015941"/>
                  <a:gd name="connsiteX0" fmla="*/ 228538 w 228538"/>
                  <a:gd name="connsiteY0" fmla="*/ 0 h 2022548"/>
                  <a:gd name="connsiteX1" fmla="*/ 0 w 228538"/>
                  <a:gd name="connsiteY1" fmla="*/ 6607 h 2022548"/>
                  <a:gd name="connsiteX2" fmla="*/ 0 w 228538"/>
                  <a:gd name="connsiteY2" fmla="*/ 2022548 h 20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538" h="2022548">
                    <a:moveTo>
                      <a:pt x="228538" y="0"/>
                    </a:moveTo>
                    <a:lnTo>
                      <a:pt x="0" y="6607"/>
                    </a:lnTo>
                    <a:lnTo>
                      <a:pt x="0" y="2022548"/>
                    </a:lnTo>
                  </a:path>
                </a:pathLst>
              </a:custGeom>
              <a:noFill/>
              <a:ln w="3175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9" name="Freeform 498">
                <a:extLst>
                  <a:ext uri="{FF2B5EF4-FFF2-40B4-BE49-F238E27FC236}">
                    <a16:creationId xmlns:a16="http://schemas.microsoft.com/office/drawing/2014/main" id="{09F6053F-3E13-7148-AE5E-2C810815FF3A}"/>
                  </a:ext>
                </a:extLst>
              </p:cNvPr>
              <p:cNvSpPr/>
              <p:nvPr/>
            </p:nvSpPr>
            <p:spPr>
              <a:xfrm flipH="1">
                <a:off x="6411524" y="2435173"/>
                <a:ext cx="385762" cy="2300562"/>
              </a:xfrm>
              <a:custGeom>
                <a:avLst/>
                <a:gdLst>
                  <a:gd name="connsiteX0" fmla="*/ 307275 w 307275"/>
                  <a:gd name="connsiteY0" fmla="*/ 0 h 1659441"/>
                  <a:gd name="connsiteX1" fmla="*/ 0 w 307275"/>
                  <a:gd name="connsiteY1" fmla="*/ 0 h 1659441"/>
                  <a:gd name="connsiteX2" fmla="*/ 0 w 307275"/>
                  <a:gd name="connsiteY2" fmla="*/ 1659441 h 1659441"/>
                  <a:gd name="connsiteX0" fmla="*/ 307275 w 307275"/>
                  <a:gd name="connsiteY0" fmla="*/ 0 h 2117725"/>
                  <a:gd name="connsiteX1" fmla="*/ 0 w 307275"/>
                  <a:gd name="connsiteY1" fmla="*/ 0 h 2117725"/>
                  <a:gd name="connsiteX2" fmla="*/ 0 w 307275"/>
                  <a:gd name="connsiteY2" fmla="*/ 2117725 h 211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7275" h="2117725">
                    <a:moveTo>
                      <a:pt x="307275" y="0"/>
                    </a:moveTo>
                    <a:lnTo>
                      <a:pt x="0" y="0"/>
                    </a:lnTo>
                    <a:lnTo>
                      <a:pt x="0" y="2117725"/>
                    </a:lnTo>
                  </a:path>
                </a:pathLst>
              </a:custGeom>
              <a:noFill/>
              <a:ln w="3175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500" name="Straight Arrow Connector 499">
                <a:extLst>
                  <a:ext uri="{FF2B5EF4-FFF2-40B4-BE49-F238E27FC236}">
                    <a16:creationId xmlns:a16="http://schemas.microsoft.com/office/drawing/2014/main" id="{4965AD51-16F6-C94B-BC66-CDD2DE6A9D25}"/>
                  </a:ext>
                </a:extLst>
              </p:cNvPr>
              <p:cNvCxnSpPr/>
              <p:nvPr/>
            </p:nvCxnSpPr>
            <p:spPr>
              <a:xfrm flipV="1">
                <a:off x="5791457" y="2687586"/>
                <a:ext cx="8309" cy="2062635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501" name="Straight Arrow Connector 500">
                <a:extLst>
                  <a:ext uri="{FF2B5EF4-FFF2-40B4-BE49-F238E27FC236}">
                    <a16:creationId xmlns:a16="http://schemas.microsoft.com/office/drawing/2014/main" id="{A35133F6-41E2-CE4A-8391-4C802A099353}"/>
                  </a:ext>
                </a:extLst>
              </p:cNvPr>
              <p:cNvCxnSpPr/>
              <p:nvPr/>
            </p:nvCxnSpPr>
            <p:spPr>
              <a:xfrm flipV="1">
                <a:off x="4598735" y="2708225"/>
                <a:ext cx="18344" cy="2037167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502" name="Straight Arrow Connector 501">
                <a:extLst>
                  <a:ext uri="{FF2B5EF4-FFF2-40B4-BE49-F238E27FC236}">
                    <a16:creationId xmlns:a16="http://schemas.microsoft.com/office/drawing/2014/main" id="{CD05D69D-4C5E-A54C-A979-991C2A28175E}"/>
                  </a:ext>
                </a:extLst>
              </p:cNvPr>
              <p:cNvCxnSpPr/>
              <p:nvPr/>
            </p:nvCxnSpPr>
            <p:spPr>
              <a:xfrm flipH="1" flipV="1">
                <a:off x="3807455" y="2762199"/>
                <a:ext cx="9009" cy="1983193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</p:cxnSp>
        </p:grpSp>
        <p:grpSp>
          <p:nvGrpSpPr>
            <p:cNvPr id="383" name="Group 347">
              <a:extLst>
                <a:ext uri="{FF2B5EF4-FFF2-40B4-BE49-F238E27FC236}">
                  <a16:creationId xmlns:a16="http://schemas.microsoft.com/office/drawing/2014/main" id="{FE3B11D9-3386-024F-9930-5028862A6C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6401" y="5478592"/>
              <a:ext cx="588970" cy="242608"/>
              <a:chOff x="1871277" y="1576300"/>
              <a:chExt cx="1128371" cy="437861"/>
            </a:xfrm>
          </p:grpSpPr>
          <p:sp>
            <p:nvSpPr>
              <p:cNvPr id="489" name="Oval 488">
                <a:extLst>
                  <a:ext uri="{FF2B5EF4-FFF2-40B4-BE49-F238E27FC236}">
                    <a16:creationId xmlns:a16="http://schemas.microsoft.com/office/drawing/2014/main" id="{5A16FCC8-1633-0F4A-AF51-5A0A7FE45514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B519904C-1E17-C942-8BA9-0E8AB5079FBB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EFB13E26-3B41-9749-8519-C459963D2013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id="{EBC82CCD-F9E5-9848-AD05-9CD917C4153B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CA26AE87-8F1A-0446-8346-27E9411E71BB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4" name="Freeform 493">
                <a:extLst>
                  <a:ext uri="{FF2B5EF4-FFF2-40B4-BE49-F238E27FC236}">
                    <a16:creationId xmlns:a16="http://schemas.microsoft.com/office/drawing/2014/main" id="{A9435622-957B-2049-B9C4-D47B10BCEFD7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5" name="Freeform 494">
                <a:extLst>
                  <a:ext uri="{FF2B5EF4-FFF2-40B4-BE49-F238E27FC236}">
                    <a16:creationId xmlns:a16="http://schemas.microsoft.com/office/drawing/2014/main" id="{7C7BD66C-4B7E-A245-B0B0-68D4770B836B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AAD20102-9CAC-A94D-938A-4737F5BDF52B}"/>
                  </a:ext>
                </a:extLst>
              </p:cNvPr>
              <p:cNvCxnSpPr>
                <a:endCxn id="4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2FAD383B-123F-DC43-9C3D-E4BC3F030080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84" name="Group 347">
              <a:extLst>
                <a:ext uri="{FF2B5EF4-FFF2-40B4-BE49-F238E27FC236}">
                  <a16:creationId xmlns:a16="http://schemas.microsoft.com/office/drawing/2014/main" id="{1FA128A4-E7D2-0F47-8B8A-D227ADE12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5328" y="5336495"/>
              <a:ext cx="588970" cy="242608"/>
              <a:chOff x="1871277" y="1576300"/>
              <a:chExt cx="1128371" cy="437861"/>
            </a:xfrm>
          </p:grpSpPr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AB3681F7-659D-C24E-A38A-0FDB7554EA5C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B2EBB36-6458-5E4B-BDD9-19B1C22389E1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4F4C31DA-5FE9-984F-9A0A-1E09D14FE088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C146674E-5B35-BF4A-95DA-E92D42A81756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B03ED2CC-7625-A940-9A57-28C483BA5A6B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2F1ABB92-F0A5-E246-9416-195DA0023580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2CF5432E-D32E-E14F-A34A-56CDAF8AAA96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0FE726C9-E272-5543-B953-93C4B3CA7BF2}"/>
                  </a:ext>
                </a:extLst>
              </p:cNvPr>
              <p:cNvCxnSpPr>
                <a:endCxn id="4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D0496554-D8D1-8948-BABA-94B195EA9D31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85" name="Group 347">
              <a:extLst>
                <a:ext uri="{FF2B5EF4-FFF2-40B4-BE49-F238E27FC236}">
                  <a16:creationId xmlns:a16="http://schemas.microsoft.com/office/drawing/2014/main" id="{6668F938-851E-AB41-8568-976ACF90B0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8241" y="5530308"/>
              <a:ext cx="588970" cy="242608"/>
              <a:chOff x="1871277" y="1576300"/>
              <a:chExt cx="1128371" cy="437861"/>
            </a:xfrm>
          </p:grpSpPr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AAA12AB3-54BB-0441-9A6C-077BF17E70F2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542CBF52-AB3D-B547-9EB4-6268801280FE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62F9DC56-CA45-5E4C-ADDA-2ADC825CE2E9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4" name="Freeform 473">
                <a:extLst>
                  <a:ext uri="{FF2B5EF4-FFF2-40B4-BE49-F238E27FC236}">
                    <a16:creationId xmlns:a16="http://schemas.microsoft.com/office/drawing/2014/main" id="{BC1AC39B-3AE0-3C42-ADA6-3653BBC5B2A7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CBEC19FB-844D-F14C-87CD-AFFDF31314DC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F3726C02-E914-F24E-9979-850362049A60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E7F76CCB-DC14-5D47-BBBB-5D1839BC1450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012FA502-1BF1-0E42-8A23-456008B708CD}"/>
                  </a:ext>
                </a:extLst>
              </p:cNvPr>
              <p:cNvCxnSpPr>
                <a:endCxn id="4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5DE96D85-712C-B94D-9E53-0E42305E578B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86" name="Group 347">
              <a:extLst>
                <a:ext uri="{FF2B5EF4-FFF2-40B4-BE49-F238E27FC236}">
                  <a16:creationId xmlns:a16="http://schemas.microsoft.com/office/drawing/2014/main" id="{83A1C232-E62A-BF4A-8DB9-187CA24614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6757" y="5796647"/>
              <a:ext cx="588970" cy="242608"/>
              <a:chOff x="1871277" y="1576300"/>
              <a:chExt cx="1128371" cy="437861"/>
            </a:xfrm>
          </p:grpSpPr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17919704-9ABE-9546-BBD5-8DF01F7AD80B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BE82DA0E-A4BD-1C43-A0A2-6227CBD1993F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749CFC56-7919-9041-AA3A-D60B7F0B6915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5" name="Freeform 464">
                <a:extLst>
                  <a:ext uri="{FF2B5EF4-FFF2-40B4-BE49-F238E27FC236}">
                    <a16:creationId xmlns:a16="http://schemas.microsoft.com/office/drawing/2014/main" id="{27DD30A4-67D5-F04D-90C5-99D1EFA69143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6" name="Freeform 465">
                <a:extLst>
                  <a:ext uri="{FF2B5EF4-FFF2-40B4-BE49-F238E27FC236}">
                    <a16:creationId xmlns:a16="http://schemas.microsoft.com/office/drawing/2014/main" id="{5EFC06E9-A829-5D4B-AFB1-41BA4A45C59F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3D44CCC7-9CD1-E348-ABEF-BBD848DFB549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A4975792-3908-CB49-9B54-BD948E29A807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D4F3E613-F206-2944-B44D-3EDDF052D577}"/>
                  </a:ext>
                </a:extLst>
              </p:cNvPr>
              <p:cNvCxnSpPr>
                <a:endCxn id="4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B3C6B2A4-7631-2046-85C3-980D6CE39C63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87" name="Group 347">
              <a:extLst>
                <a:ext uri="{FF2B5EF4-FFF2-40B4-BE49-F238E27FC236}">
                  <a16:creationId xmlns:a16="http://schemas.microsoft.com/office/drawing/2014/main" id="{AB634BE5-57A9-CD40-A582-3EC1DA74F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4088" y="5889227"/>
              <a:ext cx="588970" cy="242608"/>
              <a:chOff x="1871277" y="1576300"/>
              <a:chExt cx="1128371" cy="437861"/>
            </a:xfrm>
          </p:grpSpPr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071D573E-69EB-C64A-B32E-BAEDA36F05CD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2AA2F495-D440-3942-89E6-B98ADF2EEF2F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66CFAFD9-9285-6C4E-A3DD-30BDB42BB815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7FAC9A44-D290-E446-8AFD-1995F6718472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5126B8E7-87D6-9244-B06D-DD2BCCF91A00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id="{33C8C3AA-A46D-7042-9C20-C4798335AF85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3E27A51E-B896-6F41-BE51-9A8122856722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2D23564A-0E97-694E-AEE5-518E2024AEE1}"/>
                  </a:ext>
                </a:extLst>
              </p:cNvPr>
              <p:cNvCxnSpPr>
                <a:endCxn id="4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C8A2EE84-1A08-2248-99EE-3B6F3EAB19E1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E674E711-B543-E349-9437-4123F003C12E}"/>
                </a:ext>
              </a:extLst>
            </p:cNvPr>
            <p:cNvGrpSpPr/>
            <p:nvPr/>
          </p:nvGrpSpPr>
          <p:grpSpPr>
            <a:xfrm>
              <a:off x="1925875" y="1754513"/>
              <a:ext cx="5095391" cy="2833288"/>
              <a:chOff x="1925876" y="2212958"/>
              <a:chExt cx="5095391" cy="2833288"/>
            </a:xfrm>
          </p:grpSpPr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id="{62D36AE2-BF21-804C-B67A-91B7A6C2193D}"/>
                  </a:ext>
                </a:extLst>
              </p:cNvPr>
              <p:cNvGrpSpPr/>
              <p:nvPr/>
            </p:nvGrpSpPr>
            <p:grpSpPr>
              <a:xfrm>
                <a:off x="2745416" y="2212958"/>
                <a:ext cx="3597533" cy="493677"/>
                <a:chOff x="2705100" y="2011398"/>
                <a:chExt cx="3597533" cy="493677"/>
              </a:xfrm>
            </p:grpSpPr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8EE6B087-D830-FE4F-AAD6-E1A2BAA9FE85}"/>
                    </a:ext>
                  </a:extLst>
                </p:cNvPr>
                <p:cNvSpPr/>
                <p:nvPr/>
              </p:nvSpPr>
              <p:spPr bwMode="auto">
                <a:xfrm>
                  <a:off x="2722820" y="2011398"/>
                  <a:ext cx="3579813" cy="492125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47CCD83D-A4A7-784F-A36F-834C748A5646}"/>
                    </a:ext>
                  </a:extLst>
                </p:cNvPr>
                <p:cNvSpPr/>
                <p:nvPr/>
              </p:nvSpPr>
              <p:spPr bwMode="auto">
                <a:xfrm>
                  <a:off x="2705100" y="2012950"/>
                  <a:ext cx="3579813" cy="492125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TextBox 389">
                  <a:extLst>
                    <a:ext uri="{FF2B5EF4-FFF2-40B4-BE49-F238E27FC236}">
                      <a16:creationId xmlns:a16="http://schemas.microsoft.com/office/drawing/2014/main" id="{9C856663-ED44-084E-BE50-F682BBA775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52664" y="2127167"/>
                  <a:ext cx="2057700" cy="2961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ts val="1475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Remote Controller</a:t>
                  </a:r>
                </a:p>
              </p:txBody>
            </p: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1B736A2-639C-5045-9469-BBFF1FDAFC95}"/>
                  </a:ext>
                </a:extLst>
              </p:cNvPr>
              <p:cNvGrpSpPr/>
              <p:nvPr/>
            </p:nvGrpSpPr>
            <p:grpSpPr>
              <a:xfrm>
                <a:off x="1925876" y="4223509"/>
                <a:ext cx="923540" cy="405953"/>
                <a:chOff x="2705100" y="2011398"/>
                <a:chExt cx="3597533" cy="493677"/>
              </a:xfrm>
            </p:grpSpPr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7255FCAB-97CA-B947-8E8A-0A13FD397DC5}"/>
                    </a:ext>
                  </a:extLst>
                </p:cNvPr>
                <p:cNvSpPr/>
                <p:nvPr/>
              </p:nvSpPr>
              <p:spPr bwMode="auto">
                <a:xfrm>
                  <a:off x="2722820" y="2011398"/>
                  <a:ext cx="3579813" cy="492125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61B8CC61-7E0C-EE46-9388-0895CB146C0C}"/>
                    </a:ext>
                  </a:extLst>
                </p:cNvPr>
                <p:cNvSpPr/>
                <p:nvPr/>
              </p:nvSpPr>
              <p:spPr bwMode="auto">
                <a:xfrm>
                  <a:off x="2705100" y="2012950"/>
                  <a:ext cx="3579813" cy="492125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TextBox 389">
                  <a:extLst>
                    <a:ext uri="{FF2B5EF4-FFF2-40B4-BE49-F238E27FC236}">
                      <a16:creationId xmlns:a16="http://schemas.microsoft.com/office/drawing/2014/main" id="{753C8794-6C3E-A946-98F0-0A4574B6805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01810" y="2127167"/>
                  <a:ext cx="1159411" cy="2961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ts val="1475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CA</a:t>
                  </a: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F6E58E7F-3C3B-6B42-95B1-9AED236D83A8}"/>
                  </a:ext>
                </a:extLst>
              </p:cNvPr>
              <p:cNvGrpSpPr/>
              <p:nvPr/>
            </p:nvGrpSpPr>
            <p:grpSpPr>
              <a:xfrm>
                <a:off x="3589508" y="4760377"/>
                <a:ext cx="463568" cy="285869"/>
                <a:chOff x="3558850" y="4573304"/>
                <a:chExt cx="463568" cy="285869"/>
              </a:xfrm>
            </p:grpSpPr>
            <p:grpSp>
              <p:nvGrpSpPr>
                <p:cNvPr id="443" name="Group 442">
                  <a:extLst>
                    <a:ext uri="{FF2B5EF4-FFF2-40B4-BE49-F238E27FC236}">
                      <a16:creationId xmlns:a16="http://schemas.microsoft.com/office/drawing/2014/main" id="{B5462F2E-F700-E74E-8777-989C222F6B17}"/>
                    </a:ext>
                  </a:extLst>
                </p:cNvPr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45" name="Oval 444">
                    <a:extLst>
                      <a:ext uri="{FF2B5EF4-FFF2-40B4-BE49-F238E27FC236}">
                        <a16:creationId xmlns:a16="http://schemas.microsoft.com/office/drawing/2014/main" id="{3A8D5BD0-5AF9-F047-A2A5-74B21E482F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rgbClr val="FFFFFF">
                      <a:alpha val="42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6" name="Oval 445">
                    <a:extLst>
                      <a:ext uri="{FF2B5EF4-FFF2-40B4-BE49-F238E27FC236}">
                        <a16:creationId xmlns:a16="http://schemas.microsoft.com/office/drawing/2014/main" id="{76278212-AACF-EA41-ABEC-BADB5287BB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 cap="flat" cmpd="sng" algn="ctr">
                    <a:solidFill>
                      <a:srgbClr val="CC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44" name="TextBox 389">
                  <a:extLst>
                    <a:ext uri="{FF2B5EF4-FFF2-40B4-BE49-F238E27FC236}">
                      <a16:creationId xmlns:a16="http://schemas.microsoft.com/office/drawing/2014/main" id="{07D62407-09DE-4446-A991-94479991A7D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5935" y="4573304"/>
                  <a:ext cx="434071" cy="2858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ts val="1475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CA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4D1B0CFF-CE53-8E44-985B-C5516AC59054}"/>
                  </a:ext>
                </a:extLst>
              </p:cNvPr>
              <p:cNvGrpSpPr/>
              <p:nvPr/>
            </p:nvGrpSpPr>
            <p:grpSpPr>
              <a:xfrm>
                <a:off x="4369656" y="4758258"/>
                <a:ext cx="463568" cy="285869"/>
                <a:chOff x="3558850" y="4573304"/>
                <a:chExt cx="463568" cy="285869"/>
              </a:xfrm>
            </p:grpSpPr>
            <p:grpSp>
              <p:nvGrpSpPr>
                <p:cNvPr id="439" name="Group 438">
                  <a:extLst>
                    <a:ext uri="{FF2B5EF4-FFF2-40B4-BE49-F238E27FC236}">
                      <a16:creationId xmlns:a16="http://schemas.microsoft.com/office/drawing/2014/main" id="{E9FE6041-3130-EB4F-8BC7-1EE9AB973D5F}"/>
                    </a:ext>
                  </a:extLst>
                </p:cNvPr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41" name="Oval 440">
                    <a:extLst>
                      <a:ext uri="{FF2B5EF4-FFF2-40B4-BE49-F238E27FC236}">
                        <a16:creationId xmlns:a16="http://schemas.microsoft.com/office/drawing/2014/main" id="{5B86D724-BC2B-BD40-B41F-B06FDAB2E4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rgbClr val="FFFFFF">
                      <a:alpha val="42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2" name="Oval 441">
                    <a:extLst>
                      <a:ext uri="{FF2B5EF4-FFF2-40B4-BE49-F238E27FC236}">
                        <a16:creationId xmlns:a16="http://schemas.microsoft.com/office/drawing/2014/main" id="{25D22206-7FA6-1144-B6AC-B857637AF39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 cap="flat" cmpd="sng" algn="ctr">
                    <a:solidFill>
                      <a:srgbClr val="CC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40" name="TextBox 389">
                  <a:extLst>
                    <a:ext uri="{FF2B5EF4-FFF2-40B4-BE49-F238E27FC236}">
                      <a16:creationId xmlns:a16="http://schemas.microsoft.com/office/drawing/2014/main" id="{2D5FEB66-58AA-9E4B-AD71-EA4750A833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5935" y="4573304"/>
                  <a:ext cx="434071" cy="2858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ts val="1475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CA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id="{9D109E0A-BCFA-E94A-BF8F-93D3F96B54CC}"/>
                  </a:ext>
                </a:extLst>
              </p:cNvPr>
              <p:cNvGrpSpPr/>
              <p:nvPr/>
            </p:nvGrpSpPr>
            <p:grpSpPr>
              <a:xfrm>
                <a:off x="5569912" y="4756140"/>
                <a:ext cx="463568" cy="285869"/>
                <a:chOff x="3558850" y="4573304"/>
                <a:chExt cx="463568" cy="285869"/>
              </a:xfrm>
            </p:grpSpPr>
            <p:grpSp>
              <p:nvGrpSpPr>
                <p:cNvPr id="435" name="Group 434">
                  <a:extLst>
                    <a:ext uri="{FF2B5EF4-FFF2-40B4-BE49-F238E27FC236}">
                      <a16:creationId xmlns:a16="http://schemas.microsoft.com/office/drawing/2014/main" id="{640672AD-E981-1643-871D-AD8A67139540}"/>
                    </a:ext>
                  </a:extLst>
                </p:cNvPr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37" name="Oval 436">
                    <a:extLst>
                      <a:ext uri="{FF2B5EF4-FFF2-40B4-BE49-F238E27FC236}">
                        <a16:creationId xmlns:a16="http://schemas.microsoft.com/office/drawing/2014/main" id="{294A370C-785F-404E-8135-30826A70FF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rgbClr val="FFFFFF">
                      <a:alpha val="42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8" name="Oval 437">
                    <a:extLst>
                      <a:ext uri="{FF2B5EF4-FFF2-40B4-BE49-F238E27FC236}">
                        <a16:creationId xmlns:a16="http://schemas.microsoft.com/office/drawing/2014/main" id="{E67022FB-D28B-0E44-9B6D-DD8092F2FB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 cap="flat" cmpd="sng" algn="ctr">
                    <a:solidFill>
                      <a:srgbClr val="CC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36" name="TextBox 389">
                  <a:extLst>
                    <a:ext uri="{FF2B5EF4-FFF2-40B4-BE49-F238E27FC236}">
                      <a16:creationId xmlns:a16="http://schemas.microsoft.com/office/drawing/2014/main" id="{2A590B0D-6FC1-9149-A279-05645BBC36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5935" y="4573304"/>
                  <a:ext cx="434071" cy="2858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ts val="1475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CA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id="{0326EFB3-34F4-754B-86E7-7F4C53B7BE4A}"/>
                  </a:ext>
                </a:extLst>
              </p:cNvPr>
              <p:cNvGrpSpPr/>
              <p:nvPr/>
            </p:nvGrpSpPr>
            <p:grpSpPr>
              <a:xfrm>
                <a:off x="6557699" y="4754022"/>
                <a:ext cx="463568" cy="285869"/>
                <a:chOff x="3558850" y="4573304"/>
                <a:chExt cx="463568" cy="285869"/>
              </a:xfrm>
            </p:grpSpPr>
            <p:grpSp>
              <p:nvGrpSpPr>
                <p:cNvPr id="431" name="Group 430">
                  <a:extLst>
                    <a:ext uri="{FF2B5EF4-FFF2-40B4-BE49-F238E27FC236}">
                      <a16:creationId xmlns:a16="http://schemas.microsoft.com/office/drawing/2014/main" id="{887B5438-FD39-FF45-94F4-501001587C74}"/>
                    </a:ext>
                  </a:extLst>
                </p:cNvPr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33" name="Oval 432">
                    <a:extLst>
                      <a:ext uri="{FF2B5EF4-FFF2-40B4-BE49-F238E27FC236}">
                        <a16:creationId xmlns:a16="http://schemas.microsoft.com/office/drawing/2014/main" id="{6FF89616-28C7-BA4C-A7CF-F285884667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rgbClr val="FFFFFF">
                      <a:alpha val="42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4" name="Oval 433">
                    <a:extLst>
                      <a:ext uri="{FF2B5EF4-FFF2-40B4-BE49-F238E27FC236}">
                        <a16:creationId xmlns:a16="http://schemas.microsoft.com/office/drawing/2014/main" id="{DE898B76-72BE-1941-BD61-33F2BA1779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 cap="flat" cmpd="sng" algn="ctr">
                    <a:solidFill>
                      <a:srgbClr val="CC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32" name="TextBox 389">
                  <a:extLst>
                    <a:ext uri="{FF2B5EF4-FFF2-40B4-BE49-F238E27FC236}">
                      <a16:creationId xmlns:a16="http://schemas.microsoft.com/office/drawing/2014/main" id="{FC2D41BB-76AF-5143-8519-F85BA5D0464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5935" y="4573304"/>
                  <a:ext cx="434071" cy="2858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ts val="1475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CA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5E8E5875-4EBA-4349-B27C-7F45D2F51E62}"/>
                </a:ext>
              </a:extLst>
            </p:cNvPr>
            <p:cNvGrpSpPr/>
            <p:nvPr/>
          </p:nvGrpSpPr>
          <p:grpSpPr>
            <a:xfrm>
              <a:off x="2050694" y="4240394"/>
              <a:ext cx="4962309" cy="697609"/>
              <a:chOff x="-3809141" y="1128902"/>
              <a:chExt cx="4962309" cy="697609"/>
            </a:xfrm>
          </p:grpSpPr>
          <p:grpSp>
            <p:nvGrpSpPr>
              <p:cNvPr id="390" name="Group 554">
                <a:extLst>
                  <a:ext uri="{FF2B5EF4-FFF2-40B4-BE49-F238E27FC236}">
                    <a16:creationId xmlns:a16="http://schemas.microsoft.com/office/drawing/2014/main" id="{81B6EE14-CC27-744A-A051-4E03FA7FB8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59184" y="1493681"/>
                <a:ext cx="426647" cy="330722"/>
                <a:chOff x="2932185" y="3913304"/>
                <a:chExt cx="426963" cy="330885"/>
              </a:xfrm>
            </p:grpSpPr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C110861B-9F39-1F44-A2C4-E4F16FCAC279}"/>
                    </a:ext>
                  </a:extLst>
                </p:cNvPr>
                <p:cNvSpPr/>
                <p:nvPr/>
              </p:nvSpPr>
              <p:spPr>
                <a:xfrm>
                  <a:off x="2933382" y="3913304"/>
                  <a:ext cx="425766" cy="328775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DD0A76D0-D1B5-C448-A6EF-5CBA826076A3}"/>
                    </a:ext>
                  </a:extLst>
                </p:cNvPr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id="{3D867651-027E-ED40-9FF0-8C7FDE56A1AD}"/>
                    </a:ext>
                  </a:extLst>
                </p:cNvPr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38A884CE-9A37-D940-B4A8-9D4D87274982}"/>
                    </a:ext>
                  </a:extLst>
                </p:cNvPr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F72B6516-301E-294C-BD5A-03CB25199EE7}"/>
                    </a:ext>
                  </a:extLst>
                </p:cNvPr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5E23C2C4-4FEE-1D40-BD08-52071DA681C7}"/>
                    </a:ext>
                  </a:extLst>
                </p:cNvPr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391" name="Group 554">
                <a:extLst>
                  <a:ext uri="{FF2B5EF4-FFF2-40B4-BE49-F238E27FC236}">
                    <a16:creationId xmlns:a16="http://schemas.microsoft.com/office/drawing/2014/main" id="{8984DC81-21F8-1546-9659-CE7B16A687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809141" y="1128902"/>
                <a:ext cx="675450" cy="526527"/>
                <a:chOff x="2932185" y="3913304"/>
                <a:chExt cx="430533" cy="332666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354DD063-2794-1643-A5E7-9E49377960D6}"/>
                    </a:ext>
                  </a:extLst>
                </p:cNvPr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16208DC2-6B8A-2448-84E0-DB0EF734E2E0}"/>
                    </a:ext>
                  </a:extLst>
                </p:cNvPr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9617AE01-3C7B-7E42-9676-0C68B7ECCAE6}"/>
                    </a:ext>
                  </a:extLst>
                </p:cNvPr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C47DC652-BD0C-3F46-86D7-ECC9AD1D79D2}"/>
                    </a:ext>
                  </a:extLst>
                </p:cNvPr>
                <p:cNvCxnSpPr/>
                <p:nvPr/>
              </p:nvCxnSpPr>
              <p:spPr>
                <a:xfrm flipH="1" flipV="1">
                  <a:off x="3182588" y="400542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3B014B56-FED6-4E48-99C5-5A79ADD94CC4}"/>
                    </a:ext>
                  </a:extLst>
                </p:cNvPr>
                <p:cNvCxnSpPr/>
                <p:nvPr/>
              </p:nvCxnSpPr>
              <p:spPr>
                <a:xfrm flipH="1" flipV="1">
                  <a:off x="3093297" y="4009316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468D05CF-FA4F-A948-B610-7F2761E0FD51}"/>
                    </a:ext>
                  </a:extLst>
                </p:cNvPr>
                <p:cNvCxnSpPr/>
                <p:nvPr/>
              </p:nvCxnSpPr>
              <p:spPr>
                <a:xfrm flipH="1" flipV="1">
                  <a:off x="3278747" y="4008109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392" name="Group 554">
                <a:extLst>
                  <a:ext uri="{FF2B5EF4-FFF2-40B4-BE49-F238E27FC236}">
                    <a16:creationId xmlns:a16="http://schemas.microsoft.com/office/drawing/2014/main" id="{A996263E-DE9E-0842-A205-EB674D3E01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475553" y="1495789"/>
                <a:ext cx="430214" cy="330722"/>
                <a:chOff x="2932185" y="3913304"/>
                <a:chExt cx="430533" cy="330885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0ED24C96-9484-4B4E-B94F-7B96917BDD0F}"/>
                    </a:ext>
                  </a:extLst>
                </p:cNvPr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B0981132-3978-A74C-92CF-3B326EA8CF91}"/>
                    </a:ext>
                  </a:extLst>
                </p:cNvPr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32807344-875D-7B41-B999-7AB2EF8D8CFB}"/>
                    </a:ext>
                  </a:extLst>
                </p:cNvPr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0986A014-650F-3149-8526-CB72AA722F05}"/>
                    </a:ext>
                  </a:extLst>
                </p:cNvPr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CCA2E2B5-01CD-7B4F-94D5-1422002B0E7E}"/>
                    </a:ext>
                  </a:extLst>
                </p:cNvPr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C5F10C1C-2C2D-AF46-9C32-C36601C56B52}"/>
                    </a:ext>
                  </a:extLst>
                </p:cNvPr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393" name="Group 554">
                <a:extLst>
                  <a:ext uri="{FF2B5EF4-FFF2-40B4-BE49-F238E27FC236}">
                    <a16:creationId xmlns:a16="http://schemas.microsoft.com/office/drawing/2014/main" id="{C13C551E-2854-8946-A50E-F2DE3B9466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71097" y="1490382"/>
                <a:ext cx="430214" cy="330722"/>
                <a:chOff x="2932185" y="3913304"/>
                <a:chExt cx="430533" cy="330885"/>
              </a:xfrm>
            </p:grpSpPr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B9056E92-3704-A64A-8AC6-8AE37C0DE9FD}"/>
                    </a:ext>
                  </a:extLst>
                </p:cNvPr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42F13AA3-2FB6-1448-A47B-8DFED40933BC}"/>
                    </a:ext>
                  </a:extLst>
                </p:cNvPr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E77A16B9-9E1B-264D-B761-C2F6E72E8944}"/>
                    </a:ext>
                  </a:extLst>
                </p:cNvPr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16553DD0-7CED-E54F-86EB-21CD0B109D8B}"/>
                    </a:ext>
                  </a:extLst>
                </p:cNvPr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E9065049-61A7-D445-8F3A-CF75B01E536C}"/>
                    </a:ext>
                  </a:extLst>
                </p:cNvPr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74894E9C-A6C4-6A4A-AB4E-52ACBB1D5460}"/>
                    </a:ext>
                  </a:extLst>
                </p:cNvPr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394" name="Group 554">
                <a:extLst>
                  <a:ext uri="{FF2B5EF4-FFF2-40B4-BE49-F238E27FC236}">
                    <a16:creationId xmlns:a16="http://schemas.microsoft.com/office/drawing/2014/main" id="{1A94EF4C-7B4A-A442-9223-24BE151A86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2954" y="1484975"/>
                <a:ext cx="430214" cy="330722"/>
                <a:chOff x="2932185" y="3913304"/>
                <a:chExt cx="430533" cy="330885"/>
              </a:xfrm>
            </p:grpSpPr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EF7021D4-6C50-FE4F-99DD-7E97E97A6213}"/>
                    </a:ext>
                  </a:extLst>
                </p:cNvPr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F3A4AB08-E85D-1B4D-8B63-B23CC80E42EB}"/>
                    </a:ext>
                  </a:extLst>
                </p:cNvPr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9C1A2807-7BAE-6C42-B615-F35AC6152D59}"/>
                    </a:ext>
                  </a:extLst>
                </p:cNvPr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155E58FB-2047-8242-96E3-E6496B245893}"/>
                    </a:ext>
                  </a:extLst>
                </p:cNvPr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76E85654-AB3D-5C4E-A804-425C02BD2C31}"/>
                    </a:ext>
                  </a:extLst>
                </p:cNvPr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E71B59FA-2416-4440-955A-A071C311CFAC}"/>
                    </a:ext>
                  </a:extLst>
                </p:cNvPr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</p:grpSp>
      </p:grpSp>
      <p:grpSp>
        <p:nvGrpSpPr>
          <p:cNvPr id="710" name="Group 709">
            <a:extLst>
              <a:ext uri="{FF2B5EF4-FFF2-40B4-BE49-F238E27FC236}">
                <a16:creationId xmlns:a16="http://schemas.microsoft.com/office/drawing/2014/main" id="{8973FC0F-0FC1-A246-BFD1-84BF1EF9A853}"/>
              </a:ext>
            </a:extLst>
          </p:cNvPr>
          <p:cNvGrpSpPr/>
          <p:nvPr/>
        </p:nvGrpSpPr>
        <p:grpSpPr>
          <a:xfrm>
            <a:off x="200416" y="5099428"/>
            <a:ext cx="4112251" cy="1370966"/>
            <a:chOff x="-1402915" y="4974167"/>
            <a:chExt cx="4112251" cy="1370966"/>
          </a:xfrm>
        </p:grpSpPr>
        <p:sp>
          <p:nvSpPr>
            <p:cNvPr id="711" name="TextBox 710">
              <a:extLst>
                <a:ext uri="{FF2B5EF4-FFF2-40B4-BE49-F238E27FC236}">
                  <a16:creationId xmlns:a16="http://schemas.microsoft.com/office/drawing/2014/main" id="{08BF04B4-6075-A84B-8EC3-DF7DDD551004}"/>
                </a:ext>
              </a:extLst>
            </p:cNvPr>
            <p:cNvSpPr txBox="1"/>
            <p:nvPr/>
          </p:nvSpPr>
          <p:spPr>
            <a:xfrm>
              <a:off x="-1402915" y="5588003"/>
              <a:ext cx="4112251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3363" marR="0" lvl="0" indent="-233363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ea typeface="ＭＳ Ｐゴシック" charset="0"/>
                </a:rPr>
                <a:t>1: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generalized “flow-based” forwarding (e.g., OpenFlow)</a:t>
              </a:r>
            </a:p>
          </p:txBody>
        </p:sp>
        <p:cxnSp>
          <p:nvCxnSpPr>
            <p:cNvPr id="712" name="Straight Connector 711">
              <a:extLst>
                <a:ext uri="{FF2B5EF4-FFF2-40B4-BE49-F238E27FC236}">
                  <a16:creationId xmlns:a16="http://schemas.microsoft.com/office/drawing/2014/main" id="{83A62419-3EC1-4842-8B5B-F8E1858F6A37}"/>
                </a:ext>
              </a:extLst>
            </p:cNvPr>
            <p:cNvCxnSpPr>
              <a:cxnSpLocks/>
              <a:stCxn id="711" idx="0"/>
            </p:cNvCxnSpPr>
            <p:nvPr/>
          </p:nvCxnSpPr>
          <p:spPr bwMode="auto">
            <a:xfrm flipV="1">
              <a:off x="653211" y="4974167"/>
              <a:ext cx="1505789" cy="613836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13" name="Group 712">
            <a:extLst>
              <a:ext uri="{FF2B5EF4-FFF2-40B4-BE49-F238E27FC236}">
                <a16:creationId xmlns:a16="http://schemas.microsoft.com/office/drawing/2014/main" id="{AAAF29D5-9601-CF43-8C05-901671240D68}"/>
              </a:ext>
            </a:extLst>
          </p:cNvPr>
          <p:cNvGrpSpPr/>
          <p:nvPr/>
        </p:nvGrpSpPr>
        <p:grpSpPr>
          <a:xfrm>
            <a:off x="9193527" y="3631579"/>
            <a:ext cx="2831459" cy="1311728"/>
            <a:chOff x="69488" y="5026085"/>
            <a:chExt cx="4347805" cy="1311728"/>
          </a:xfrm>
        </p:grpSpPr>
        <p:sp>
          <p:nvSpPr>
            <p:cNvPr id="714" name="TextBox 713">
              <a:extLst>
                <a:ext uri="{FF2B5EF4-FFF2-40B4-BE49-F238E27FC236}">
                  <a16:creationId xmlns:a16="http://schemas.microsoft.com/office/drawing/2014/main" id="{FE50FC28-F437-0344-9C2D-2FDDA8A95DAE}"/>
                </a:ext>
              </a:extLst>
            </p:cNvPr>
            <p:cNvSpPr txBox="1"/>
            <p:nvPr/>
          </p:nvSpPr>
          <p:spPr>
            <a:xfrm>
              <a:off x="69488" y="5580683"/>
              <a:ext cx="4347805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3363" marR="0" lvl="0" indent="-233363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ea typeface="ＭＳ Ｐゴシック" charset="0"/>
                </a:rPr>
                <a:t>2.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control, data plane separation</a:t>
              </a:r>
            </a:p>
          </p:txBody>
        </p:sp>
        <p:cxnSp>
          <p:nvCxnSpPr>
            <p:cNvPr id="715" name="Straight Connector 714">
              <a:extLst>
                <a:ext uri="{FF2B5EF4-FFF2-40B4-BE49-F238E27FC236}">
                  <a16:creationId xmlns:a16="http://schemas.microsoft.com/office/drawing/2014/main" id="{AB94C55F-5325-1444-88FB-722BF41A6EED}"/>
                </a:ext>
              </a:extLst>
            </p:cNvPr>
            <p:cNvCxnSpPr>
              <a:cxnSpLocks/>
              <a:stCxn id="714" idx="0"/>
            </p:cNvCxnSpPr>
            <p:nvPr/>
          </p:nvCxnSpPr>
          <p:spPr bwMode="auto">
            <a:xfrm flipH="1" flipV="1">
              <a:off x="1351777" y="5026085"/>
              <a:ext cx="891615" cy="554598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16" name="TextBox 715">
            <a:extLst>
              <a:ext uri="{FF2B5EF4-FFF2-40B4-BE49-F238E27FC236}">
                <a16:creationId xmlns:a16="http://schemas.microsoft.com/office/drawing/2014/main" id="{DC87C3CB-DAE1-4642-A18C-C358079613E1}"/>
              </a:ext>
            </a:extLst>
          </p:cNvPr>
          <p:cNvSpPr txBox="1"/>
          <p:nvPr/>
        </p:nvSpPr>
        <p:spPr>
          <a:xfrm>
            <a:off x="8661128" y="1214433"/>
            <a:ext cx="332627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3</a:t>
            </a:r>
            <a:r>
              <a:rPr lang="en-US" sz="2400" b="1" i="1" dirty="0">
                <a:solidFill>
                  <a:srgbClr val="000090"/>
                </a:solidFill>
                <a:ea typeface="ＭＳ Ｐゴシック" charset="0"/>
              </a:rPr>
              <a:t>. </a:t>
            </a:r>
            <a:r>
              <a:rPr lang="en-US" sz="2400" i="1" dirty="0">
                <a:solidFill>
                  <a:srgbClr val="000000"/>
                </a:solidFill>
                <a:ea typeface="ＭＳ Ｐゴシック" charset="0"/>
              </a:rPr>
              <a:t>control plane functions external to data-plane switches</a:t>
            </a:r>
            <a:endParaRPr lang="en-US" i="1" dirty="0">
              <a:solidFill>
                <a:srgbClr val="000000"/>
              </a:solidFill>
              <a:ea typeface="ＭＳ Ｐゴシック" charset="0"/>
            </a:endParaRPr>
          </a:p>
        </p:txBody>
      </p:sp>
      <p:cxnSp>
        <p:nvCxnSpPr>
          <p:cNvPr id="717" name="Straight Connector 716">
            <a:extLst>
              <a:ext uri="{FF2B5EF4-FFF2-40B4-BE49-F238E27FC236}">
                <a16:creationId xmlns:a16="http://schemas.microsoft.com/office/drawing/2014/main" id="{A4E79431-B0A1-424A-994E-6C3A3C35D682}"/>
              </a:ext>
            </a:extLst>
          </p:cNvPr>
          <p:cNvCxnSpPr/>
          <p:nvPr/>
        </p:nvCxnSpPr>
        <p:spPr bwMode="auto">
          <a:xfrm flipV="1">
            <a:off x="8275367" y="1593599"/>
            <a:ext cx="618473" cy="645305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" name="Oval 717">
            <a:extLst>
              <a:ext uri="{FF2B5EF4-FFF2-40B4-BE49-F238E27FC236}">
                <a16:creationId xmlns:a16="http://schemas.microsoft.com/office/drawing/2014/main" id="{D081AC31-01FF-274A-A3CC-61340B69FEDE}"/>
              </a:ext>
            </a:extLst>
          </p:cNvPr>
          <p:cNvSpPr/>
          <p:nvPr/>
        </p:nvSpPr>
        <p:spPr bwMode="auto">
          <a:xfrm>
            <a:off x="3619093" y="1435386"/>
            <a:ext cx="725674" cy="342648"/>
          </a:xfrm>
          <a:prstGeom prst="ellipse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9525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51428A79-BB50-854B-9121-C9E4D1876557}"/>
              </a:ext>
            </a:extLst>
          </p:cNvPr>
          <p:cNvSpPr/>
          <p:nvPr/>
        </p:nvSpPr>
        <p:spPr bwMode="auto">
          <a:xfrm>
            <a:off x="4618114" y="1426539"/>
            <a:ext cx="725674" cy="342648"/>
          </a:xfrm>
          <a:prstGeom prst="ellipse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9525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DC70C71B-F844-7F49-AB26-0B4E22A896D0}"/>
              </a:ext>
            </a:extLst>
          </p:cNvPr>
          <p:cNvSpPr/>
          <p:nvPr/>
        </p:nvSpPr>
        <p:spPr bwMode="auto">
          <a:xfrm>
            <a:off x="7431318" y="1417694"/>
            <a:ext cx="725674" cy="342648"/>
          </a:xfrm>
          <a:prstGeom prst="ellipse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9525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721" name="TextBox 720">
            <a:extLst>
              <a:ext uri="{FF2B5EF4-FFF2-40B4-BE49-F238E27FC236}">
                <a16:creationId xmlns:a16="http://schemas.microsoft.com/office/drawing/2014/main" id="{1064F1A9-6515-434B-A35C-622C7DCD2543}"/>
              </a:ext>
            </a:extLst>
          </p:cNvPr>
          <p:cNvSpPr txBox="1"/>
          <p:nvPr/>
        </p:nvSpPr>
        <p:spPr>
          <a:xfrm>
            <a:off x="6236542" y="1190791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8000"/>
                </a:solidFill>
                <a:latin typeface="Arial" charset="0"/>
                <a:ea typeface="ＭＳ Ｐゴシック" charset="0"/>
              </a:rPr>
              <a:t>…</a:t>
            </a:r>
          </a:p>
        </p:txBody>
      </p: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E5214BD8-C000-224E-8C7D-B3610D784CAA}"/>
              </a:ext>
            </a:extLst>
          </p:cNvPr>
          <p:cNvCxnSpPr/>
          <p:nvPr/>
        </p:nvCxnSpPr>
        <p:spPr bwMode="auto">
          <a:xfrm flipV="1">
            <a:off x="8228340" y="1594833"/>
            <a:ext cx="663883" cy="1006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6" name="TextBox 725">
            <a:extLst>
              <a:ext uri="{FF2B5EF4-FFF2-40B4-BE49-F238E27FC236}">
                <a16:creationId xmlns:a16="http://schemas.microsoft.com/office/drawing/2014/main" id="{DC680172-6486-D24B-A48C-E405688C7041}"/>
              </a:ext>
            </a:extLst>
          </p:cNvPr>
          <p:cNvSpPr txBox="1"/>
          <p:nvPr/>
        </p:nvSpPr>
        <p:spPr>
          <a:xfrm>
            <a:off x="3617055" y="1431666"/>
            <a:ext cx="733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routing</a:t>
            </a:r>
          </a:p>
        </p:txBody>
      </p:sp>
      <p:sp>
        <p:nvSpPr>
          <p:cNvPr id="727" name="TextBox 726">
            <a:extLst>
              <a:ext uri="{FF2B5EF4-FFF2-40B4-BE49-F238E27FC236}">
                <a16:creationId xmlns:a16="http://schemas.microsoft.com/office/drawing/2014/main" id="{5B694A56-9AC5-0343-9AF5-205254784FFA}"/>
              </a:ext>
            </a:extLst>
          </p:cNvPr>
          <p:cNvSpPr txBox="1"/>
          <p:nvPr/>
        </p:nvSpPr>
        <p:spPr>
          <a:xfrm>
            <a:off x="4644492" y="1393402"/>
            <a:ext cx="80966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access control</a:t>
            </a:r>
          </a:p>
        </p:txBody>
      </p:sp>
      <p:sp>
        <p:nvSpPr>
          <p:cNvPr id="728" name="TextBox 727">
            <a:extLst>
              <a:ext uri="{FF2B5EF4-FFF2-40B4-BE49-F238E27FC236}">
                <a16:creationId xmlns:a16="http://schemas.microsoft.com/office/drawing/2014/main" id="{70629D76-356C-EB41-BD3B-0E20EADC644F}"/>
              </a:ext>
            </a:extLst>
          </p:cNvPr>
          <p:cNvSpPr txBox="1"/>
          <p:nvPr/>
        </p:nvSpPr>
        <p:spPr>
          <a:xfrm>
            <a:off x="7403572" y="1382879"/>
            <a:ext cx="80966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load</a:t>
            </a:r>
          </a:p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balance</a:t>
            </a:r>
          </a:p>
        </p:txBody>
      </p:sp>
      <p:grpSp>
        <p:nvGrpSpPr>
          <p:cNvPr id="734" name="Group 733">
            <a:extLst>
              <a:ext uri="{FF2B5EF4-FFF2-40B4-BE49-F238E27FC236}">
                <a16:creationId xmlns:a16="http://schemas.microsoft.com/office/drawing/2014/main" id="{B6C23F3B-5DA9-E34E-AED7-02585AE8706E}"/>
              </a:ext>
            </a:extLst>
          </p:cNvPr>
          <p:cNvGrpSpPr/>
          <p:nvPr/>
        </p:nvGrpSpPr>
        <p:grpSpPr>
          <a:xfrm>
            <a:off x="363256" y="1413523"/>
            <a:ext cx="3169084" cy="1089529"/>
            <a:chOff x="363256" y="1413523"/>
            <a:chExt cx="3169084" cy="1089529"/>
          </a:xfrm>
        </p:grpSpPr>
        <p:sp>
          <p:nvSpPr>
            <p:cNvPr id="723" name="TextBox 722">
              <a:extLst>
                <a:ext uri="{FF2B5EF4-FFF2-40B4-BE49-F238E27FC236}">
                  <a16:creationId xmlns:a16="http://schemas.microsoft.com/office/drawing/2014/main" id="{34380553-0FC8-9443-B65A-13A8F1715FC7}"/>
                </a:ext>
              </a:extLst>
            </p:cNvPr>
            <p:cNvSpPr txBox="1"/>
            <p:nvPr/>
          </p:nvSpPr>
          <p:spPr>
            <a:xfrm>
              <a:off x="363256" y="1413523"/>
              <a:ext cx="2748319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3363" marR="0" lvl="0" indent="-233363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ea typeface="ＭＳ Ｐゴシック" charset="0"/>
                </a:rPr>
                <a:t>4.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programmable control applications</a:t>
              </a:r>
            </a:p>
          </p:txBody>
        </p:sp>
        <p:cxnSp>
          <p:nvCxnSpPr>
            <p:cNvPr id="732" name="Straight Connector 731">
              <a:extLst>
                <a:ext uri="{FF2B5EF4-FFF2-40B4-BE49-F238E27FC236}">
                  <a16:creationId xmlns:a16="http://schemas.microsoft.com/office/drawing/2014/main" id="{EC9B11A7-2B7B-8347-9A8A-72D9FF978B22}"/>
                </a:ext>
              </a:extLst>
            </p:cNvPr>
            <p:cNvCxnSpPr>
              <a:cxnSpLocks/>
            </p:cNvCxnSpPr>
            <p:nvPr/>
          </p:nvCxnSpPr>
          <p:spPr>
            <a:xfrm>
              <a:off x="2655518" y="1615858"/>
              <a:ext cx="876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945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065" y="2667000"/>
            <a:ext cx="10388183" cy="1143000"/>
          </a:xfrm>
        </p:spPr>
        <p:txBody>
          <a:bodyPr>
            <a:normAutofit/>
          </a:bodyPr>
          <a:lstStyle/>
          <a:p>
            <a:r>
              <a:rPr lang="en-US" dirty="0"/>
              <a:t>4. </a:t>
            </a:r>
            <a:r>
              <a:rPr lang="en-US" altLang="zh-CN" dirty="0"/>
              <a:t>SDN Control Plane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60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8455" y="2514600"/>
            <a:ext cx="8435090" cy="11430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altLang="zh-CN" dirty="0"/>
              <a:t>Limitations of Current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5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Software defined networking (SDN)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50" name="Content Placeholder 6">
            <a:extLst>
              <a:ext uri="{FF2B5EF4-FFF2-40B4-BE49-F238E27FC236}">
                <a16:creationId xmlns:a16="http://schemas.microsoft.com/office/drawing/2014/main" id="{BCBBA01E-E6B7-6244-BCD8-8FA9A6E5AB79}"/>
              </a:ext>
            </a:extLst>
          </p:cNvPr>
          <p:cNvSpPr txBox="1">
            <a:spLocks/>
          </p:cNvSpPr>
          <p:nvPr/>
        </p:nvSpPr>
        <p:spPr bwMode="auto">
          <a:xfrm>
            <a:off x="826718" y="1581355"/>
            <a:ext cx="5767982" cy="509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None/>
              <a:tabLst/>
              <a:defRPr/>
            </a:pPr>
            <a:r>
              <a:rPr kumimoji="0" lang="en-US" sz="3200" b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ＭＳ Ｐゴシック" charset="0"/>
              </a:rPr>
              <a:t>Data-plane switches:</a:t>
            </a:r>
          </a:p>
          <a:p>
            <a:pPr marL="342900" marR="0" lvl="0" indent="-342900" algn="l" defTabSz="914400" rtl="0" eaLnBrk="0" fontAlgn="base" latinLnBrk="0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fast, simple, commodity switches implementing generalized data-plane forwarding in hardware</a:t>
            </a:r>
          </a:p>
          <a:p>
            <a:pPr marL="342900" marR="0" lvl="0" indent="-342900" algn="l" defTabSz="914400" rtl="0" eaLnBrk="0" fontAlgn="base" latinLnBrk="0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flow (forwarding)</a:t>
            </a:r>
            <a:r>
              <a:rPr kumimoji="0" lang="en-US" sz="2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 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table computed, installed under controller supervision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API for table-based switch control (e.g., OpenFlow)</a:t>
            </a:r>
          </a:p>
          <a:p>
            <a:pPr marL="635000" marR="0" lvl="1" indent="-234950" algn="l" defTabSz="914400" rtl="0" eaLnBrk="0" fontAlgn="base" latinLnBrk="0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defines what is controllable,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what is not</a:t>
            </a:r>
          </a:p>
          <a:p>
            <a:pPr marL="342900" marR="0" lvl="0" indent="-342900" algn="l" defTabSz="914400" rtl="0" eaLnBrk="0" fontAlgn="base" latinLnBrk="0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protocol for communicating with controller (e.g., OpenFlow)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</a:endParaRPr>
          </a:p>
        </p:txBody>
      </p: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CE55C0D3-06CC-DF41-88F6-A273370E03E8}"/>
              </a:ext>
            </a:extLst>
          </p:cNvPr>
          <p:cNvGrpSpPr/>
          <p:nvPr/>
        </p:nvGrpSpPr>
        <p:grpSpPr>
          <a:xfrm>
            <a:off x="6806501" y="1476134"/>
            <a:ext cx="3846765" cy="5169840"/>
            <a:chOff x="4990227" y="910464"/>
            <a:chExt cx="3846765" cy="5169840"/>
          </a:xfrm>
        </p:grpSpPr>
        <p:sp>
          <p:nvSpPr>
            <p:cNvPr id="852" name="TextBox 399">
              <a:extLst>
                <a:ext uri="{FF2B5EF4-FFF2-40B4-BE49-F238E27FC236}">
                  <a16:creationId xmlns:a16="http://schemas.microsoft.com/office/drawing/2014/main" id="{5EA34F1E-D60F-4E46-99D4-53221197B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8490" y="4936685"/>
              <a:ext cx="28693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data</a:t>
              </a:r>
            </a:p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plane</a:t>
              </a:r>
            </a:p>
          </p:txBody>
        </p:sp>
        <p:sp>
          <p:nvSpPr>
            <p:cNvPr id="853" name="TextBox 400">
              <a:extLst>
                <a:ext uri="{FF2B5EF4-FFF2-40B4-BE49-F238E27FC236}">
                  <a16:creationId xmlns:a16="http://schemas.microsoft.com/office/drawing/2014/main" id="{DE759E4F-F356-5946-9CC4-A4E5C9A1D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94972" y="2474327"/>
              <a:ext cx="34202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control</a:t>
              </a:r>
            </a:p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plane</a:t>
              </a:r>
            </a:p>
          </p:txBody>
        </p:sp>
        <p:cxnSp>
          <p:nvCxnSpPr>
            <p:cNvPr id="854" name="Straight Connector 853">
              <a:extLst>
                <a:ext uri="{FF2B5EF4-FFF2-40B4-BE49-F238E27FC236}">
                  <a16:creationId xmlns:a16="http://schemas.microsoft.com/office/drawing/2014/main" id="{1A2102D6-7949-1844-8DED-B73B0057D3CF}"/>
                </a:ext>
              </a:extLst>
            </p:cNvPr>
            <p:cNvCxnSpPr/>
            <p:nvPr/>
          </p:nvCxnSpPr>
          <p:spPr bwMode="auto">
            <a:xfrm flipV="1">
              <a:off x="5272718" y="4529666"/>
              <a:ext cx="2791783" cy="14329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  <p:cxnSp>
          <p:nvCxnSpPr>
            <p:cNvPr id="855" name="Straight Connector 854">
              <a:extLst>
                <a:ext uri="{FF2B5EF4-FFF2-40B4-BE49-F238E27FC236}">
                  <a16:creationId xmlns:a16="http://schemas.microsoft.com/office/drawing/2014/main" id="{41F5119B-91DF-204A-A96B-FEEB6C0969E0}"/>
                </a:ext>
              </a:extLst>
            </p:cNvPr>
            <p:cNvCxnSpPr/>
            <p:nvPr/>
          </p:nvCxnSpPr>
          <p:spPr bwMode="auto">
            <a:xfrm flipV="1">
              <a:off x="5192283" y="2709335"/>
              <a:ext cx="3041550" cy="18563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id="{4A072938-7333-B54B-8E85-AA4AB0118ED1}"/>
                </a:ext>
              </a:extLst>
            </p:cNvPr>
            <p:cNvGrpSpPr/>
            <p:nvPr/>
          </p:nvGrpSpPr>
          <p:grpSpPr>
            <a:xfrm>
              <a:off x="5164667" y="4826000"/>
              <a:ext cx="2979208" cy="973667"/>
              <a:chOff x="2592388" y="5601756"/>
              <a:chExt cx="4027487" cy="939800"/>
            </a:xfrm>
          </p:grpSpPr>
          <p:sp>
            <p:nvSpPr>
              <p:cNvPr id="912" name="Freeform 2">
                <a:extLst>
                  <a:ext uri="{FF2B5EF4-FFF2-40B4-BE49-F238E27FC236}">
                    <a16:creationId xmlns:a16="http://schemas.microsoft.com/office/drawing/2014/main" id="{71DEC372-158B-D843-AAA9-444950279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388" y="5601756"/>
                <a:ext cx="4027487" cy="939800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001" h="10125">
                    <a:moveTo>
                      <a:pt x="4" y="4039"/>
                    </a:moveTo>
                    <a:cubicBezTo>
                      <a:pt x="-29" y="2271"/>
                      <a:pt x="194" y="2100"/>
                      <a:pt x="715" y="1595"/>
                    </a:cubicBezTo>
                    <a:cubicBezTo>
                      <a:pt x="1236" y="1089"/>
                      <a:pt x="2417" y="1272"/>
                      <a:pt x="3130" y="1006"/>
                    </a:cubicBezTo>
                    <a:cubicBezTo>
                      <a:pt x="3843" y="740"/>
                      <a:pt x="4397" y="0"/>
                      <a:pt x="4995" y="0"/>
                    </a:cubicBezTo>
                    <a:cubicBezTo>
                      <a:pt x="5593" y="1"/>
                      <a:pt x="6206" y="926"/>
                      <a:pt x="6720" y="1009"/>
                    </a:cubicBezTo>
                    <a:cubicBezTo>
                      <a:pt x="7234" y="1092"/>
                      <a:pt x="7536" y="241"/>
                      <a:pt x="8082" y="497"/>
                    </a:cubicBezTo>
                    <a:cubicBezTo>
                      <a:pt x="8628" y="756"/>
                      <a:pt x="9854" y="442"/>
                      <a:pt x="9989" y="2989"/>
                    </a:cubicBezTo>
                    <a:cubicBezTo>
                      <a:pt x="10124" y="5536"/>
                      <a:pt x="9098" y="5742"/>
                      <a:pt x="8599" y="6797"/>
                    </a:cubicBezTo>
                    <a:cubicBezTo>
                      <a:pt x="8100" y="7852"/>
                      <a:pt x="7544" y="8981"/>
                      <a:pt x="6995" y="9322"/>
                    </a:cubicBezTo>
                    <a:cubicBezTo>
                      <a:pt x="6446" y="9663"/>
                      <a:pt x="5793" y="8957"/>
                      <a:pt x="5307" y="8843"/>
                    </a:cubicBezTo>
                    <a:cubicBezTo>
                      <a:pt x="4819" y="8726"/>
                      <a:pt x="4628" y="10048"/>
                      <a:pt x="4371" y="9912"/>
                    </a:cubicBezTo>
                    <a:cubicBezTo>
                      <a:pt x="4114" y="9775"/>
                      <a:pt x="3505" y="10355"/>
                      <a:pt x="3140" y="10019"/>
                    </a:cubicBezTo>
                    <a:cubicBezTo>
                      <a:pt x="2774" y="9683"/>
                      <a:pt x="2820" y="8138"/>
                      <a:pt x="2179" y="7895"/>
                    </a:cubicBezTo>
                    <a:cubicBezTo>
                      <a:pt x="1586" y="6800"/>
                      <a:pt x="1549" y="8137"/>
                      <a:pt x="1187" y="7495"/>
                    </a:cubicBezTo>
                    <a:cubicBezTo>
                      <a:pt x="825" y="6852"/>
                      <a:pt x="-7" y="6157"/>
                      <a:pt x="4" y="4039"/>
                    </a:cubicBezTo>
                    <a:close/>
                  </a:path>
                </a:pathLst>
              </a:custGeom>
              <a:solidFill>
                <a:srgbClr val="9CE0F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B0A5E970-BE5B-924E-8E27-2F517326B70B}"/>
                  </a:ext>
                </a:extLst>
              </p:cNvPr>
              <p:cNvCxnSpPr/>
              <p:nvPr/>
            </p:nvCxnSpPr>
            <p:spPr>
              <a:xfrm flipV="1">
                <a:off x="3262941" y="5752569"/>
                <a:ext cx="1316038" cy="131762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4" name="Straight Connector 913">
                <a:extLst>
                  <a:ext uri="{FF2B5EF4-FFF2-40B4-BE49-F238E27FC236}">
                    <a16:creationId xmlns:a16="http://schemas.microsoft.com/office/drawing/2014/main" id="{4BCA3B8C-279D-E840-87D5-1E0642D09387}"/>
                  </a:ext>
                </a:extLst>
              </p:cNvPr>
              <p:cNvCxnSpPr/>
              <p:nvPr/>
            </p:nvCxnSpPr>
            <p:spPr>
              <a:xfrm>
                <a:off x="3151816" y="5939894"/>
                <a:ext cx="2259013" cy="2984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id="{CD10DAC3-DC6D-E045-A194-1C410416865B}"/>
                  </a:ext>
                </a:extLst>
              </p:cNvPr>
              <p:cNvCxnSpPr/>
              <p:nvPr/>
            </p:nvCxnSpPr>
            <p:spPr>
              <a:xfrm>
                <a:off x="3164516" y="6044669"/>
                <a:ext cx="714375" cy="27622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id="{E2A8FB26-91FF-3E4C-8347-A2AE524A00A4}"/>
                  </a:ext>
                </a:extLst>
              </p:cNvPr>
              <p:cNvCxnSpPr/>
              <p:nvPr/>
            </p:nvCxnSpPr>
            <p:spPr>
              <a:xfrm flipV="1">
                <a:off x="4182104" y="6238344"/>
                <a:ext cx="1247775" cy="825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7" name="Straight Connector 916">
                <a:extLst>
                  <a:ext uri="{FF2B5EF4-FFF2-40B4-BE49-F238E27FC236}">
                    <a16:creationId xmlns:a16="http://schemas.microsoft.com/office/drawing/2014/main" id="{FC84CD0A-6A0B-954A-A0C2-9433ED84E08F}"/>
                  </a:ext>
                </a:extLst>
              </p:cNvPr>
              <p:cNvCxnSpPr/>
              <p:nvPr/>
            </p:nvCxnSpPr>
            <p:spPr>
              <a:xfrm>
                <a:off x="4842504" y="5785906"/>
                <a:ext cx="1057275" cy="12382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8" name="Straight Connector 917">
                <a:extLst>
                  <a:ext uri="{FF2B5EF4-FFF2-40B4-BE49-F238E27FC236}">
                    <a16:creationId xmlns:a16="http://schemas.microsoft.com/office/drawing/2014/main" id="{F20F73DF-CC1A-414D-AA37-5C7FA5314FCC}"/>
                  </a:ext>
                </a:extLst>
              </p:cNvPr>
              <p:cNvCxnSpPr/>
              <p:nvPr/>
            </p:nvCxnSpPr>
            <p:spPr>
              <a:xfrm flipV="1">
                <a:off x="4126541" y="5939894"/>
                <a:ext cx="1790700" cy="2984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AC31F3CF-B52D-E042-B7DB-4F44E715F9A8}"/>
                  </a:ext>
                </a:extLst>
              </p:cNvPr>
              <p:cNvCxnSpPr/>
              <p:nvPr/>
            </p:nvCxnSpPr>
            <p:spPr>
              <a:xfrm flipV="1">
                <a:off x="5453691" y="5968469"/>
                <a:ext cx="588963" cy="26987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48C7DC80-D2A7-B248-9A8F-1B651F5CEB39}"/>
                  </a:ext>
                </a:extLst>
              </p:cNvPr>
              <p:cNvCxnSpPr/>
              <p:nvPr/>
            </p:nvCxnSpPr>
            <p:spPr>
              <a:xfrm>
                <a:off x="4596441" y="5752569"/>
                <a:ext cx="814388" cy="401637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grpSp>
            <p:nvGrpSpPr>
              <p:cNvPr id="921" name="Group 347">
                <a:extLst>
                  <a:ext uri="{FF2B5EF4-FFF2-40B4-BE49-F238E27FC236}">
                    <a16:creationId xmlns:a16="http://schemas.microsoft.com/office/drawing/2014/main" id="{A2DC2A2D-4327-FB49-8F37-6B6A7EBE1D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56401" y="5796097"/>
                <a:ext cx="588970" cy="242608"/>
                <a:chOff x="1871277" y="1576300"/>
                <a:chExt cx="1128371" cy="437861"/>
              </a:xfrm>
            </p:grpSpPr>
            <p:sp>
              <p:nvSpPr>
                <p:cNvPr id="962" name="Oval 961">
                  <a:extLst>
                    <a:ext uri="{FF2B5EF4-FFF2-40B4-BE49-F238E27FC236}">
                      <a16:creationId xmlns:a16="http://schemas.microsoft.com/office/drawing/2014/main" id="{9B6F5CD8-4D1E-1A4F-9507-95200A73998A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C28B8F5B-8431-1A46-AAE4-9B0ED530F25B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Oval 963">
                  <a:extLst>
                    <a:ext uri="{FF2B5EF4-FFF2-40B4-BE49-F238E27FC236}">
                      <a16:creationId xmlns:a16="http://schemas.microsoft.com/office/drawing/2014/main" id="{F1F79620-841F-DD4E-87FC-51E7153EC005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Freeform 964">
                  <a:extLst>
                    <a:ext uri="{FF2B5EF4-FFF2-40B4-BE49-F238E27FC236}">
                      <a16:creationId xmlns:a16="http://schemas.microsoft.com/office/drawing/2014/main" id="{E98A7BEC-9D56-6B49-8125-0F5CDE1FC0B8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6" name="Freeform 965">
                  <a:extLst>
                    <a:ext uri="{FF2B5EF4-FFF2-40B4-BE49-F238E27FC236}">
                      <a16:creationId xmlns:a16="http://schemas.microsoft.com/office/drawing/2014/main" id="{6905DB74-EB71-3644-AC3F-2EDDA70861AB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Freeform 966">
                  <a:extLst>
                    <a:ext uri="{FF2B5EF4-FFF2-40B4-BE49-F238E27FC236}">
                      <a16:creationId xmlns:a16="http://schemas.microsoft.com/office/drawing/2014/main" id="{62D3DDB5-3EA7-214C-8C31-BA38971C9A74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8" name="Freeform 967">
                  <a:extLst>
                    <a:ext uri="{FF2B5EF4-FFF2-40B4-BE49-F238E27FC236}">
                      <a16:creationId xmlns:a16="http://schemas.microsoft.com/office/drawing/2014/main" id="{B71B4E2A-E351-6C49-9DFD-6BB4843D451F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7146C111-B5B3-8141-95C1-2CADFE9B32BF}"/>
                    </a:ext>
                  </a:extLst>
                </p:cNvPr>
                <p:cNvCxnSpPr>
                  <a:endCxn id="964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DFA6A355-A08F-F241-92FA-D0E6992CE4F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2" name="Group 347">
                <a:extLst>
                  <a:ext uri="{FF2B5EF4-FFF2-40B4-BE49-F238E27FC236}">
                    <a16:creationId xmlns:a16="http://schemas.microsoft.com/office/drawing/2014/main" id="{46EDC75E-59E6-4645-85A7-E2C58E5451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5328" y="5654000"/>
                <a:ext cx="588970" cy="242608"/>
                <a:chOff x="1871277" y="1576300"/>
                <a:chExt cx="1128371" cy="437861"/>
              </a:xfrm>
            </p:grpSpPr>
            <p:sp>
              <p:nvSpPr>
                <p:cNvPr id="953" name="Oval 952">
                  <a:extLst>
                    <a:ext uri="{FF2B5EF4-FFF2-40B4-BE49-F238E27FC236}">
                      <a16:creationId xmlns:a16="http://schemas.microsoft.com/office/drawing/2014/main" id="{9DACA189-A149-9949-BCF3-95B569BB6477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4" name="Rectangle 953">
                  <a:extLst>
                    <a:ext uri="{FF2B5EF4-FFF2-40B4-BE49-F238E27FC236}">
                      <a16:creationId xmlns:a16="http://schemas.microsoft.com/office/drawing/2014/main" id="{08EC0937-ACA9-3840-8439-8223BB848980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5" name="Oval 954">
                  <a:extLst>
                    <a:ext uri="{FF2B5EF4-FFF2-40B4-BE49-F238E27FC236}">
                      <a16:creationId xmlns:a16="http://schemas.microsoft.com/office/drawing/2014/main" id="{E17B98F5-9CEF-6F4F-BBA9-BB8DE0D91B36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6" name="Freeform 955">
                  <a:extLst>
                    <a:ext uri="{FF2B5EF4-FFF2-40B4-BE49-F238E27FC236}">
                      <a16:creationId xmlns:a16="http://schemas.microsoft.com/office/drawing/2014/main" id="{61234B09-DC44-7342-A70C-06AC8A581E23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7" name="Freeform 956">
                  <a:extLst>
                    <a:ext uri="{FF2B5EF4-FFF2-40B4-BE49-F238E27FC236}">
                      <a16:creationId xmlns:a16="http://schemas.microsoft.com/office/drawing/2014/main" id="{03AF34FD-E240-F04C-9158-920D29213255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8" name="Freeform 957">
                  <a:extLst>
                    <a:ext uri="{FF2B5EF4-FFF2-40B4-BE49-F238E27FC236}">
                      <a16:creationId xmlns:a16="http://schemas.microsoft.com/office/drawing/2014/main" id="{526E50F3-60FD-0E45-BC3A-3C6066FB7D8A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9" name="Freeform 958">
                  <a:extLst>
                    <a:ext uri="{FF2B5EF4-FFF2-40B4-BE49-F238E27FC236}">
                      <a16:creationId xmlns:a16="http://schemas.microsoft.com/office/drawing/2014/main" id="{FEE1E3A7-C090-734C-9180-457004D9D039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99A3F99A-570C-8A42-9492-3585D770DA95}"/>
                    </a:ext>
                  </a:extLst>
                </p:cNvPr>
                <p:cNvCxnSpPr>
                  <a:endCxn id="955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61" name="Straight Connector 960">
                  <a:extLst>
                    <a:ext uri="{FF2B5EF4-FFF2-40B4-BE49-F238E27FC236}">
                      <a16:creationId xmlns:a16="http://schemas.microsoft.com/office/drawing/2014/main" id="{5F18512F-CA24-4444-95DF-016FA49178D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3" name="Group 347">
                <a:extLst>
                  <a:ext uri="{FF2B5EF4-FFF2-40B4-BE49-F238E27FC236}">
                    <a16:creationId xmlns:a16="http://schemas.microsoft.com/office/drawing/2014/main" id="{4B02C431-99D3-6D48-8159-7B4877B83A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8241" y="5847813"/>
                <a:ext cx="588970" cy="242608"/>
                <a:chOff x="1871277" y="1576300"/>
                <a:chExt cx="1128371" cy="437861"/>
              </a:xfrm>
            </p:grpSpPr>
            <p:sp>
              <p:nvSpPr>
                <p:cNvPr id="944" name="Oval 943">
                  <a:extLst>
                    <a:ext uri="{FF2B5EF4-FFF2-40B4-BE49-F238E27FC236}">
                      <a16:creationId xmlns:a16="http://schemas.microsoft.com/office/drawing/2014/main" id="{0FF0DF6F-D87B-2346-B35F-0DD610115E22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5" name="Rectangle 944">
                  <a:extLst>
                    <a:ext uri="{FF2B5EF4-FFF2-40B4-BE49-F238E27FC236}">
                      <a16:creationId xmlns:a16="http://schemas.microsoft.com/office/drawing/2014/main" id="{0A88A3D0-6A43-9C4F-B2B8-C62A5B97547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6" name="Oval 945">
                  <a:extLst>
                    <a:ext uri="{FF2B5EF4-FFF2-40B4-BE49-F238E27FC236}">
                      <a16:creationId xmlns:a16="http://schemas.microsoft.com/office/drawing/2014/main" id="{A97EE425-A6D3-754D-B745-A46539A9BCE9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7" name="Freeform 946">
                  <a:extLst>
                    <a:ext uri="{FF2B5EF4-FFF2-40B4-BE49-F238E27FC236}">
                      <a16:creationId xmlns:a16="http://schemas.microsoft.com/office/drawing/2014/main" id="{D4B205B1-4191-B84B-8CA4-DD171806AD2E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8" name="Freeform 947">
                  <a:extLst>
                    <a:ext uri="{FF2B5EF4-FFF2-40B4-BE49-F238E27FC236}">
                      <a16:creationId xmlns:a16="http://schemas.microsoft.com/office/drawing/2014/main" id="{1BBBF1EF-3ED2-5848-B3F0-7F8463BE28C7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9" name="Freeform 948">
                  <a:extLst>
                    <a:ext uri="{FF2B5EF4-FFF2-40B4-BE49-F238E27FC236}">
                      <a16:creationId xmlns:a16="http://schemas.microsoft.com/office/drawing/2014/main" id="{AE727D85-0B80-AB43-A858-E12A22DEF74E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0" name="Freeform 949">
                  <a:extLst>
                    <a:ext uri="{FF2B5EF4-FFF2-40B4-BE49-F238E27FC236}">
                      <a16:creationId xmlns:a16="http://schemas.microsoft.com/office/drawing/2014/main" id="{E087DF11-E1FC-A24A-A90A-56EFAAF5ED33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51" name="Straight Connector 950">
                  <a:extLst>
                    <a:ext uri="{FF2B5EF4-FFF2-40B4-BE49-F238E27FC236}">
                      <a16:creationId xmlns:a16="http://schemas.microsoft.com/office/drawing/2014/main" id="{63B2769E-5BF0-4C43-BDCD-E08BBCA40A60}"/>
                    </a:ext>
                  </a:extLst>
                </p:cNvPr>
                <p:cNvCxnSpPr>
                  <a:endCxn id="946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52" name="Straight Connector 951">
                  <a:extLst>
                    <a:ext uri="{FF2B5EF4-FFF2-40B4-BE49-F238E27FC236}">
                      <a16:creationId xmlns:a16="http://schemas.microsoft.com/office/drawing/2014/main" id="{D9643885-03AC-8C44-B9B3-97EEFAB93F7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4" name="Group 347">
                <a:extLst>
                  <a:ext uri="{FF2B5EF4-FFF2-40B4-BE49-F238E27FC236}">
                    <a16:creationId xmlns:a16="http://schemas.microsoft.com/office/drawing/2014/main" id="{59383640-B92E-3B49-9F91-B00C1816C4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66757" y="6114152"/>
                <a:ext cx="588970" cy="242608"/>
                <a:chOff x="1871277" y="1576300"/>
                <a:chExt cx="1128371" cy="437861"/>
              </a:xfrm>
            </p:grpSpPr>
            <p:sp>
              <p:nvSpPr>
                <p:cNvPr id="935" name="Oval 934">
                  <a:extLst>
                    <a:ext uri="{FF2B5EF4-FFF2-40B4-BE49-F238E27FC236}">
                      <a16:creationId xmlns:a16="http://schemas.microsoft.com/office/drawing/2014/main" id="{5018BF36-5D40-234D-B43E-166D4365DFC7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6" name="Rectangle 935">
                  <a:extLst>
                    <a:ext uri="{FF2B5EF4-FFF2-40B4-BE49-F238E27FC236}">
                      <a16:creationId xmlns:a16="http://schemas.microsoft.com/office/drawing/2014/main" id="{F3CF2F53-1F91-DA4A-B9DD-A5E958F02DF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7" name="Oval 936">
                  <a:extLst>
                    <a:ext uri="{FF2B5EF4-FFF2-40B4-BE49-F238E27FC236}">
                      <a16:creationId xmlns:a16="http://schemas.microsoft.com/office/drawing/2014/main" id="{DE201E6A-02EE-B14D-8F1B-DC21CC87BE80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8" name="Freeform 937">
                  <a:extLst>
                    <a:ext uri="{FF2B5EF4-FFF2-40B4-BE49-F238E27FC236}">
                      <a16:creationId xmlns:a16="http://schemas.microsoft.com/office/drawing/2014/main" id="{FB05CF2E-83B0-2640-93AB-853D8763B115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9" name="Freeform 938">
                  <a:extLst>
                    <a:ext uri="{FF2B5EF4-FFF2-40B4-BE49-F238E27FC236}">
                      <a16:creationId xmlns:a16="http://schemas.microsoft.com/office/drawing/2014/main" id="{E2067AB0-285F-1D49-84B3-34E74A8258AC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0" name="Freeform 939">
                  <a:extLst>
                    <a:ext uri="{FF2B5EF4-FFF2-40B4-BE49-F238E27FC236}">
                      <a16:creationId xmlns:a16="http://schemas.microsoft.com/office/drawing/2014/main" id="{E1588A39-233E-9A43-89F2-A2C023D3DD50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1" name="Freeform 940">
                  <a:extLst>
                    <a:ext uri="{FF2B5EF4-FFF2-40B4-BE49-F238E27FC236}">
                      <a16:creationId xmlns:a16="http://schemas.microsoft.com/office/drawing/2014/main" id="{7E4670CD-E442-5648-B94B-92AF3B894755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2" name="Straight Connector 941">
                  <a:extLst>
                    <a:ext uri="{FF2B5EF4-FFF2-40B4-BE49-F238E27FC236}">
                      <a16:creationId xmlns:a16="http://schemas.microsoft.com/office/drawing/2014/main" id="{759AD6F2-B641-0B45-9023-2F9E18420F9E}"/>
                    </a:ext>
                  </a:extLst>
                </p:cNvPr>
                <p:cNvCxnSpPr>
                  <a:endCxn id="937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43" name="Straight Connector 942">
                  <a:extLst>
                    <a:ext uri="{FF2B5EF4-FFF2-40B4-BE49-F238E27FC236}">
                      <a16:creationId xmlns:a16="http://schemas.microsoft.com/office/drawing/2014/main" id="{BD308E44-0EFE-944D-83E1-D1B7C02C298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5" name="Group 347">
                <a:extLst>
                  <a:ext uri="{FF2B5EF4-FFF2-40B4-BE49-F238E27FC236}">
                    <a16:creationId xmlns:a16="http://schemas.microsoft.com/office/drawing/2014/main" id="{885312C2-0E07-194B-BEF1-237808F2C1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04088" y="6206732"/>
                <a:ext cx="588970" cy="242608"/>
                <a:chOff x="1871277" y="1576300"/>
                <a:chExt cx="1128371" cy="437861"/>
              </a:xfrm>
            </p:grpSpPr>
            <p:sp>
              <p:nvSpPr>
                <p:cNvPr id="926" name="Oval 925">
                  <a:extLst>
                    <a:ext uri="{FF2B5EF4-FFF2-40B4-BE49-F238E27FC236}">
                      <a16:creationId xmlns:a16="http://schemas.microsoft.com/office/drawing/2014/main" id="{DB1F6E96-DE25-304B-B7D0-FD1D59509C9D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7" name="Rectangle 926">
                  <a:extLst>
                    <a:ext uri="{FF2B5EF4-FFF2-40B4-BE49-F238E27FC236}">
                      <a16:creationId xmlns:a16="http://schemas.microsoft.com/office/drawing/2014/main" id="{C6F722AF-47B6-754C-8E9E-EFEB45831A8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8" name="Oval 927">
                  <a:extLst>
                    <a:ext uri="{FF2B5EF4-FFF2-40B4-BE49-F238E27FC236}">
                      <a16:creationId xmlns:a16="http://schemas.microsoft.com/office/drawing/2014/main" id="{B7EFF65E-E3E4-7743-90E8-6E0DED7FF48C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9" name="Freeform 928">
                  <a:extLst>
                    <a:ext uri="{FF2B5EF4-FFF2-40B4-BE49-F238E27FC236}">
                      <a16:creationId xmlns:a16="http://schemas.microsoft.com/office/drawing/2014/main" id="{A6419AFD-CC26-B146-A541-B565AEA3805C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0" name="Freeform 929">
                  <a:extLst>
                    <a:ext uri="{FF2B5EF4-FFF2-40B4-BE49-F238E27FC236}">
                      <a16:creationId xmlns:a16="http://schemas.microsoft.com/office/drawing/2014/main" id="{0147F8D3-CAD7-8542-B967-4F72DDDE3A54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1" name="Freeform 930">
                  <a:extLst>
                    <a:ext uri="{FF2B5EF4-FFF2-40B4-BE49-F238E27FC236}">
                      <a16:creationId xmlns:a16="http://schemas.microsoft.com/office/drawing/2014/main" id="{AAF1E1A5-D576-1A4A-9BFD-6C323830CFC5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2" name="Freeform 931">
                  <a:extLst>
                    <a:ext uri="{FF2B5EF4-FFF2-40B4-BE49-F238E27FC236}">
                      <a16:creationId xmlns:a16="http://schemas.microsoft.com/office/drawing/2014/main" id="{00B23D7F-A468-7B41-B882-C74692A46B5A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33" name="Straight Connector 932">
                  <a:extLst>
                    <a:ext uri="{FF2B5EF4-FFF2-40B4-BE49-F238E27FC236}">
                      <a16:creationId xmlns:a16="http://schemas.microsoft.com/office/drawing/2014/main" id="{A710DADF-5A66-4E4D-9212-3DB6E5790B57}"/>
                    </a:ext>
                  </a:extLst>
                </p:cNvPr>
                <p:cNvCxnSpPr>
                  <a:endCxn id="928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34" name="Straight Connector 933">
                  <a:extLst>
                    <a:ext uri="{FF2B5EF4-FFF2-40B4-BE49-F238E27FC236}">
                      <a16:creationId xmlns:a16="http://schemas.microsoft.com/office/drawing/2014/main" id="{59A3775F-4767-2F47-9662-6CCEC729A7A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</p:grpSp>
        <p:grpSp>
          <p:nvGrpSpPr>
            <p:cNvPr id="857" name="Group 856">
              <a:extLst>
                <a:ext uri="{FF2B5EF4-FFF2-40B4-BE49-F238E27FC236}">
                  <a16:creationId xmlns:a16="http://schemas.microsoft.com/office/drawing/2014/main" id="{54A52462-5258-B74E-939D-5568EFF6BF9A}"/>
                </a:ext>
              </a:extLst>
            </p:cNvPr>
            <p:cNvGrpSpPr/>
            <p:nvPr/>
          </p:nvGrpSpPr>
          <p:grpSpPr>
            <a:xfrm>
              <a:off x="4990227" y="3046752"/>
              <a:ext cx="3116606" cy="1053561"/>
              <a:chOff x="4990227" y="2877416"/>
              <a:chExt cx="3116606" cy="1053561"/>
            </a:xfrm>
          </p:grpSpPr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id="{A13ADE3B-72C2-1D43-B7E3-53ACC236F401}"/>
                  </a:ext>
                </a:extLst>
              </p:cNvPr>
              <p:cNvSpPr/>
              <p:nvPr/>
            </p:nvSpPr>
            <p:spPr bwMode="auto">
              <a:xfrm>
                <a:off x="5418665" y="2913389"/>
                <a:ext cx="2688168" cy="1017588"/>
              </a:xfrm>
              <a:prstGeom prst="rect">
                <a:avLst/>
              </a:prstGeom>
              <a:solidFill>
                <a:srgbClr val="2D2DB9">
                  <a:lumMod val="20000"/>
                  <a:lumOff val="80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7" name="Freeform 876">
                <a:extLst>
                  <a:ext uri="{FF2B5EF4-FFF2-40B4-BE49-F238E27FC236}">
                    <a16:creationId xmlns:a16="http://schemas.microsoft.com/office/drawing/2014/main" id="{8479C132-9D4A-964F-A8E8-7EB2EAA9863B}"/>
                  </a:ext>
                </a:extLst>
              </p:cNvPr>
              <p:cNvSpPr/>
              <p:nvPr/>
            </p:nvSpPr>
            <p:spPr bwMode="auto">
              <a:xfrm>
                <a:off x="5218221" y="2877416"/>
                <a:ext cx="213773" cy="1028160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  <a:gd name="connsiteX0" fmla="*/ 20385 w 220240"/>
                  <a:gd name="connsiteY0" fmla="*/ 745656 h 1058154"/>
                  <a:gd name="connsiteX1" fmla="*/ 214305 w 220240"/>
                  <a:gd name="connsiteY1" fmla="*/ 0 h 1058154"/>
                  <a:gd name="connsiteX2" fmla="*/ 220240 w 220240"/>
                  <a:gd name="connsiteY2" fmla="*/ 1027869 h 1058154"/>
                  <a:gd name="connsiteX3" fmla="*/ 68 w 220240"/>
                  <a:gd name="connsiteY3" fmla="*/ 986902 h 1058154"/>
                  <a:gd name="connsiteX4" fmla="*/ 20385 w 220240"/>
                  <a:gd name="connsiteY4" fmla="*/ 745656 h 1058154"/>
                  <a:gd name="connsiteX0" fmla="*/ 20385 w 220240"/>
                  <a:gd name="connsiteY0" fmla="*/ 745656 h 1068836"/>
                  <a:gd name="connsiteX1" fmla="*/ 214305 w 220240"/>
                  <a:gd name="connsiteY1" fmla="*/ 0 h 1068836"/>
                  <a:gd name="connsiteX2" fmla="*/ 220240 w 220240"/>
                  <a:gd name="connsiteY2" fmla="*/ 1027869 h 1068836"/>
                  <a:gd name="connsiteX3" fmla="*/ 68 w 220240"/>
                  <a:gd name="connsiteY3" fmla="*/ 986902 h 1068836"/>
                  <a:gd name="connsiteX4" fmla="*/ 20385 w 220240"/>
                  <a:gd name="connsiteY4" fmla="*/ 745656 h 1068836"/>
                  <a:gd name="connsiteX0" fmla="*/ 15446 w 215301"/>
                  <a:gd name="connsiteY0" fmla="*/ 745656 h 1057581"/>
                  <a:gd name="connsiteX1" fmla="*/ 209366 w 215301"/>
                  <a:gd name="connsiteY1" fmla="*/ 0 h 1057581"/>
                  <a:gd name="connsiteX2" fmla="*/ 215301 w 215301"/>
                  <a:gd name="connsiteY2" fmla="*/ 1027869 h 1057581"/>
                  <a:gd name="connsiteX3" fmla="*/ 87 w 215301"/>
                  <a:gd name="connsiteY3" fmla="*/ 888484 h 1057581"/>
                  <a:gd name="connsiteX4" fmla="*/ 15446 w 215301"/>
                  <a:gd name="connsiteY4" fmla="*/ 745656 h 1057581"/>
                  <a:gd name="connsiteX0" fmla="*/ 15446 w 215301"/>
                  <a:gd name="connsiteY0" fmla="*/ 745656 h 1063397"/>
                  <a:gd name="connsiteX1" fmla="*/ 209366 w 215301"/>
                  <a:gd name="connsiteY1" fmla="*/ 0 h 1063397"/>
                  <a:gd name="connsiteX2" fmla="*/ 215301 w 215301"/>
                  <a:gd name="connsiteY2" fmla="*/ 1027869 h 1063397"/>
                  <a:gd name="connsiteX3" fmla="*/ 87 w 215301"/>
                  <a:gd name="connsiteY3" fmla="*/ 888484 h 1063397"/>
                  <a:gd name="connsiteX4" fmla="*/ 15446 w 215301"/>
                  <a:gd name="connsiteY4" fmla="*/ 745656 h 1063397"/>
                  <a:gd name="connsiteX0" fmla="*/ 15446 w 215301"/>
                  <a:gd name="connsiteY0" fmla="*/ 745656 h 1027869"/>
                  <a:gd name="connsiteX1" fmla="*/ 209366 w 215301"/>
                  <a:gd name="connsiteY1" fmla="*/ 0 h 1027869"/>
                  <a:gd name="connsiteX2" fmla="*/ 215301 w 215301"/>
                  <a:gd name="connsiteY2" fmla="*/ 1027869 h 1027869"/>
                  <a:gd name="connsiteX3" fmla="*/ 87 w 215301"/>
                  <a:gd name="connsiteY3" fmla="*/ 888484 h 1027869"/>
                  <a:gd name="connsiteX4" fmla="*/ 15446 w 215301"/>
                  <a:gd name="connsiteY4" fmla="*/ 745656 h 1027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1" h="1027869">
                    <a:moveTo>
                      <a:pt x="15446" y="745656"/>
                    </a:moveTo>
                    <a:lnTo>
                      <a:pt x="209366" y="0"/>
                    </a:lnTo>
                    <a:cubicBezTo>
                      <a:pt x="211344" y="342623"/>
                      <a:pt x="213323" y="685246"/>
                      <a:pt x="215301" y="1027869"/>
                    </a:cubicBezTo>
                    <a:cubicBezTo>
                      <a:pt x="115469" y="960083"/>
                      <a:pt x="99918" y="931665"/>
                      <a:pt x="87" y="888484"/>
                    </a:cubicBezTo>
                    <a:cubicBezTo>
                      <a:pt x="-1403" y="675204"/>
                      <a:pt x="16936" y="958936"/>
                      <a:pt x="15446" y="74565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</a:srgbClr>
                  </a:gs>
                  <a:gs pos="100000">
                    <a:srgbClr val="2D2DB9">
                      <a:lumMod val="20000"/>
                      <a:lumOff val="80000"/>
                    </a:srgbClr>
                  </a:gs>
                </a:gsLst>
                <a:lin ang="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878" name="Group 950">
                <a:extLst>
                  <a:ext uri="{FF2B5EF4-FFF2-40B4-BE49-F238E27FC236}">
                    <a16:creationId xmlns:a16="http://schemas.microsoft.com/office/drawing/2014/main" id="{6265B51A-C625-0E46-B1CD-1B0CC4EAE2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0227" y="3351862"/>
                <a:ext cx="251561" cy="564103"/>
                <a:chOff x="4140" y="429"/>
                <a:chExt cx="1425" cy="2396"/>
              </a:xfrm>
            </p:grpSpPr>
            <p:sp>
              <p:nvSpPr>
                <p:cNvPr id="880" name="Freeform 951">
                  <a:extLst>
                    <a:ext uri="{FF2B5EF4-FFF2-40B4-BE49-F238E27FC236}">
                      <a16:creationId xmlns:a16="http://schemas.microsoft.com/office/drawing/2014/main" id="{A5BA354F-B231-C647-9049-264E94760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1" name="Rectangle 952">
                  <a:extLst>
                    <a:ext uri="{FF2B5EF4-FFF2-40B4-BE49-F238E27FC236}">
                      <a16:creationId xmlns:a16="http://schemas.microsoft.com/office/drawing/2014/main" id="{4CD802A5-F6DB-4B4A-9C9B-E57940A6A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2" name="Freeform 953">
                  <a:extLst>
                    <a:ext uri="{FF2B5EF4-FFF2-40B4-BE49-F238E27FC236}">
                      <a16:creationId xmlns:a16="http://schemas.microsoft.com/office/drawing/2014/main" id="{79259F7C-2EC8-F74E-9E7F-4095E5E5CF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3" name="Freeform 954">
                  <a:extLst>
                    <a:ext uri="{FF2B5EF4-FFF2-40B4-BE49-F238E27FC236}">
                      <a16:creationId xmlns:a16="http://schemas.microsoft.com/office/drawing/2014/main" id="{451FA157-6D0F-9145-8122-26E1DA1A2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4" name="Rectangle 955">
                  <a:extLst>
                    <a:ext uri="{FF2B5EF4-FFF2-40B4-BE49-F238E27FC236}">
                      <a16:creationId xmlns:a16="http://schemas.microsoft.com/office/drawing/2014/main" id="{C2607605-6DA4-EE4D-8DD3-849C75A056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85" name="Group 956">
                  <a:extLst>
                    <a:ext uri="{FF2B5EF4-FFF2-40B4-BE49-F238E27FC236}">
                      <a16:creationId xmlns:a16="http://schemas.microsoft.com/office/drawing/2014/main" id="{9869AF7B-AAFD-8D4B-8E7F-90CCD37556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910" name="AutoShape 957">
                    <a:extLst>
                      <a:ext uri="{FF2B5EF4-FFF2-40B4-BE49-F238E27FC236}">
                        <a16:creationId xmlns:a16="http://schemas.microsoft.com/office/drawing/2014/main" id="{C9AB02AE-DBB7-4942-87E6-03EAC872AF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11" name="AutoShape 958">
                    <a:extLst>
                      <a:ext uri="{FF2B5EF4-FFF2-40B4-BE49-F238E27FC236}">
                        <a16:creationId xmlns:a16="http://schemas.microsoft.com/office/drawing/2014/main" id="{A1397CEF-8A99-9C43-984B-80BD60AFF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86" name="Rectangle 959">
                  <a:extLst>
                    <a:ext uri="{FF2B5EF4-FFF2-40B4-BE49-F238E27FC236}">
                      <a16:creationId xmlns:a16="http://schemas.microsoft.com/office/drawing/2014/main" id="{E8594A77-9042-2641-ABFC-F29E8FF40D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87" name="Group 960">
                  <a:extLst>
                    <a:ext uri="{FF2B5EF4-FFF2-40B4-BE49-F238E27FC236}">
                      <a16:creationId xmlns:a16="http://schemas.microsoft.com/office/drawing/2014/main" id="{1262AD39-4096-D741-A742-CED9CF146D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908" name="AutoShape 961">
                    <a:extLst>
                      <a:ext uri="{FF2B5EF4-FFF2-40B4-BE49-F238E27FC236}">
                        <a16:creationId xmlns:a16="http://schemas.microsoft.com/office/drawing/2014/main" id="{59E4897D-95E8-2A4B-9BA9-0B7172ED7B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9" name="AutoShape 962">
                    <a:extLst>
                      <a:ext uri="{FF2B5EF4-FFF2-40B4-BE49-F238E27FC236}">
                        <a16:creationId xmlns:a16="http://schemas.microsoft.com/office/drawing/2014/main" id="{2382242C-86DC-C04B-94D5-2B4545FC2A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88" name="Rectangle 963">
                  <a:extLst>
                    <a:ext uri="{FF2B5EF4-FFF2-40B4-BE49-F238E27FC236}">
                      <a16:creationId xmlns:a16="http://schemas.microsoft.com/office/drawing/2014/main" id="{CBBEA7CF-B701-8748-AA95-11773F0862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9" name="Rectangle 964">
                  <a:extLst>
                    <a:ext uri="{FF2B5EF4-FFF2-40B4-BE49-F238E27FC236}">
                      <a16:creationId xmlns:a16="http://schemas.microsoft.com/office/drawing/2014/main" id="{2840794F-AC07-854C-A963-38CAEB8594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90" name="Group 965">
                  <a:extLst>
                    <a:ext uri="{FF2B5EF4-FFF2-40B4-BE49-F238E27FC236}">
                      <a16:creationId xmlns:a16="http://schemas.microsoft.com/office/drawing/2014/main" id="{00D85896-AE73-FC4F-A921-B401C2ABE6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906" name="AutoShape 966">
                    <a:extLst>
                      <a:ext uri="{FF2B5EF4-FFF2-40B4-BE49-F238E27FC236}">
                        <a16:creationId xmlns:a16="http://schemas.microsoft.com/office/drawing/2014/main" id="{924B40FA-21E3-834D-911F-D56CADE5E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7" name="AutoShape 967">
                    <a:extLst>
                      <a:ext uri="{FF2B5EF4-FFF2-40B4-BE49-F238E27FC236}">
                        <a16:creationId xmlns:a16="http://schemas.microsoft.com/office/drawing/2014/main" id="{47F8F0C4-6D37-9543-9F00-43D5F28FB2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91" name="Freeform 968">
                  <a:extLst>
                    <a:ext uri="{FF2B5EF4-FFF2-40B4-BE49-F238E27FC236}">
                      <a16:creationId xmlns:a16="http://schemas.microsoft.com/office/drawing/2014/main" id="{1DAD0535-0585-3A48-B18F-8CFD540ADB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92" name="Group 969">
                  <a:extLst>
                    <a:ext uri="{FF2B5EF4-FFF2-40B4-BE49-F238E27FC236}">
                      <a16:creationId xmlns:a16="http://schemas.microsoft.com/office/drawing/2014/main" id="{66D816ED-1F9A-D04E-95EE-62CBF7E44E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904" name="AutoShape 970">
                    <a:extLst>
                      <a:ext uri="{FF2B5EF4-FFF2-40B4-BE49-F238E27FC236}">
                        <a16:creationId xmlns:a16="http://schemas.microsoft.com/office/drawing/2014/main" id="{8C0B4415-0AC2-3945-92F3-A694CD6600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5" name="AutoShape 971">
                    <a:extLst>
                      <a:ext uri="{FF2B5EF4-FFF2-40B4-BE49-F238E27FC236}">
                        <a16:creationId xmlns:a16="http://schemas.microsoft.com/office/drawing/2014/main" id="{0B3FE1DC-EC1B-BE41-BD3D-DA207D617D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93" name="Rectangle 972">
                  <a:extLst>
                    <a:ext uri="{FF2B5EF4-FFF2-40B4-BE49-F238E27FC236}">
                      <a16:creationId xmlns:a16="http://schemas.microsoft.com/office/drawing/2014/main" id="{D76687F0-DEBC-0F4A-B4AF-5C24DB379F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4" name="Freeform 973">
                  <a:extLst>
                    <a:ext uri="{FF2B5EF4-FFF2-40B4-BE49-F238E27FC236}">
                      <a16:creationId xmlns:a16="http://schemas.microsoft.com/office/drawing/2014/main" id="{9E9FD877-5F4F-754A-87E4-3CF2A2B868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5" name="Freeform 974">
                  <a:extLst>
                    <a:ext uri="{FF2B5EF4-FFF2-40B4-BE49-F238E27FC236}">
                      <a16:creationId xmlns:a16="http://schemas.microsoft.com/office/drawing/2014/main" id="{42A0B2EC-7CC7-B240-8E62-08161F3699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6" name="Oval 975">
                  <a:extLst>
                    <a:ext uri="{FF2B5EF4-FFF2-40B4-BE49-F238E27FC236}">
                      <a16:creationId xmlns:a16="http://schemas.microsoft.com/office/drawing/2014/main" id="{924FB68E-8166-014C-89D3-D4305C34F3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7" name="Freeform 976">
                  <a:extLst>
                    <a:ext uri="{FF2B5EF4-FFF2-40B4-BE49-F238E27FC236}">
                      <a16:creationId xmlns:a16="http://schemas.microsoft.com/office/drawing/2014/main" id="{97FE5EBC-22BA-6044-8980-CAE0308120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8" name="AutoShape 977">
                  <a:extLst>
                    <a:ext uri="{FF2B5EF4-FFF2-40B4-BE49-F238E27FC236}">
                      <a16:creationId xmlns:a16="http://schemas.microsoft.com/office/drawing/2014/main" id="{A5F87333-9B58-984B-975F-83AEC14824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9" name="AutoShape 978">
                  <a:extLst>
                    <a:ext uri="{FF2B5EF4-FFF2-40B4-BE49-F238E27FC236}">
                      <a16:creationId xmlns:a16="http://schemas.microsoft.com/office/drawing/2014/main" id="{A819AAE6-0355-8D4F-8137-BD2B7A2B72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0" name="Oval 979">
                  <a:extLst>
                    <a:ext uri="{FF2B5EF4-FFF2-40B4-BE49-F238E27FC236}">
                      <a16:creationId xmlns:a16="http://schemas.microsoft.com/office/drawing/2014/main" id="{7425A734-37C7-AE46-A20A-FA4A597671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1" name="Oval 980">
                  <a:extLst>
                    <a:ext uri="{FF2B5EF4-FFF2-40B4-BE49-F238E27FC236}">
                      <a16:creationId xmlns:a16="http://schemas.microsoft.com/office/drawing/2014/main" id="{820B07E3-33AF-1341-B1D5-46C41ACB74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2" name="Oval 981">
                  <a:extLst>
                    <a:ext uri="{FF2B5EF4-FFF2-40B4-BE49-F238E27FC236}">
                      <a16:creationId xmlns:a16="http://schemas.microsoft.com/office/drawing/2014/main" id="{44036096-87EC-A746-8FE7-7773B3B32B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3" name="Rectangle 982">
                  <a:extLst>
                    <a:ext uri="{FF2B5EF4-FFF2-40B4-BE49-F238E27FC236}">
                      <a16:creationId xmlns:a16="http://schemas.microsoft.com/office/drawing/2014/main" id="{4C8AA049-B48E-C24E-91A9-8455F58271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879" name="TextBox 878">
                <a:extLst>
                  <a:ext uri="{FF2B5EF4-FFF2-40B4-BE49-F238E27FC236}">
                    <a16:creationId xmlns:a16="http://schemas.microsoft.com/office/drawing/2014/main" id="{BD391945-30B0-AF4B-9B16-8435026C785B}"/>
                  </a:ext>
                </a:extLst>
              </p:cNvPr>
              <p:cNvSpPr txBox="1"/>
              <p:nvPr/>
            </p:nvSpPr>
            <p:spPr>
              <a:xfrm>
                <a:off x="5377031" y="3090332"/>
                <a:ext cx="265920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SDN Controller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(network operating system)</a:t>
                </a:r>
              </a:p>
            </p:txBody>
          </p:sp>
        </p:grpSp>
        <p:sp>
          <p:nvSpPr>
            <p:cNvPr id="858" name="TextBox 857">
              <a:extLst>
                <a:ext uri="{FF2B5EF4-FFF2-40B4-BE49-F238E27FC236}">
                  <a16:creationId xmlns:a16="http://schemas.microsoft.com/office/drawing/2014/main" id="{460A62D4-F61E-134D-905E-F48547E04AB7}"/>
                </a:ext>
              </a:extLst>
            </p:cNvPr>
            <p:cNvSpPr txBox="1"/>
            <p:nvPr/>
          </p:nvSpPr>
          <p:spPr>
            <a:xfrm>
              <a:off x="6837708" y="1058305"/>
              <a:ext cx="5950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…</a:t>
              </a:r>
            </a:p>
          </p:txBody>
        </p:sp>
        <p:grpSp>
          <p:nvGrpSpPr>
            <p:cNvPr id="859" name="Group 858">
              <a:extLst>
                <a:ext uri="{FF2B5EF4-FFF2-40B4-BE49-F238E27FC236}">
                  <a16:creationId xmlns:a16="http://schemas.microsoft.com/office/drawing/2014/main" id="{C04C3E74-140C-174C-86ED-F87FDFEFCDEE}"/>
                </a:ext>
              </a:extLst>
            </p:cNvPr>
            <p:cNvGrpSpPr/>
            <p:nvPr/>
          </p:nvGrpSpPr>
          <p:grpSpPr>
            <a:xfrm>
              <a:off x="5165914" y="1277466"/>
              <a:ext cx="1023471" cy="590176"/>
              <a:chOff x="4721412" y="1277470"/>
              <a:chExt cx="1023471" cy="590176"/>
            </a:xfrm>
          </p:grpSpPr>
          <p:sp>
            <p:nvSpPr>
              <p:cNvPr id="874" name="Oval 873">
                <a:extLst>
                  <a:ext uri="{FF2B5EF4-FFF2-40B4-BE49-F238E27FC236}">
                    <a16:creationId xmlns:a16="http://schemas.microsoft.com/office/drawing/2014/main" id="{4ECE1B24-7462-554F-B043-548B485E42D6}"/>
                  </a:ext>
                </a:extLst>
              </p:cNvPr>
              <p:cNvSpPr/>
              <p:nvPr/>
            </p:nvSpPr>
            <p:spPr bwMode="auto">
              <a:xfrm>
                <a:off x="4721412" y="1277470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5" name="TextBox 874">
                <a:extLst>
                  <a:ext uri="{FF2B5EF4-FFF2-40B4-BE49-F238E27FC236}">
                    <a16:creationId xmlns:a16="http://schemas.microsoft.com/office/drawing/2014/main" id="{8832E712-F1F9-5E47-90F8-8A9C1FCF21E9}"/>
                  </a:ext>
                </a:extLst>
              </p:cNvPr>
              <p:cNvSpPr txBox="1"/>
              <p:nvPr/>
            </p:nvSpPr>
            <p:spPr>
              <a:xfrm>
                <a:off x="4792385" y="1374585"/>
                <a:ext cx="890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routing</a:t>
                </a:r>
              </a:p>
            </p:txBody>
          </p:sp>
        </p:grpSp>
        <p:grpSp>
          <p:nvGrpSpPr>
            <p:cNvPr id="860" name="Group 859">
              <a:extLst>
                <a:ext uri="{FF2B5EF4-FFF2-40B4-BE49-F238E27FC236}">
                  <a16:creationId xmlns:a16="http://schemas.microsoft.com/office/drawing/2014/main" id="{94FF35AA-DC45-2445-BD7D-65CD25F3EB23}"/>
                </a:ext>
              </a:extLst>
            </p:cNvPr>
            <p:cNvGrpSpPr/>
            <p:nvPr/>
          </p:nvGrpSpPr>
          <p:grpSpPr>
            <a:xfrm>
              <a:off x="6000628" y="1798416"/>
              <a:ext cx="1023471" cy="590176"/>
              <a:chOff x="6106459" y="1967753"/>
              <a:chExt cx="1023471" cy="590176"/>
            </a:xfrm>
          </p:grpSpPr>
          <p:sp>
            <p:nvSpPr>
              <p:cNvPr id="872" name="Oval 871">
                <a:extLst>
                  <a:ext uri="{FF2B5EF4-FFF2-40B4-BE49-F238E27FC236}">
                    <a16:creationId xmlns:a16="http://schemas.microsoft.com/office/drawing/2014/main" id="{3821BD45-E196-1B47-B58A-8DE288ED4A33}"/>
                  </a:ext>
                </a:extLst>
              </p:cNvPr>
              <p:cNvSpPr/>
              <p:nvPr/>
            </p:nvSpPr>
            <p:spPr bwMode="auto">
              <a:xfrm>
                <a:off x="6106459" y="19677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3" name="TextBox 872">
                <a:extLst>
                  <a:ext uri="{FF2B5EF4-FFF2-40B4-BE49-F238E27FC236}">
                    <a16:creationId xmlns:a16="http://schemas.microsoft.com/office/drawing/2014/main" id="{09503A04-2C2E-F941-9ED5-3A37B498CDA9}"/>
                  </a:ext>
                </a:extLst>
              </p:cNvPr>
              <p:cNvSpPr txBox="1"/>
              <p:nvPr/>
            </p:nvSpPr>
            <p:spPr>
              <a:xfrm>
                <a:off x="6177429" y="1997637"/>
                <a:ext cx="903087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access 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control</a:t>
                </a:r>
              </a:p>
            </p:txBody>
          </p:sp>
        </p:grpSp>
        <p:grpSp>
          <p:nvGrpSpPr>
            <p:cNvPr id="861" name="Group 860">
              <a:extLst>
                <a:ext uri="{FF2B5EF4-FFF2-40B4-BE49-F238E27FC236}">
                  <a16:creationId xmlns:a16="http://schemas.microsoft.com/office/drawing/2014/main" id="{F4CEBF5F-0D71-6B41-996D-0354922EB612}"/>
                </a:ext>
              </a:extLst>
            </p:cNvPr>
            <p:cNvGrpSpPr/>
            <p:nvPr/>
          </p:nvGrpSpPr>
          <p:grpSpPr>
            <a:xfrm>
              <a:off x="7230837" y="1756871"/>
              <a:ext cx="1023471" cy="590176"/>
              <a:chOff x="6938682" y="977153"/>
              <a:chExt cx="1023471" cy="590176"/>
            </a:xfrm>
          </p:grpSpPr>
          <p:sp>
            <p:nvSpPr>
              <p:cNvPr id="870" name="Oval 869">
                <a:extLst>
                  <a:ext uri="{FF2B5EF4-FFF2-40B4-BE49-F238E27FC236}">
                    <a16:creationId xmlns:a16="http://schemas.microsoft.com/office/drawing/2014/main" id="{2D855133-90E2-7042-AF1B-8352C3CC5BF7}"/>
                  </a:ext>
                </a:extLst>
              </p:cNvPr>
              <p:cNvSpPr/>
              <p:nvPr/>
            </p:nvSpPr>
            <p:spPr bwMode="auto">
              <a:xfrm>
                <a:off x="6938682" y="9771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1" name="TextBox 870">
                <a:extLst>
                  <a:ext uri="{FF2B5EF4-FFF2-40B4-BE49-F238E27FC236}">
                    <a16:creationId xmlns:a16="http://schemas.microsoft.com/office/drawing/2014/main" id="{3D7D80F7-46BE-EC48-B7D7-3C763154D621}"/>
                  </a:ext>
                </a:extLst>
              </p:cNvPr>
              <p:cNvSpPr txBox="1"/>
              <p:nvPr/>
            </p:nvSpPr>
            <p:spPr>
              <a:xfrm>
                <a:off x="6964568" y="1007037"/>
                <a:ext cx="993256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load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balance</a:t>
                </a:r>
              </a:p>
            </p:txBody>
          </p:sp>
        </p:grpSp>
        <p:cxnSp>
          <p:nvCxnSpPr>
            <p:cNvPr id="862" name="Straight Arrow Connector 861">
              <a:extLst>
                <a:ext uri="{FF2B5EF4-FFF2-40B4-BE49-F238E27FC236}">
                  <a16:creationId xmlns:a16="http://schemas.microsoft.com/office/drawing/2014/main" id="{7BDC462A-14A0-764C-A672-5D241FEED1DE}"/>
                </a:ext>
              </a:extLst>
            </p:cNvPr>
            <p:cNvCxnSpPr/>
            <p:nvPr/>
          </p:nvCxnSpPr>
          <p:spPr bwMode="auto">
            <a:xfrm flipV="1">
              <a:off x="8627245" y="1217948"/>
              <a:ext cx="0" cy="1248832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3" name="Straight Arrow Connector 862">
              <a:extLst>
                <a:ext uri="{FF2B5EF4-FFF2-40B4-BE49-F238E27FC236}">
                  <a16:creationId xmlns:a16="http://schemas.microsoft.com/office/drawing/2014/main" id="{456B3B86-566B-B74B-A02C-E7472619477F}"/>
                </a:ext>
              </a:extLst>
            </p:cNvPr>
            <p:cNvCxnSpPr/>
            <p:nvPr/>
          </p:nvCxnSpPr>
          <p:spPr bwMode="auto">
            <a:xfrm>
              <a:off x="8652645" y="2966181"/>
              <a:ext cx="0" cy="152442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4" name="Straight Arrow Connector 863">
              <a:extLst>
                <a:ext uri="{FF2B5EF4-FFF2-40B4-BE49-F238E27FC236}">
                  <a16:creationId xmlns:a16="http://schemas.microsoft.com/office/drawing/2014/main" id="{8EE09DB2-3F15-2A46-A79B-D24A8CF3014A}"/>
                </a:ext>
              </a:extLst>
            </p:cNvPr>
            <p:cNvCxnSpPr/>
            <p:nvPr/>
          </p:nvCxnSpPr>
          <p:spPr bwMode="auto">
            <a:xfrm>
              <a:off x="8661016" y="5381629"/>
              <a:ext cx="0" cy="41486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5" name="Straight Arrow Connector 864">
              <a:extLst>
                <a:ext uri="{FF2B5EF4-FFF2-40B4-BE49-F238E27FC236}">
                  <a16:creationId xmlns:a16="http://schemas.microsoft.com/office/drawing/2014/main" id="{602E5161-3933-E44A-A9CD-F172C848B87B}"/>
                </a:ext>
              </a:extLst>
            </p:cNvPr>
            <p:cNvCxnSpPr/>
            <p:nvPr/>
          </p:nvCxnSpPr>
          <p:spPr bwMode="auto">
            <a:xfrm flipV="1">
              <a:off x="8653320" y="4546025"/>
              <a:ext cx="0" cy="41486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66" name="TextBox 399">
              <a:extLst>
                <a:ext uri="{FF2B5EF4-FFF2-40B4-BE49-F238E27FC236}">
                  <a16:creationId xmlns:a16="http://schemas.microsoft.com/office/drawing/2014/main" id="{7DE1AEF7-BBBD-CE47-95BE-236511149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715" y="4235599"/>
              <a:ext cx="163588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southbound API</a:t>
              </a:r>
            </a:p>
          </p:txBody>
        </p:sp>
        <p:sp>
          <p:nvSpPr>
            <p:cNvPr id="867" name="TextBox 399">
              <a:extLst>
                <a:ext uri="{FF2B5EF4-FFF2-40B4-BE49-F238E27FC236}">
                  <a16:creationId xmlns:a16="http://schemas.microsoft.com/office/drawing/2014/main" id="{033F372B-9E56-9B43-9893-2EBEDF887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6778" y="2717781"/>
              <a:ext cx="163588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northbound API</a:t>
              </a:r>
            </a:p>
          </p:txBody>
        </p:sp>
        <p:sp>
          <p:nvSpPr>
            <p:cNvPr id="868" name="TextBox 399">
              <a:extLst>
                <a:ext uri="{FF2B5EF4-FFF2-40B4-BE49-F238E27FC236}">
                  <a16:creationId xmlns:a16="http://schemas.microsoft.com/office/drawing/2014/main" id="{16B44057-72D3-5E46-935C-9EED28D7F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651" y="5795718"/>
              <a:ext cx="2302688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SDN-controlled switches</a:t>
              </a:r>
            </a:p>
          </p:txBody>
        </p:sp>
        <p:sp>
          <p:nvSpPr>
            <p:cNvPr id="869" name="TextBox 399">
              <a:extLst>
                <a:ext uri="{FF2B5EF4-FFF2-40B4-BE49-F238E27FC236}">
                  <a16:creationId xmlns:a16="http://schemas.microsoft.com/office/drawing/2014/main" id="{862C44EB-1706-6C4E-AFA2-ACADCAC1D4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7907" y="910464"/>
              <a:ext cx="238165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network-control applications</a:t>
              </a:r>
            </a:p>
          </p:txBody>
        </p:sp>
      </p:grpSp>
      <p:sp>
        <p:nvSpPr>
          <p:cNvPr id="971" name="Rectangle 970">
            <a:extLst>
              <a:ext uri="{FF2B5EF4-FFF2-40B4-BE49-F238E27FC236}">
                <a16:creationId xmlns:a16="http://schemas.microsoft.com/office/drawing/2014/main" id="{CF79C9C5-C35F-9D4D-A4B3-C17F7845845A}"/>
              </a:ext>
            </a:extLst>
          </p:cNvPr>
          <p:cNvSpPr/>
          <p:nvPr/>
        </p:nvSpPr>
        <p:spPr bwMode="auto">
          <a:xfrm>
            <a:off x="6602169" y="1221758"/>
            <a:ext cx="4134334" cy="3901387"/>
          </a:xfrm>
          <a:prstGeom prst="rect">
            <a:avLst/>
          </a:prstGeom>
          <a:solidFill>
            <a:srgbClr val="FFFFFF">
              <a:alpha val="77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30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Software defined networking (SDN)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50" name="Content Placeholder 6">
            <a:extLst>
              <a:ext uri="{FF2B5EF4-FFF2-40B4-BE49-F238E27FC236}">
                <a16:creationId xmlns:a16="http://schemas.microsoft.com/office/drawing/2014/main" id="{BCBBA01E-E6B7-6244-BCD8-8FA9A6E5AB79}"/>
              </a:ext>
            </a:extLst>
          </p:cNvPr>
          <p:cNvSpPr txBox="1">
            <a:spLocks/>
          </p:cNvSpPr>
          <p:nvPr/>
        </p:nvSpPr>
        <p:spPr bwMode="auto">
          <a:xfrm>
            <a:off x="826717" y="1581356"/>
            <a:ext cx="5643355" cy="5010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00A8"/>
                </a:solidFill>
              </a:rPr>
              <a:t>SDN controller (network OS): </a:t>
            </a:r>
          </a:p>
          <a:p>
            <a:pPr indent="-274638">
              <a:lnSpc>
                <a:spcPct val="95000"/>
              </a:lnSpc>
            </a:pPr>
            <a:r>
              <a:rPr lang="en-US" dirty="0"/>
              <a:t>maintain network state information</a:t>
            </a:r>
          </a:p>
          <a:p>
            <a:pPr indent="-274638">
              <a:lnSpc>
                <a:spcPct val="95000"/>
              </a:lnSpc>
            </a:pPr>
            <a:r>
              <a:rPr lang="en-US" dirty="0"/>
              <a:t>interacts with network control applications “above” via northbound API</a:t>
            </a:r>
          </a:p>
          <a:p>
            <a:pPr indent="-274638">
              <a:lnSpc>
                <a:spcPct val="95000"/>
              </a:lnSpc>
            </a:pPr>
            <a:r>
              <a:rPr lang="en-US" dirty="0"/>
              <a:t>interacts with network switches “below” via southbound API</a:t>
            </a:r>
          </a:p>
          <a:p>
            <a:pPr indent="-274638">
              <a:lnSpc>
                <a:spcPct val="95000"/>
              </a:lnSpc>
            </a:pPr>
            <a:r>
              <a:rPr lang="en-US" dirty="0"/>
              <a:t>implemented as distributed system for performance, scalability, fault-tolerance, robustness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</a:endParaRPr>
          </a:p>
        </p:txBody>
      </p: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CE55C0D3-06CC-DF41-88F6-A273370E03E8}"/>
              </a:ext>
            </a:extLst>
          </p:cNvPr>
          <p:cNvGrpSpPr/>
          <p:nvPr/>
        </p:nvGrpSpPr>
        <p:grpSpPr>
          <a:xfrm>
            <a:off x="6806501" y="1476134"/>
            <a:ext cx="3846765" cy="5169840"/>
            <a:chOff x="4990227" y="910464"/>
            <a:chExt cx="3846765" cy="5169840"/>
          </a:xfrm>
        </p:grpSpPr>
        <p:sp>
          <p:nvSpPr>
            <p:cNvPr id="852" name="TextBox 399">
              <a:extLst>
                <a:ext uri="{FF2B5EF4-FFF2-40B4-BE49-F238E27FC236}">
                  <a16:creationId xmlns:a16="http://schemas.microsoft.com/office/drawing/2014/main" id="{5EA34F1E-D60F-4E46-99D4-53221197B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8490" y="4936685"/>
              <a:ext cx="28693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data</a:t>
              </a:r>
            </a:p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plane</a:t>
              </a:r>
            </a:p>
          </p:txBody>
        </p:sp>
        <p:sp>
          <p:nvSpPr>
            <p:cNvPr id="853" name="TextBox 400">
              <a:extLst>
                <a:ext uri="{FF2B5EF4-FFF2-40B4-BE49-F238E27FC236}">
                  <a16:creationId xmlns:a16="http://schemas.microsoft.com/office/drawing/2014/main" id="{DE759E4F-F356-5946-9CC4-A4E5C9A1D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94972" y="2474327"/>
              <a:ext cx="34202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control</a:t>
              </a:r>
            </a:p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plane</a:t>
              </a:r>
            </a:p>
          </p:txBody>
        </p:sp>
        <p:cxnSp>
          <p:nvCxnSpPr>
            <p:cNvPr id="854" name="Straight Connector 853">
              <a:extLst>
                <a:ext uri="{FF2B5EF4-FFF2-40B4-BE49-F238E27FC236}">
                  <a16:creationId xmlns:a16="http://schemas.microsoft.com/office/drawing/2014/main" id="{1A2102D6-7949-1844-8DED-B73B0057D3CF}"/>
                </a:ext>
              </a:extLst>
            </p:cNvPr>
            <p:cNvCxnSpPr/>
            <p:nvPr/>
          </p:nvCxnSpPr>
          <p:spPr bwMode="auto">
            <a:xfrm flipV="1">
              <a:off x="5272718" y="4529666"/>
              <a:ext cx="2791783" cy="14329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  <p:cxnSp>
          <p:nvCxnSpPr>
            <p:cNvPr id="855" name="Straight Connector 854">
              <a:extLst>
                <a:ext uri="{FF2B5EF4-FFF2-40B4-BE49-F238E27FC236}">
                  <a16:creationId xmlns:a16="http://schemas.microsoft.com/office/drawing/2014/main" id="{41F5119B-91DF-204A-A96B-FEEB6C0969E0}"/>
                </a:ext>
              </a:extLst>
            </p:cNvPr>
            <p:cNvCxnSpPr/>
            <p:nvPr/>
          </p:nvCxnSpPr>
          <p:spPr bwMode="auto">
            <a:xfrm flipV="1">
              <a:off x="5192283" y="2709335"/>
              <a:ext cx="3041550" cy="18563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id="{4A072938-7333-B54B-8E85-AA4AB0118ED1}"/>
                </a:ext>
              </a:extLst>
            </p:cNvPr>
            <p:cNvGrpSpPr/>
            <p:nvPr/>
          </p:nvGrpSpPr>
          <p:grpSpPr>
            <a:xfrm>
              <a:off x="5164667" y="4826000"/>
              <a:ext cx="2979208" cy="973667"/>
              <a:chOff x="2592388" y="5601756"/>
              <a:chExt cx="4027487" cy="939800"/>
            </a:xfrm>
          </p:grpSpPr>
          <p:sp>
            <p:nvSpPr>
              <p:cNvPr id="912" name="Freeform 2">
                <a:extLst>
                  <a:ext uri="{FF2B5EF4-FFF2-40B4-BE49-F238E27FC236}">
                    <a16:creationId xmlns:a16="http://schemas.microsoft.com/office/drawing/2014/main" id="{71DEC372-158B-D843-AAA9-444950279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388" y="5601756"/>
                <a:ext cx="4027487" cy="939800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001" h="10125">
                    <a:moveTo>
                      <a:pt x="4" y="4039"/>
                    </a:moveTo>
                    <a:cubicBezTo>
                      <a:pt x="-29" y="2271"/>
                      <a:pt x="194" y="2100"/>
                      <a:pt x="715" y="1595"/>
                    </a:cubicBezTo>
                    <a:cubicBezTo>
                      <a:pt x="1236" y="1089"/>
                      <a:pt x="2417" y="1272"/>
                      <a:pt x="3130" y="1006"/>
                    </a:cubicBezTo>
                    <a:cubicBezTo>
                      <a:pt x="3843" y="740"/>
                      <a:pt x="4397" y="0"/>
                      <a:pt x="4995" y="0"/>
                    </a:cubicBezTo>
                    <a:cubicBezTo>
                      <a:pt x="5593" y="1"/>
                      <a:pt x="6206" y="926"/>
                      <a:pt x="6720" y="1009"/>
                    </a:cubicBezTo>
                    <a:cubicBezTo>
                      <a:pt x="7234" y="1092"/>
                      <a:pt x="7536" y="241"/>
                      <a:pt x="8082" y="497"/>
                    </a:cubicBezTo>
                    <a:cubicBezTo>
                      <a:pt x="8628" y="756"/>
                      <a:pt x="9854" y="442"/>
                      <a:pt x="9989" y="2989"/>
                    </a:cubicBezTo>
                    <a:cubicBezTo>
                      <a:pt x="10124" y="5536"/>
                      <a:pt x="9098" y="5742"/>
                      <a:pt x="8599" y="6797"/>
                    </a:cubicBezTo>
                    <a:cubicBezTo>
                      <a:pt x="8100" y="7852"/>
                      <a:pt x="7544" y="8981"/>
                      <a:pt x="6995" y="9322"/>
                    </a:cubicBezTo>
                    <a:cubicBezTo>
                      <a:pt x="6446" y="9663"/>
                      <a:pt x="5793" y="8957"/>
                      <a:pt x="5307" y="8843"/>
                    </a:cubicBezTo>
                    <a:cubicBezTo>
                      <a:pt x="4819" y="8726"/>
                      <a:pt x="4628" y="10048"/>
                      <a:pt x="4371" y="9912"/>
                    </a:cubicBezTo>
                    <a:cubicBezTo>
                      <a:pt x="4114" y="9775"/>
                      <a:pt x="3505" y="10355"/>
                      <a:pt x="3140" y="10019"/>
                    </a:cubicBezTo>
                    <a:cubicBezTo>
                      <a:pt x="2774" y="9683"/>
                      <a:pt x="2820" y="8138"/>
                      <a:pt x="2179" y="7895"/>
                    </a:cubicBezTo>
                    <a:cubicBezTo>
                      <a:pt x="1586" y="6800"/>
                      <a:pt x="1549" y="8137"/>
                      <a:pt x="1187" y="7495"/>
                    </a:cubicBezTo>
                    <a:cubicBezTo>
                      <a:pt x="825" y="6852"/>
                      <a:pt x="-7" y="6157"/>
                      <a:pt x="4" y="4039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B0A5E970-BE5B-924E-8E27-2F517326B70B}"/>
                  </a:ext>
                </a:extLst>
              </p:cNvPr>
              <p:cNvCxnSpPr/>
              <p:nvPr/>
            </p:nvCxnSpPr>
            <p:spPr>
              <a:xfrm flipV="1">
                <a:off x="3262941" y="5752569"/>
                <a:ext cx="1316038" cy="131762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4" name="Straight Connector 913">
                <a:extLst>
                  <a:ext uri="{FF2B5EF4-FFF2-40B4-BE49-F238E27FC236}">
                    <a16:creationId xmlns:a16="http://schemas.microsoft.com/office/drawing/2014/main" id="{4BCA3B8C-279D-E840-87D5-1E0642D09387}"/>
                  </a:ext>
                </a:extLst>
              </p:cNvPr>
              <p:cNvCxnSpPr/>
              <p:nvPr/>
            </p:nvCxnSpPr>
            <p:spPr>
              <a:xfrm>
                <a:off x="3151816" y="5939894"/>
                <a:ext cx="2259013" cy="2984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id="{CD10DAC3-DC6D-E045-A194-1C410416865B}"/>
                  </a:ext>
                </a:extLst>
              </p:cNvPr>
              <p:cNvCxnSpPr/>
              <p:nvPr/>
            </p:nvCxnSpPr>
            <p:spPr>
              <a:xfrm>
                <a:off x="3164516" y="6044669"/>
                <a:ext cx="714375" cy="27622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id="{E2A8FB26-91FF-3E4C-8347-A2AE524A00A4}"/>
                  </a:ext>
                </a:extLst>
              </p:cNvPr>
              <p:cNvCxnSpPr/>
              <p:nvPr/>
            </p:nvCxnSpPr>
            <p:spPr>
              <a:xfrm flipV="1">
                <a:off x="4182104" y="6238344"/>
                <a:ext cx="1247775" cy="825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7" name="Straight Connector 916">
                <a:extLst>
                  <a:ext uri="{FF2B5EF4-FFF2-40B4-BE49-F238E27FC236}">
                    <a16:creationId xmlns:a16="http://schemas.microsoft.com/office/drawing/2014/main" id="{FC84CD0A-6A0B-954A-A0C2-9433ED84E08F}"/>
                  </a:ext>
                </a:extLst>
              </p:cNvPr>
              <p:cNvCxnSpPr/>
              <p:nvPr/>
            </p:nvCxnSpPr>
            <p:spPr>
              <a:xfrm>
                <a:off x="4842504" y="5785906"/>
                <a:ext cx="1057275" cy="12382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8" name="Straight Connector 917">
                <a:extLst>
                  <a:ext uri="{FF2B5EF4-FFF2-40B4-BE49-F238E27FC236}">
                    <a16:creationId xmlns:a16="http://schemas.microsoft.com/office/drawing/2014/main" id="{F20F73DF-CC1A-414D-AA37-5C7FA5314FCC}"/>
                  </a:ext>
                </a:extLst>
              </p:cNvPr>
              <p:cNvCxnSpPr/>
              <p:nvPr/>
            </p:nvCxnSpPr>
            <p:spPr>
              <a:xfrm flipV="1">
                <a:off x="4126541" y="5939894"/>
                <a:ext cx="1790700" cy="2984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AC31F3CF-B52D-E042-B7DB-4F44E715F9A8}"/>
                  </a:ext>
                </a:extLst>
              </p:cNvPr>
              <p:cNvCxnSpPr/>
              <p:nvPr/>
            </p:nvCxnSpPr>
            <p:spPr>
              <a:xfrm flipV="1">
                <a:off x="5453691" y="5968469"/>
                <a:ext cx="588963" cy="26987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48C7DC80-D2A7-B248-9A8F-1B651F5CEB39}"/>
                  </a:ext>
                </a:extLst>
              </p:cNvPr>
              <p:cNvCxnSpPr/>
              <p:nvPr/>
            </p:nvCxnSpPr>
            <p:spPr>
              <a:xfrm>
                <a:off x="4596441" y="5752569"/>
                <a:ext cx="814388" cy="401637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grpSp>
            <p:nvGrpSpPr>
              <p:cNvPr id="921" name="Group 347">
                <a:extLst>
                  <a:ext uri="{FF2B5EF4-FFF2-40B4-BE49-F238E27FC236}">
                    <a16:creationId xmlns:a16="http://schemas.microsoft.com/office/drawing/2014/main" id="{A2DC2A2D-4327-FB49-8F37-6B6A7EBE1D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56401" y="5796097"/>
                <a:ext cx="588970" cy="242608"/>
                <a:chOff x="1871277" y="1576300"/>
                <a:chExt cx="1128371" cy="437861"/>
              </a:xfrm>
            </p:grpSpPr>
            <p:sp>
              <p:nvSpPr>
                <p:cNvPr id="962" name="Oval 961">
                  <a:extLst>
                    <a:ext uri="{FF2B5EF4-FFF2-40B4-BE49-F238E27FC236}">
                      <a16:creationId xmlns:a16="http://schemas.microsoft.com/office/drawing/2014/main" id="{9B6F5CD8-4D1E-1A4F-9507-95200A73998A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C28B8F5B-8431-1A46-AAE4-9B0ED530F25B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Oval 963">
                  <a:extLst>
                    <a:ext uri="{FF2B5EF4-FFF2-40B4-BE49-F238E27FC236}">
                      <a16:creationId xmlns:a16="http://schemas.microsoft.com/office/drawing/2014/main" id="{F1F79620-841F-DD4E-87FC-51E7153EC005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Freeform 964">
                  <a:extLst>
                    <a:ext uri="{FF2B5EF4-FFF2-40B4-BE49-F238E27FC236}">
                      <a16:creationId xmlns:a16="http://schemas.microsoft.com/office/drawing/2014/main" id="{E98A7BEC-9D56-6B49-8125-0F5CDE1FC0B8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6" name="Freeform 965">
                  <a:extLst>
                    <a:ext uri="{FF2B5EF4-FFF2-40B4-BE49-F238E27FC236}">
                      <a16:creationId xmlns:a16="http://schemas.microsoft.com/office/drawing/2014/main" id="{6905DB74-EB71-3644-AC3F-2EDDA70861AB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Freeform 966">
                  <a:extLst>
                    <a:ext uri="{FF2B5EF4-FFF2-40B4-BE49-F238E27FC236}">
                      <a16:creationId xmlns:a16="http://schemas.microsoft.com/office/drawing/2014/main" id="{62D3DDB5-3EA7-214C-8C31-BA38971C9A74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8" name="Freeform 967">
                  <a:extLst>
                    <a:ext uri="{FF2B5EF4-FFF2-40B4-BE49-F238E27FC236}">
                      <a16:creationId xmlns:a16="http://schemas.microsoft.com/office/drawing/2014/main" id="{B71B4E2A-E351-6C49-9DFD-6BB4843D451F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7146C111-B5B3-8141-95C1-2CADFE9B32BF}"/>
                    </a:ext>
                  </a:extLst>
                </p:cNvPr>
                <p:cNvCxnSpPr>
                  <a:endCxn id="964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DFA6A355-A08F-F241-92FA-D0E6992CE4F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2" name="Group 347">
                <a:extLst>
                  <a:ext uri="{FF2B5EF4-FFF2-40B4-BE49-F238E27FC236}">
                    <a16:creationId xmlns:a16="http://schemas.microsoft.com/office/drawing/2014/main" id="{46EDC75E-59E6-4645-85A7-E2C58E5451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5328" y="5654000"/>
                <a:ext cx="588970" cy="242608"/>
                <a:chOff x="1871277" y="1576300"/>
                <a:chExt cx="1128371" cy="437861"/>
              </a:xfrm>
            </p:grpSpPr>
            <p:sp>
              <p:nvSpPr>
                <p:cNvPr id="953" name="Oval 952">
                  <a:extLst>
                    <a:ext uri="{FF2B5EF4-FFF2-40B4-BE49-F238E27FC236}">
                      <a16:creationId xmlns:a16="http://schemas.microsoft.com/office/drawing/2014/main" id="{9DACA189-A149-9949-BCF3-95B569BB6477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4" name="Rectangle 953">
                  <a:extLst>
                    <a:ext uri="{FF2B5EF4-FFF2-40B4-BE49-F238E27FC236}">
                      <a16:creationId xmlns:a16="http://schemas.microsoft.com/office/drawing/2014/main" id="{08EC0937-ACA9-3840-8439-8223BB848980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5" name="Oval 954">
                  <a:extLst>
                    <a:ext uri="{FF2B5EF4-FFF2-40B4-BE49-F238E27FC236}">
                      <a16:creationId xmlns:a16="http://schemas.microsoft.com/office/drawing/2014/main" id="{E17B98F5-9CEF-6F4F-BBA9-BB8DE0D91B36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6" name="Freeform 955">
                  <a:extLst>
                    <a:ext uri="{FF2B5EF4-FFF2-40B4-BE49-F238E27FC236}">
                      <a16:creationId xmlns:a16="http://schemas.microsoft.com/office/drawing/2014/main" id="{61234B09-DC44-7342-A70C-06AC8A581E23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7" name="Freeform 956">
                  <a:extLst>
                    <a:ext uri="{FF2B5EF4-FFF2-40B4-BE49-F238E27FC236}">
                      <a16:creationId xmlns:a16="http://schemas.microsoft.com/office/drawing/2014/main" id="{03AF34FD-E240-F04C-9158-920D29213255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8" name="Freeform 957">
                  <a:extLst>
                    <a:ext uri="{FF2B5EF4-FFF2-40B4-BE49-F238E27FC236}">
                      <a16:creationId xmlns:a16="http://schemas.microsoft.com/office/drawing/2014/main" id="{526E50F3-60FD-0E45-BC3A-3C6066FB7D8A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9" name="Freeform 958">
                  <a:extLst>
                    <a:ext uri="{FF2B5EF4-FFF2-40B4-BE49-F238E27FC236}">
                      <a16:creationId xmlns:a16="http://schemas.microsoft.com/office/drawing/2014/main" id="{FEE1E3A7-C090-734C-9180-457004D9D039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99A3F99A-570C-8A42-9492-3585D770DA95}"/>
                    </a:ext>
                  </a:extLst>
                </p:cNvPr>
                <p:cNvCxnSpPr>
                  <a:endCxn id="955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61" name="Straight Connector 960">
                  <a:extLst>
                    <a:ext uri="{FF2B5EF4-FFF2-40B4-BE49-F238E27FC236}">
                      <a16:creationId xmlns:a16="http://schemas.microsoft.com/office/drawing/2014/main" id="{5F18512F-CA24-4444-95DF-016FA49178D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3" name="Group 347">
                <a:extLst>
                  <a:ext uri="{FF2B5EF4-FFF2-40B4-BE49-F238E27FC236}">
                    <a16:creationId xmlns:a16="http://schemas.microsoft.com/office/drawing/2014/main" id="{4B02C431-99D3-6D48-8159-7B4877B83A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8241" y="5847813"/>
                <a:ext cx="588970" cy="242608"/>
                <a:chOff x="1871277" y="1576300"/>
                <a:chExt cx="1128371" cy="437861"/>
              </a:xfrm>
            </p:grpSpPr>
            <p:sp>
              <p:nvSpPr>
                <p:cNvPr id="944" name="Oval 943">
                  <a:extLst>
                    <a:ext uri="{FF2B5EF4-FFF2-40B4-BE49-F238E27FC236}">
                      <a16:creationId xmlns:a16="http://schemas.microsoft.com/office/drawing/2014/main" id="{0FF0DF6F-D87B-2346-B35F-0DD610115E22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5" name="Rectangle 944">
                  <a:extLst>
                    <a:ext uri="{FF2B5EF4-FFF2-40B4-BE49-F238E27FC236}">
                      <a16:creationId xmlns:a16="http://schemas.microsoft.com/office/drawing/2014/main" id="{0A88A3D0-6A43-9C4F-B2B8-C62A5B97547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6" name="Oval 945">
                  <a:extLst>
                    <a:ext uri="{FF2B5EF4-FFF2-40B4-BE49-F238E27FC236}">
                      <a16:creationId xmlns:a16="http://schemas.microsoft.com/office/drawing/2014/main" id="{A97EE425-A6D3-754D-B745-A46539A9BCE9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7" name="Freeform 946">
                  <a:extLst>
                    <a:ext uri="{FF2B5EF4-FFF2-40B4-BE49-F238E27FC236}">
                      <a16:creationId xmlns:a16="http://schemas.microsoft.com/office/drawing/2014/main" id="{D4B205B1-4191-B84B-8CA4-DD171806AD2E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8" name="Freeform 947">
                  <a:extLst>
                    <a:ext uri="{FF2B5EF4-FFF2-40B4-BE49-F238E27FC236}">
                      <a16:creationId xmlns:a16="http://schemas.microsoft.com/office/drawing/2014/main" id="{1BBBF1EF-3ED2-5848-B3F0-7F8463BE28C7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9" name="Freeform 948">
                  <a:extLst>
                    <a:ext uri="{FF2B5EF4-FFF2-40B4-BE49-F238E27FC236}">
                      <a16:creationId xmlns:a16="http://schemas.microsoft.com/office/drawing/2014/main" id="{AE727D85-0B80-AB43-A858-E12A22DEF74E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0" name="Freeform 949">
                  <a:extLst>
                    <a:ext uri="{FF2B5EF4-FFF2-40B4-BE49-F238E27FC236}">
                      <a16:creationId xmlns:a16="http://schemas.microsoft.com/office/drawing/2014/main" id="{E087DF11-E1FC-A24A-A90A-56EFAAF5ED33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51" name="Straight Connector 950">
                  <a:extLst>
                    <a:ext uri="{FF2B5EF4-FFF2-40B4-BE49-F238E27FC236}">
                      <a16:creationId xmlns:a16="http://schemas.microsoft.com/office/drawing/2014/main" id="{63B2769E-5BF0-4C43-BDCD-E08BBCA40A60}"/>
                    </a:ext>
                  </a:extLst>
                </p:cNvPr>
                <p:cNvCxnSpPr>
                  <a:endCxn id="946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52" name="Straight Connector 951">
                  <a:extLst>
                    <a:ext uri="{FF2B5EF4-FFF2-40B4-BE49-F238E27FC236}">
                      <a16:creationId xmlns:a16="http://schemas.microsoft.com/office/drawing/2014/main" id="{D9643885-03AC-8C44-B9B3-97EEFAB93F7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4" name="Group 347">
                <a:extLst>
                  <a:ext uri="{FF2B5EF4-FFF2-40B4-BE49-F238E27FC236}">
                    <a16:creationId xmlns:a16="http://schemas.microsoft.com/office/drawing/2014/main" id="{59383640-B92E-3B49-9F91-B00C1816C4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66757" y="6114152"/>
                <a:ext cx="588970" cy="242608"/>
                <a:chOff x="1871277" y="1576300"/>
                <a:chExt cx="1128371" cy="437861"/>
              </a:xfrm>
            </p:grpSpPr>
            <p:sp>
              <p:nvSpPr>
                <p:cNvPr id="935" name="Oval 934">
                  <a:extLst>
                    <a:ext uri="{FF2B5EF4-FFF2-40B4-BE49-F238E27FC236}">
                      <a16:creationId xmlns:a16="http://schemas.microsoft.com/office/drawing/2014/main" id="{5018BF36-5D40-234D-B43E-166D4365DFC7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6" name="Rectangle 935">
                  <a:extLst>
                    <a:ext uri="{FF2B5EF4-FFF2-40B4-BE49-F238E27FC236}">
                      <a16:creationId xmlns:a16="http://schemas.microsoft.com/office/drawing/2014/main" id="{F3CF2F53-1F91-DA4A-B9DD-A5E958F02DF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7" name="Oval 936">
                  <a:extLst>
                    <a:ext uri="{FF2B5EF4-FFF2-40B4-BE49-F238E27FC236}">
                      <a16:creationId xmlns:a16="http://schemas.microsoft.com/office/drawing/2014/main" id="{DE201E6A-02EE-B14D-8F1B-DC21CC87BE80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8" name="Freeform 937">
                  <a:extLst>
                    <a:ext uri="{FF2B5EF4-FFF2-40B4-BE49-F238E27FC236}">
                      <a16:creationId xmlns:a16="http://schemas.microsoft.com/office/drawing/2014/main" id="{FB05CF2E-83B0-2640-93AB-853D8763B115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9" name="Freeform 938">
                  <a:extLst>
                    <a:ext uri="{FF2B5EF4-FFF2-40B4-BE49-F238E27FC236}">
                      <a16:creationId xmlns:a16="http://schemas.microsoft.com/office/drawing/2014/main" id="{E2067AB0-285F-1D49-84B3-34E74A8258AC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0" name="Freeform 939">
                  <a:extLst>
                    <a:ext uri="{FF2B5EF4-FFF2-40B4-BE49-F238E27FC236}">
                      <a16:creationId xmlns:a16="http://schemas.microsoft.com/office/drawing/2014/main" id="{E1588A39-233E-9A43-89F2-A2C023D3DD50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1" name="Freeform 940">
                  <a:extLst>
                    <a:ext uri="{FF2B5EF4-FFF2-40B4-BE49-F238E27FC236}">
                      <a16:creationId xmlns:a16="http://schemas.microsoft.com/office/drawing/2014/main" id="{7E4670CD-E442-5648-B94B-92AF3B894755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2" name="Straight Connector 941">
                  <a:extLst>
                    <a:ext uri="{FF2B5EF4-FFF2-40B4-BE49-F238E27FC236}">
                      <a16:creationId xmlns:a16="http://schemas.microsoft.com/office/drawing/2014/main" id="{759AD6F2-B641-0B45-9023-2F9E18420F9E}"/>
                    </a:ext>
                  </a:extLst>
                </p:cNvPr>
                <p:cNvCxnSpPr>
                  <a:endCxn id="937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43" name="Straight Connector 942">
                  <a:extLst>
                    <a:ext uri="{FF2B5EF4-FFF2-40B4-BE49-F238E27FC236}">
                      <a16:creationId xmlns:a16="http://schemas.microsoft.com/office/drawing/2014/main" id="{BD308E44-0EFE-944D-83E1-D1B7C02C298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5" name="Group 347">
                <a:extLst>
                  <a:ext uri="{FF2B5EF4-FFF2-40B4-BE49-F238E27FC236}">
                    <a16:creationId xmlns:a16="http://schemas.microsoft.com/office/drawing/2014/main" id="{885312C2-0E07-194B-BEF1-237808F2C1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04088" y="6206732"/>
                <a:ext cx="588970" cy="242608"/>
                <a:chOff x="1871277" y="1576300"/>
                <a:chExt cx="1128371" cy="437861"/>
              </a:xfrm>
            </p:grpSpPr>
            <p:sp>
              <p:nvSpPr>
                <p:cNvPr id="926" name="Oval 925">
                  <a:extLst>
                    <a:ext uri="{FF2B5EF4-FFF2-40B4-BE49-F238E27FC236}">
                      <a16:creationId xmlns:a16="http://schemas.microsoft.com/office/drawing/2014/main" id="{DB1F6E96-DE25-304B-B7D0-FD1D59509C9D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7" name="Rectangle 926">
                  <a:extLst>
                    <a:ext uri="{FF2B5EF4-FFF2-40B4-BE49-F238E27FC236}">
                      <a16:creationId xmlns:a16="http://schemas.microsoft.com/office/drawing/2014/main" id="{C6F722AF-47B6-754C-8E9E-EFEB45831A8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8" name="Oval 927">
                  <a:extLst>
                    <a:ext uri="{FF2B5EF4-FFF2-40B4-BE49-F238E27FC236}">
                      <a16:creationId xmlns:a16="http://schemas.microsoft.com/office/drawing/2014/main" id="{B7EFF65E-E3E4-7743-90E8-6E0DED7FF48C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9" name="Freeform 928">
                  <a:extLst>
                    <a:ext uri="{FF2B5EF4-FFF2-40B4-BE49-F238E27FC236}">
                      <a16:creationId xmlns:a16="http://schemas.microsoft.com/office/drawing/2014/main" id="{A6419AFD-CC26-B146-A541-B565AEA3805C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0" name="Freeform 929">
                  <a:extLst>
                    <a:ext uri="{FF2B5EF4-FFF2-40B4-BE49-F238E27FC236}">
                      <a16:creationId xmlns:a16="http://schemas.microsoft.com/office/drawing/2014/main" id="{0147F8D3-CAD7-8542-B967-4F72DDDE3A54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1" name="Freeform 930">
                  <a:extLst>
                    <a:ext uri="{FF2B5EF4-FFF2-40B4-BE49-F238E27FC236}">
                      <a16:creationId xmlns:a16="http://schemas.microsoft.com/office/drawing/2014/main" id="{AAF1E1A5-D576-1A4A-9BFD-6C323830CFC5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2" name="Freeform 931">
                  <a:extLst>
                    <a:ext uri="{FF2B5EF4-FFF2-40B4-BE49-F238E27FC236}">
                      <a16:creationId xmlns:a16="http://schemas.microsoft.com/office/drawing/2014/main" id="{00B23D7F-A468-7B41-B882-C74692A46B5A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33" name="Straight Connector 932">
                  <a:extLst>
                    <a:ext uri="{FF2B5EF4-FFF2-40B4-BE49-F238E27FC236}">
                      <a16:creationId xmlns:a16="http://schemas.microsoft.com/office/drawing/2014/main" id="{A710DADF-5A66-4E4D-9212-3DB6E5790B57}"/>
                    </a:ext>
                  </a:extLst>
                </p:cNvPr>
                <p:cNvCxnSpPr>
                  <a:endCxn id="928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34" name="Straight Connector 933">
                  <a:extLst>
                    <a:ext uri="{FF2B5EF4-FFF2-40B4-BE49-F238E27FC236}">
                      <a16:creationId xmlns:a16="http://schemas.microsoft.com/office/drawing/2014/main" id="{59A3775F-4767-2F47-9662-6CCEC729A7A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</p:grpSp>
        <p:grpSp>
          <p:nvGrpSpPr>
            <p:cNvPr id="857" name="Group 856">
              <a:extLst>
                <a:ext uri="{FF2B5EF4-FFF2-40B4-BE49-F238E27FC236}">
                  <a16:creationId xmlns:a16="http://schemas.microsoft.com/office/drawing/2014/main" id="{54A52462-5258-B74E-939D-5568EFF6BF9A}"/>
                </a:ext>
              </a:extLst>
            </p:cNvPr>
            <p:cNvGrpSpPr/>
            <p:nvPr/>
          </p:nvGrpSpPr>
          <p:grpSpPr>
            <a:xfrm>
              <a:off x="4990227" y="3046752"/>
              <a:ext cx="3116606" cy="1053561"/>
              <a:chOff x="4990227" y="2877416"/>
              <a:chExt cx="3116606" cy="1053561"/>
            </a:xfrm>
          </p:grpSpPr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id="{A13ADE3B-72C2-1D43-B7E3-53ACC236F401}"/>
                  </a:ext>
                </a:extLst>
              </p:cNvPr>
              <p:cNvSpPr/>
              <p:nvPr/>
            </p:nvSpPr>
            <p:spPr bwMode="auto">
              <a:xfrm>
                <a:off x="5418665" y="2913389"/>
                <a:ext cx="2688168" cy="1017588"/>
              </a:xfrm>
              <a:prstGeom prst="rect">
                <a:avLst/>
              </a:prstGeom>
              <a:solidFill>
                <a:srgbClr val="2D2DB9">
                  <a:lumMod val="20000"/>
                  <a:lumOff val="80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7" name="Freeform 876">
                <a:extLst>
                  <a:ext uri="{FF2B5EF4-FFF2-40B4-BE49-F238E27FC236}">
                    <a16:creationId xmlns:a16="http://schemas.microsoft.com/office/drawing/2014/main" id="{8479C132-9D4A-964F-A8E8-7EB2EAA9863B}"/>
                  </a:ext>
                </a:extLst>
              </p:cNvPr>
              <p:cNvSpPr/>
              <p:nvPr/>
            </p:nvSpPr>
            <p:spPr bwMode="auto">
              <a:xfrm>
                <a:off x="5218221" y="2877416"/>
                <a:ext cx="213773" cy="1028160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  <a:gd name="connsiteX0" fmla="*/ 20385 w 220240"/>
                  <a:gd name="connsiteY0" fmla="*/ 745656 h 1058154"/>
                  <a:gd name="connsiteX1" fmla="*/ 214305 w 220240"/>
                  <a:gd name="connsiteY1" fmla="*/ 0 h 1058154"/>
                  <a:gd name="connsiteX2" fmla="*/ 220240 w 220240"/>
                  <a:gd name="connsiteY2" fmla="*/ 1027869 h 1058154"/>
                  <a:gd name="connsiteX3" fmla="*/ 68 w 220240"/>
                  <a:gd name="connsiteY3" fmla="*/ 986902 h 1058154"/>
                  <a:gd name="connsiteX4" fmla="*/ 20385 w 220240"/>
                  <a:gd name="connsiteY4" fmla="*/ 745656 h 1058154"/>
                  <a:gd name="connsiteX0" fmla="*/ 20385 w 220240"/>
                  <a:gd name="connsiteY0" fmla="*/ 745656 h 1068836"/>
                  <a:gd name="connsiteX1" fmla="*/ 214305 w 220240"/>
                  <a:gd name="connsiteY1" fmla="*/ 0 h 1068836"/>
                  <a:gd name="connsiteX2" fmla="*/ 220240 w 220240"/>
                  <a:gd name="connsiteY2" fmla="*/ 1027869 h 1068836"/>
                  <a:gd name="connsiteX3" fmla="*/ 68 w 220240"/>
                  <a:gd name="connsiteY3" fmla="*/ 986902 h 1068836"/>
                  <a:gd name="connsiteX4" fmla="*/ 20385 w 220240"/>
                  <a:gd name="connsiteY4" fmla="*/ 745656 h 1068836"/>
                  <a:gd name="connsiteX0" fmla="*/ 15446 w 215301"/>
                  <a:gd name="connsiteY0" fmla="*/ 745656 h 1057581"/>
                  <a:gd name="connsiteX1" fmla="*/ 209366 w 215301"/>
                  <a:gd name="connsiteY1" fmla="*/ 0 h 1057581"/>
                  <a:gd name="connsiteX2" fmla="*/ 215301 w 215301"/>
                  <a:gd name="connsiteY2" fmla="*/ 1027869 h 1057581"/>
                  <a:gd name="connsiteX3" fmla="*/ 87 w 215301"/>
                  <a:gd name="connsiteY3" fmla="*/ 888484 h 1057581"/>
                  <a:gd name="connsiteX4" fmla="*/ 15446 w 215301"/>
                  <a:gd name="connsiteY4" fmla="*/ 745656 h 1057581"/>
                  <a:gd name="connsiteX0" fmla="*/ 15446 w 215301"/>
                  <a:gd name="connsiteY0" fmla="*/ 745656 h 1063397"/>
                  <a:gd name="connsiteX1" fmla="*/ 209366 w 215301"/>
                  <a:gd name="connsiteY1" fmla="*/ 0 h 1063397"/>
                  <a:gd name="connsiteX2" fmla="*/ 215301 w 215301"/>
                  <a:gd name="connsiteY2" fmla="*/ 1027869 h 1063397"/>
                  <a:gd name="connsiteX3" fmla="*/ 87 w 215301"/>
                  <a:gd name="connsiteY3" fmla="*/ 888484 h 1063397"/>
                  <a:gd name="connsiteX4" fmla="*/ 15446 w 215301"/>
                  <a:gd name="connsiteY4" fmla="*/ 745656 h 1063397"/>
                  <a:gd name="connsiteX0" fmla="*/ 15446 w 215301"/>
                  <a:gd name="connsiteY0" fmla="*/ 745656 h 1027869"/>
                  <a:gd name="connsiteX1" fmla="*/ 209366 w 215301"/>
                  <a:gd name="connsiteY1" fmla="*/ 0 h 1027869"/>
                  <a:gd name="connsiteX2" fmla="*/ 215301 w 215301"/>
                  <a:gd name="connsiteY2" fmla="*/ 1027869 h 1027869"/>
                  <a:gd name="connsiteX3" fmla="*/ 87 w 215301"/>
                  <a:gd name="connsiteY3" fmla="*/ 888484 h 1027869"/>
                  <a:gd name="connsiteX4" fmla="*/ 15446 w 215301"/>
                  <a:gd name="connsiteY4" fmla="*/ 745656 h 1027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1" h="1027869">
                    <a:moveTo>
                      <a:pt x="15446" y="745656"/>
                    </a:moveTo>
                    <a:lnTo>
                      <a:pt x="209366" y="0"/>
                    </a:lnTo>
                    <a:cubicBezTo>
                      <a:pt x="211344" y="342623"/>
                      <a:pt x="213323" y="685246"/>
                      <a:pt x="215301" y="1027869"/>
                    </a:cubicBezTo>
                    <a:cubicBezTo>
                      <a:pt x="115469" y="960083"/>
                      <a:pt x="99918" y="931665"/>
                      <a:pt x="87" y="888484"/>
                    </a:cubicBezTo>
                    <a:cubicBezTo>
                      <a:pt x="-1403" y="675204"/>
                      <a:pt x="16936" y="958936"/>
                      <a:pt x="15446" y="74565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</a:srgbClr>
                  </a:gs>
                  <a:gs pos="100000">
                    <a:srgbClr val="2D2DB9">
                      <a:lumMod val="20000"/>
                      <a:lumOff val="80000"/>
                    </a:srgbClr>
                  </a:gs>
                </a:gsLst>
                <a:lin ang="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878" name="Group 950">
                <a:extLst>
                  <a:ext uri="{FF2B5EF4-FFF2-40B4-BE49-F238E27FC236}">
                    <a16:creationId xmlns:a16="http://schemas.microsoft.com/office/drawing/2014/main" id="{6265B51A-C625-0E46-B1CD-1B0CC4EAE2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0227" y="3351862"/>
                <a:ext cx="251561" cy="564103"/>
                <a:chOff x="4140" y="429"/>
                <a:chExt cx="1425" cy="2396"/>
              </a:xfrm>
            </p:grpSpPr>
            <p:sp>
              <p:nvSpPr>
                <p:cNvPr id="880" name="Freeform 951">
                  <a:extLst>
                    <a:ext uri="{FF2B5EF4-FFF2-40B4-BE49-F238E27FC236}">
                      <a16:creationId xmlns:a16="http://schemas.microsoft.com/office/drawing/2014/main" id="{A5BA354F-B231-C647-9049-264E94760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1" name="Rectangle 952">
                  <a:extLst>
                    <a:ext uri="{FF2B5EF4-FFF2-40B4-BE49-F238E27FC236}">
                      <a16:creationId xmlns:a16="http://schemas.microsoft.com/office/drawing/2014/main" id="{4CD802A5-F6DB-4B4A-9C9B-E57940A6A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2" name="Freeform 953">
                  <a:extLst>
                    <a:ext uri="{FF2B5EF4-FFF2-40B4-BE49-F238E27FC236}">
                      <a16:creationId xmlns:a16="http://schemas.microsoft.com/office/drawing/2014/main" id="{79259F7C-2EC8-F74E-9E7F-4095E5E5CF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3" name="Freeform 954">
                  <a:extLst>
                    <a:ext uri="{FF2B5EF4-FFF2-40B4-BE49-F238E27FC236}">
                      <a16:creationId xmlns:a16="http://schemas.microsoft.com/office/drawing/2014/main" id="{451FA157-6D0F-9145-8122-26E1DA1A2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4" name="Rectangle 955">
                  <a:extLst>
                    <a:ext uri="{FF2B5EF4-FFF2-40B4-BE49-F238E27FC236}">
                      <a16:creationId xmlns:a16="http://schemas.microsoft.com/office/drawing/2014/main" id="{C2607605-6DA4-EE4D-8DD3-849C75A056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85" name="Group 956">
                  <a:extLst>
                    <a:ext uri="{FF2B5EF4-FFF2-40B4-BE49-F238E27FC236}">
                      <a16:creationId xmlns:a16="http://schemas.microsoft.com/office/drawing/2014/main" id="{9869AF7B-AAFD-8D4B-8E7F-90CCD37556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910" name="AutoShape 957">
                    <a:extLst>
                      <a:ext uri="{FF2B5EF4-FFF2-40B4-BE49-F238E27FC236}">
                        <a16:creationId xmlns:a16="http://schemas.microsoft.com/office/drawing/2014/main" id="{C9AB02AE-DBB7-4942-87E6-03EAC872AF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11" name="AutoShape 958">
                    <a:extLst>
                      <a:ext uri="{FF2B5EF4-FFF2-40B4-BE49-F238E27FC236}">
                        <a16:creationId xmlns:a16="http://schemas.microsoft.com/office/drawing/2014/main" id="{A1397CEF-8A99-9C43-984B-80BD60AFF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86" name="Rectangle 959">
                  <a:extLst>
                    <a:ext uri="{FF2B5EF4-FFF2-40B4-BE49-F238E27FC236}">
                      <a16:creationId xmlns:a16="http://schemas.microsoft.com/office/drawing/2014/main" id="{E8594A77-9042-2641-ABFC-F29E8FF40D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87" name="Group 960">
                  <a:extLst>
                    <a:ext uri="{FF2B5EF4-FFF2-40B4-BE49-F238E27FC236}">
                      <a16:creationId xmlns:a16="http://schemas.microsoft.com/office/drawing/2014/main" id="{1262AD39-4096-D741-A742-CED9CF146D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908" name="AutoShape 961">
                    <a:extLst>
                      <a:ext uri="{FF2B5EF4-FFF2-40B4-BE49-F238E27FC236}">
                        <a16:creationId xmlns:a16="http://schemas.microsoft.com/office/drawing/2014/main" id="{59E4897D-95E8-2A4B-9BA9-0B7172ED7B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9" name="AutoShape 962">
                    <a:extLst>
                      <a:ext uri="{FF2B5EF4-FFF2-40B4-BE49-F238E27FC236}">
                        <a16:creationId xmlns:a16="http://schemas.microsoft.com/office/drawing/2014/main" id="{2382242C-86DC-C04B-94D5-2B4545FC2A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88" name="Rectangle 963">
                  <a:extLst>
                    <a:ext uri="{FF2B5EF4-FFF2-40B4-BE49-F238E27FC236}">
                      <a16:creationId xmlns:a16="http://schemas.microsoft.com/office/drawing/2014/main" id="{CBBEA7CF-B701-8748-AA95-11773F0862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9" name="Rectangle 964">
                  <a:extLst>
                    <a:ext uri="{FF2B5EF4-FFF2-40B4-BE49-F238E27FC236}">
                      <a16:creationId xmlns:a16="http://schemas.microsoft.com/office/drawing/2014/main" id="{2840794F-AC07-854C-A963-38CAEB8594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90" name="Group 965">
                  <a:extLst>
                    <a:ext uri="{FF2B5EF4-FFF2-40B4-BE49-F238E27FC236}">
                      <a16:creationId xmlns:a16="http://schemas.microsoft.com/office/drawing/2014/main" id="{00D85896-AE73-FC4F-A921-B401C2ABE6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906" name="AutoShape 966">
                    <a:extLst>
                      <a:ext uri="{FF2B5EF4-FFF2-40B4-BE49-F238E27FC236}">
                        <a16:creationId xmlns:a16="http://schemas.microsoft.com/office/drawing/2014/main" id="{924B40FA-21E3-834D-911F-D56CADE5E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7" name="AutoShape 967">
                    <a:extLst>
                      <a:ext uri="{FF2B5EF4-FFF2-40B4-BE49-F238E27FC236}">
                        <a16:creationId xmlns:a16="http://schemas.microsoft.com/office/drawing/2014/main" id="{47F8F0C4-6D37-9543-9F00-43D5F28FB2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91" name="Freeform 968">
                  <a:extLst>
                    <a:ext uri="{FF2B5EF4-FFF2-40B4-BE49-F238E27FC236}">
                      <a16:creationId xmlns:a16="http://schemas.microsoft.com/office/drawing/2014/main" id="{1DAD0535-0585-3A48-B18F-8CFD540ADB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92" name="Group 969">
                  <a:extLst>
                    <a:ext uri="{FF2B5EF4-FFF2-40B4-BE49-F238E27FC236}">
                      <a16:creationId xmlns:a16="http://schemas.microsoft.com/office/drawing/2014/main" id="{66D816ED-1F9A-D04E-95EE-62CBF7E44E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904" name="AutoShape 970">
                    <a:extLst>
                      <a:ext uri="{FF2B5EF4-FFF2-40B4-BE49-F238E27FC236}">
                        <a16:creationId xmlns:a16="http://schemas.microsoft.com/office/drawing/2014/main" id="{8C0B4415-0AC2-3945-92F3-A694CD6600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5" name="AutoShape 971">
                    <a:extLst>
                      <a:ext uri="{FF2B5EF4-FFF2-40B4-BE49-F238E27FC236}">
                        <a16:creationId xmlns:a16="http://schemas.microsoft.com/office/drawing/2014/main" id="{0B3FE1DC-EC1B-BE41-BD3D-DA207D617D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93" name="Rectangle 972">
                  <a:extLst>
                    <a:ext uri="{FF2B5EF4-FFF2-40B4-BE49-F238E27FC236}">
                      <a16:creationId xmlns:a16="http://schemas.microsoft.com/office/drawing/2014/main" id="{D76687F0-DEBC-0F4A-B4AF-5C24DB379F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4" name="Freeform 973">
                  <a:extLst>
                    <a:ext uri="{FF2B5EF4-FFF2-40B4-BE49-F238E27FC236}">
                      <a16:creationId xmlns:a16="http://schemas.microsoft.com/office/drawing/2014/main" id="{9E9FD877-5F4F-754A-87E4-3CF2A2B868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5" name="Freeform 974">
                  <a:extLst>
                    <a:ext uri="{FF2B5EF4-FFF2-40B4-BE49-F238E27FC236}">
                      <a16:creationId xmlns:a16="http://schemas.microsoft.com/office/drawing/2014/main" id="{42A0B2EC-7CC7-B240-8E62-08161F3699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6" name="Oval 975">
                  <a:extLst>
                    <a:ext uri="{FF2B5EF4-FFF2-40B4-BE49-F238E27FC236}">
                      <a16:creationId xmlns:a16="http://schemas.microsoft.com/office/drawing/2014/main" id="{924FB68E-8166-014C-89D3-D4305C34F3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7" name="Freeform 976">
                  <a:extLst>
                    <a:ext uri="{FF2B5EF4-FFF2-40B4-BE49-F238E27FC236}">
                      <a16:creationId xmlns:a16="http://schemas.microsoft.com/office/drawing/2014/main" id="{97FE5EBC-22BA-6044-8980-CAE0308120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8" name="AutoShape 977">
                  <a:extLst>
                    <a:ext uri="{FF2B5EF4-FFF2-40B4-BE49-F238E27FC236}">
                      <a16:creationId xmlns:a16="http://schemas.microsoft.com/office/drawing/2014/main" id="{A5F87333-9B58-984B-975F-83AEC14824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9" name="AutoShape 978">
                  <a:extLst>
                    <a:ext uri="{FF2B5EF4-FFF2-40B4-BE49-F238E27FC236}">
                      <a16:creationId xmlns:a16="http://schemas.microsoft.com/office/drawing/2014/main" id="{A819AAE6-0355-8D4F-8137-BD2B7A2B72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0" name="Oval 979">
                  <a:extLst>
                    <a:ext uri="{FF2B5EF4-FFF2-40B4-BE49-F238E27FC236}">
                      <a16:creationId xmlns:a16="http://schemas.microsoft.com/office/drawing/2014/main" id="{7425A734-37C7-AE46-A20A-FA4A597671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1" name="Oval 980">
                  <a:extLst>
                    <a:ext uri="{FF2B5EF4-FFF2-40B4-BE49-F238E27FC236}">
                      <a16:creationId xmlns:a16="http://schemas.microsoft.com/office/drawing/2014/main" id="{820B07E3-33AF-1341-B1D5-46C41ACB74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2" name="Oval 981">
                  <a:extLst>
                    <a:ext uri="{FF2B5EF4-FFF2-40B4-BE49-F238E27FC236}">
                      <a16:creationId xmlns:a16="http://schemas.microsoft.com/office/drawing/2014/main" id="{44036096-87EC-A746-8FE7-7773B3B32B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3" name="Rectangle 982">
                  <a:extLst>
                    <a:ext uri="{FF2B5EF4-FFF2-40B4-BE49-F238E27FC236}">
                      <a16:creationId xmlns:a16="http://schemas.microsoft.com/office/drawing/2014/main" id="{4C8AA049-B48E-C24E-91A9-8455F58271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879" name="TextBox 878">
                <a:extLst>
                  <a:ext uri="{FF2B5EF4-FFF2-40B4-BE49-F238E27FC236}">
                    <a16:creationId xmlns:a16="http://schemas.microsoft.com/office/drawing/2014/main" id="{BD391945-30B0-AF4B-9B16-8435026C785B}"/>
                  </a:ext>
                </a:extLst>
              </p:cNvPr>
              <p:cNvSpPr txBox="1"/>
              <p:nvPr/>
            </p:nvSpPr>
            <p:spPr>
              <a:xfrm>
                <a:off x="5377031" y="3090332"/>
                <a:ext cx="265920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SDN Controller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(network operating system)</a:t>
                </a:r>
              </a:p>
            </p:txBody>
          </p:sp>
        </p:grpSp>
        <p:sp>
          <p:nvSpPr>
            <p:cNvPr id="858" name="TextBox 857">
              <a:extLst>
                <a:ext uri="{FF2B5EF4-FFF2-40B4-BE49-F238E27FC236}">
                  <a16:creationId xmlns:a16="http://schemas.microsoft.com/office/drawing/2014/main" id="{460A62D4-F61E-134D-905E-F48547E04AB7}"/>
                </a:ext>
              </a:extLst>
            </p:cNvPr>
            <p:cNvSpPr txBox="1"/>
            <p:nvPr/>
          </p:nvSpPr>
          <p:spPr>
            <a:xfrm>
              <a:off x="6837708" y="1058305"/>
              <a:ext cx="5950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…</a:t>
              </a:r>
            </a:p>
          </p:txBody>
        </p:sp>
        <p:grpSp>
          <p:nvGrpSpPr>
            <p:cNvPr id="859" name="Group 858">
              <a:extLst>
                <a:ext uri="{FF2B5EF4-FFF2-40B4-BE49-F238E27FC236}">
                  <a16:creationId xmlns:a16="http://schemas.microsoft.com/office/drawing/2014/main" id="{C04C3E74-140C-174C-86ED-F87FDFEFCDEE}"/>
                </a:ext>
              </a:extLst>
            </p:cNvPr>
            <p:cNvGrpSpPr/>
            <p:nvPr/>
          </p:nvGrpSpPr>
          <p:grpSpPr>
            <a:xfrm>
              <a:off x="5165914" y="1277466"/>
              <a:ext cx="1023471" cy="590176"/>
              <a:chOff x="4721412" y="1277470"/>
              <a:chExt cx="1023471" cy="590176"/>
            </a:xfrm>
          </p:grpSpPr>
          <p:sp>
            <p:nvSpPr>
              <p:cNvPr id="874" name="Oval 873">
                <a:extLst>
                  <a:ext uri="{FF2B5EF4-FFF2-40B4-BE49-F238E27FC236}">
                    <a16:creationId xmlns:a16="http://schemas.microsoft.com/office/drawing/2014/main" id="{4ECE1B24-7462-554F-B043-548B485E42D6}"/>
                  </a:ext>
                </a:extLst>
              </p:cNvPr>
              <p:cNvSpPr/>
              <p:nvPr/>
            </p:nvSpPr>
            <p:spPr bwMode="auto">
              <a:xfrm>
                <a:off x="4721412" y="1277470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5" name="TextBox 874">
                <a:extLst>
                  <a:ext uri="{FF2B5EF4-FFF2-40B4-BE49-F238E27FC236}">
                    <a16:creationId xmlns:a16="http://schemas.microsoft.com/office/drawing/2014/main" id="{8832E712-F1F9-5E47-90F8-8A9C1FCF21E9}"/>
                  </a:ext>
                </a:extLst>
              </p:cNvPr>
              <p:cNvSpPr txBox="1"/>
              <p:nvPr/>
            </p:nvSpPr>
            <p:spPr>
              <a:xfrm>
                <a:off x="4792385" y="1374585"/>
                <a:ext cx="890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routing</a:t>
                </a:r>
              </a:p>
            </p:txBody>
          </p:sp>
        </p:grpSp>
        <p:grpSp>
          <p:nvGrpSpPr>
            <p:cNvPr id="860" name="Group 859">
              <a:extLst>
                <a:ext uri="{FF2B5EF4-FFF2-40B4-BE49-F238E27FC236}">
                  <a16:creationId xmlns:a16="http://schemas.microsoft.com/office/drawing/2014/main" id="{94FF35AA-DC45-2445-BD7D-65CD25F3EB23}"/>
                </a:ext>
              </a:extLst>
            </p:cNvPr>
            <p:cNvGrpSpPr/>
            <p:nvPr/>
          </p:nvGrpSpPr>
          <p:grpSpPr>
            <a:xfrm>
              <a:off x="6000628" y="1798416"/>
              <a:ext cx="1023471" cy="590176"/>
              <a:chOff x="6106459" y="1967753"/>
              <a:chExt cx="1023471" cy="590176"/>
            </a:xfrm>
          </p:grpSpPr>
          <p:sp>
            <p:nvSpPr>
              <p:cNvPr id="872" name="Oval 871">
                <a:extLst>
                  <a:ext uri="{FF2B5EF4-FFF2-40B4-BE49-F238E27FC236}">
                    <a16:creationId xmlns:a16="http://schemas.microsoft.com/office/drawing/2014/main" id="{3821BD45-E196-1B47-B58A-8DE288ED4A33}"/>
                  </a:ext>
                </a:extLst>
              </p:cNvPr>
              <p:cNvSpPr/>
              <p:nvPr/>
            </p:nvSpPr>
            <p:spPr bwMode="auto">
              <a:xfrm>
                <a:off x="6106459" y="19677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3" name="TextBox 872">
                <a:extLst>
                  <a:ext uri="{FF2B5EF4-FFF2-40B4-BE49-F238E27FC236}">
                    <a16:creationId xmlns:a16="http://schemas.microsoft.com/office/drawing/2014/main" id="{09503A04-2C2E-F941-9ED5-3A37B498CDA9}"/>
                  </a:ext>
                </a:extLst>
              </p:cNvPr>
              <p:cNvSpPr txBox="1"/>
              <p:nvPr/>
            </p:nvSpPr>
            <p:spPr>
              <a:xfrm>
                <a:off x="6177429" y="1997637"/>
                <a:ext cx="903087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access 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control</a:t>
                </a:r>
              </a:p>
            </p:txBody>
          </p:sp>
        </p:grpSp>
        <p:grpSp>
          <p:nvGrpSpPr>
            <p:cNvPr id="861" name="Group 860">
              <a:extLst>
                <a:ext uri="{FF2B5EF4-FFF2-40B4-BE49-F238E27FC236}">
                  <a16:creationId xmlns:a16="http://schemas.microsoft.com/office/drawing/2014/main" id="{F4CEBF5F-0D71-6B41-996D-0354922EB612}"/>
                </a:ext>
              </a:extLst>
            </p:cNvPr>
            <p:cNvGrpSpPr/>
            <p:nvPr/>
          </p:nvGrpSpPr>
          <p:grpSpPr>
            <a:xfrm>
              <a:off x="7230837" y="1756871"/>
              <a:ext cx="1023471" cy="590176"/>
              <a:chOff x="6938682" y="977153"/>
              <a:chExt cx="1023471" cy="590176"/>
            </a:xfrm>
          </p:grpSpPr>
          <p:sp>
            <p:nvSpPr>
              <p:cNvPr id="870" name="Oval 869">
                <a:extLst>
                  <a:ext uri="{FF2B5EF4-FFF2-40B4-BE49-F238E27FC236}">
                    <a16:creationId xmlns:a16="http://schemas.microsoft.com/office/drawing/2014/main" id="{2D855133-90E2-7042-AF1B-8352C3CC5BF7}"/>
                  </a:ext>
                </a:extLst>
              </p:cNvPr>
              <p:cNvSpPr/>
              <p:nvPr/>
            </p:nvSpPr>
            <p:spPr bwMode="auto">
              <a:xfrm>
                <a:off x="6938682" y="9771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1" name="TextBox 870">
                <a:extLst>
                  <a:ext uri="{FF2B5EF4-FFF2-40B4-BE49-F238E27FC236}">
                    <a16:creationId xmlns:a16="http://schemas.microsoft.com/office/drawing/2014/main" id="{3D7D80F7-46BE-EC48-B7D7-3C763154D621}"/>
                  </a:ext>
                </a:extLst>
              </p:cNvPr>
              <p:cNvSpPr txBox="1"/>
              <p:nvPr/>
            </p:nvSpPr>
            <p:spPr>
              <a:xfrm>
                <a:off x="6964568" y="1007037"/>
                <a:ext cx="993256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load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balance</a:t>
                </a:r>
              </a:p>
            </p:txBody>
          </p:sp>
        </p:grpSp>
        <p:cxnSp>
          <p:nvCxnSpPr>
            <p:cNvPr id="862" name="Straight Arrow Connector 861">
              <a:extLst>
                <a:ext uri="{FF2B5EF4-FFF2-40B4-BE49-F238E27FC236}">
                  <a16:creationId xmlns:a16="http://schemas.microsoft.com/office/drawing/2014/main" id="{7BDC462A-14A0-764C-A672-5D241FEED1DE}"/>
                </a:ext>
              </a:extLst>
            </p:cNvPr>
            <p:cNvCxnSpPr/>
            <p:nvPr/>
          </p:nvCxnSpPr>
          <p:spPr bwMode="auto">
            <a:xfrm flipV="1">
              <a:off x="8627245" y="1217948"/>
              <a:ext cx="0" cy="1248832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3" name="Straight Arrow Connector 862">
              <a:extLst>
                <a:ext uri="{FF2B5EF4-FFF2-40B4-BE49-F238E27FC236}">
                  <a16:creationId xmlns:a16="http://schemas.microsoft.com/office/drawing/2014/main" id="{456B3B86-566B-B74B-A02C-E7472619477F}"/>
                </a:ext>
              </a:extLst>
            </p:cNvPr>
            <p:cNvCxnSpPr/>
            <p:nvPr/>
          </p:nvCxnSpPr>
          <p:spPr bwMode="auto">
            <a:xfrm>
              <a:off x="8652645" y="2966181"/>
              <a:ext cx="0" cy="152442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4" name="Straight Arrow Connector 863">
              <a:extLst>
                <a:ext uri="{FF2B5EF4-FFF2-40B4-BE49-F238E27FC236}">
                  <a16:creationId xmlns:a16="http://schemas.microsoft.com/office/drawing/2014/main" id="{8EE09DB2-3F15-2A46-A79B-D24A8CF3014A}"/>
                </a:ext>
              </a:extLst>
            </p:cNvPr>
            <p:cNvCxnSpPr/>
            <p:nvPr/>
          </p:nvCxnSpPr>
          <p:spPr bwMode="auto">
            <a:xfrm>
              <a:off x="8661016" y="5381629"/>
              <a:ext cx="0" cy="41486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5" name="Straight Arrow Connector 864">
              <a:extLst>
                <a:ext uri="{FF2B5EF4-FFF2-40B4-BE49-F238E27FC236}">
                  <a16:creationId xmlns:a16="http://schemas.microsoft.com/office/drawing/2014/main" id="{602E5161-3933-E44A-A9CD-F172C848B87B}"/>
                </a:ext>
              </a:extLst>
            </p:cNvPr>
            <p:cNvCxnSpPr/>
            <p:nvPr/>
          </p:nvCxnSpPr>
          <p:spPr bwMode="auto">
            <a:xfrm flipV="1">
              <a:off x="8653320" y="4546025"/>
              <a:ext cx="0" cy="41486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66" name="TextBox 399">
              <a:extLst>
                <a:ext uri="{FF2B5EF4-FFF2-40B4-BE49-F238E27FC236}">
                  <a16:creationId xmlns:a16="http://schemas.microsoft.com/office/drawing/2014/main" id="{7DE1AEF7-BBBD-CE47-95BE-236511149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715" y="4235599"/>
              <a:ext cx="163588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southbound API</a:t>
              </a:r>
            </a:p>
          </p:txBody>
        </p:sp>
        <p:sp>
          <p:nvSpPr>
            <p:cNvPr id="867" name="TextBox 399">
              <a:extLst>
                <a:ext uri="{FF2B5EF4-FFF2-40B4-BE49-F238E27FC236}">
                  <a16:creationId xmlns:a16="http://schemas.microsoft.com/office/drawing/2014/main" id="{033F372B-9E56-9B43-9893-2EBEDF887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6778" y="2717781"/>
              <a:ext cx="163588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northbound API</a:t>
              </a:r>
            </a:p>
          </p:txBody>
        </p:sp>
        <p:sp>
          <p:nvSpPr>
            <p:cNvPr id="868" name="TextBox 399">
              <a:extLst>
                <a:ext uri="{FF2B5EF4-FFF2-40B4-BE49-F238E27FC236}">
                  <a16:creationId xmlns:a16="http://schemas.microsoft.com/office/drawing/2014/main" id="{16B44057-72D3-5E46-935C-9EED28D7F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651" y="5795718"/>
              <a:ext cx="2302688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SDN-controlled switches</a:t>
              </a:r>
            </a:p>
          </p:txBody>
        </p:sp>
        <p:sp>
          <p:nvSpPr>
            <p:cNvPr id="869" name="TextBox 399">
              <a:extLst>
                <a:ext uri="{FF2B5EF4-FFF2-40B4-BE49-F238E27FC236}">
                  <a16:creationId xmlns:a16="http://schemas.microsoft.com/office/drawing/2014/main" id="{862C44EB-1706-6C4E-AFA2-ACADCAC1D4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7907" y="910464"/>
              <a:ext cx="238165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network-control applications</a:t>
              </a:r>
            </a:p>
          </p:txBody>
        </p:sp>
      </p:grpSp>
      <p:sp>
        <p:nvSpPr>
          <p:cNvPr id="971" name="Rectangle 970">
            <a:extLst>
              <a:ext uri="{FF2B5EF4-FFF2-40B4-BE49-F238E27FC236}">
                <a16:creationId xmlns:a16="http://schemas.microsoft.com/office/drawing/2014/main" id="{CF79C9C5-C35F-9D4D-A4B3-C17F7845845A}"/>
              </a:ext>
            </a:extLst>
          </p:cNvPr>
          <p:cNvSpPr/>
          <p:nvPr/>
        </p:nvSpPr>
        <p:spPr bwMode="auto">
          <a:xfrm>
            <a:off x="6602169" y="1209232"/>
            <a:ext cx="4134334" cy="1797015"/>
          </a:xfrm>
          <a:prstGeom prst="rect">
            <a:avLst/>
          </a:prstGeom>
          <a:solidFill>
            <a:srgbClr val="FFFFFF">
              <a:alpha val="77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8ACC79C-3DA0-964D-9E40-DA4E67217D81}"/>
              </a:ext>
            </a:extLst>
          </p:cNvPr>
          <p:cNvSpPr/>
          <p:nvPr/>
        </p:nvSpPr>
        <p:spPr bwMode="auto">
          <a:xfrm>
            <a:off x="6929934" y="5060985"/>
            <a:ext cx="3767293" cy="1527705"/>
          </a:xfrm>
          <a:prstGeom prst="rect">
            <a:avLst/>
          </a:prstGeom>
          <a:solidFill>
            <a:srgbClr val="FFFFFF">
              <a:alpha val="77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29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Software defined networking (SDN)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50" name="Content Placeholder 6">
            <a:extLst>
              <a:ext uri="{FF2B5EF4-FFF2-40B4-BE49-F238E27FC236}">
                <a16:creationId xmlns:a16="http://schemas.microsoft.com/office/drawing/2014/main" id="{BCBBA01E-E6B7-6244-BCD8-8FA9A6E5AB79}"/>
              </a:ext>
            </a:extLst>
          </p:cNvPr>
          <p:cNvSpPr txBox="1">
            <a:spLocks/>
          </p:cNvSpPr>
          <p:nvPr/>
        </p:nvSpPr>
        <p:spPr bwMode="auto">
          <a:xfrm>
            <a:off x="826718" y="1581356"/>
            <a:ext cx="5010411" cy="3614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00A8"/>
                </a:solidFill>
              </a:rPr>
              <a:t>network-control apps:</a:t>
            </a:r>
          </a:p>
          <a:p>
            <a:pPr>
              <a:lnSpc>
                <a:spcPct val="100000"/>
              </a:lnSpc>
            </a:pPr>
            <a:r>
              <a:rPr lang="en-US" dirty="0"/>
              <a:t>“brains” of control:  implement control functions using lower-level services, API provided by SDN controller</a:t>
            </a:r>
          </a:p>
          <a:p>
            <a:pPr>
              <a:lnSpc>
                <a:spcPct val="100000"/>
              </a:lnSpc>
            </a:pPr>
            <a:r>
              <a:rPr lang="en-US" i="1" dirty="0">
                <a:solidFill>
                  <a:srgbClr val="000000"/>
                </a:solidFill>
              </a:rPr>
              <a:t>unbundled: </a:t>
            </a:r>
            <a:r>
              <a:rPr lang="en-US" dirty="0"/>
              <a:t>can be provided by 3</a:t>
            </a:r>
            <a:r>
              <a:rPr lang="en-US" baseline="30000" dirty="0"/>
              <a:t>rd</a:t>
            </a:r>
            <a:r>
              <a:rPr lang="en-US" dirty="0"/>
              <a:t> party: distinct from routing vendor, or SDN controller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</a:endParaRPr>
          </a:p>
        </p:txBody>
      </p: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CE55C0D3-06CC-DF41-88F6-A273370E03E8}"/>
              </a:ext>
            </a:extLst>
          </p:cNvPr>
          <p:cNvGrpSpPr/>
          <p:nvPr/>
        </p:nvGrpSpPr>
        <p:grpSpPr>
          <a:xfrm>
            <a:off x="6806501" y="1476134"/>
            <a:ext cx="3846765" cy="5169840"/>
            <a:chOff x="4990227" y="910464"/>
            <a:chExt cx="3846765" cy="5169840"/>
          </a:xfrm>
        </p:grpSpPr>
        <p:sp>
          <p:nvSpPr>
            <p:cNvPr id="852" name="TextBox 399">
              <a:extLst>
                <a:ext uri="{FF2B5EF4-FFF2-40B4-BE49-F238E27FC236}">
                  <a16:creationId xmlns:a16="http://schemas.microsoft.com/office/drawing/2014/main" id="{5EA34F1E-D60F-4E46-99D4-53221197B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8490" y="4936685"/>
              <a:ext cx="28693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data</a:t>
              </a:r>
            </a:p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plane</a:t>
              </a:r>
            </a:p>
          </p:txBody>
        </p:sp>
        <p:sp>
          <p:nvSpPr>
            <p:cNvPr id="853" name="TextBox 400">
              <a:extLst>
                <a:ext uri="{FF2B5EF4-FFF2-40B4-BE49-F238E27FC236}">
                  <a16:creationId xmlns:a16="http://schemas.microsoft.com/office/drawing/2014/main" id="{DE759E4F-F356-5946-9CC4-A4E5C9A1D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94972" y="2474327"/>
              <a:ext cx="34202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control</a:t>
              </a:r>
            </a:p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plane</a:t>
              </a:r>
            </a:p>
          </p:txBody>
        </p:sp>
        <p:cxnSp>
          <p:nvCxnSpPr>
            <p:cNvPr id="854" name="Straight Connector 853">
              <a:extLst>
                <a:ext uri="{FF2B5EF4-FFF2-40B4-BE49-F238E27FC236}">
                  <a16:creationId xmlns:a16="http://schemas.microsoft.com/office/drawing/2014/main" id="{1A2102D6-7949-1844-8DED-B73B0057D3CF}"/>
                </a:ext>
              </a:extLst>
            </p:cNvPr>
            <p:cNvCxnSpPr/>
            <p:nvPr/>
          </p:nvCxnSpPr>
          <p:spPr bwMode="auto">
            <a:xfrm flipV="1">
              <a:off x="5272718" y="4529666"/>
              <a:ext cx="2791783" cy="14329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  <p:cxnSp>
          <p:nvCxnSpPr>
            <p:cNvPr id="855" name="Straight Connector 854">
              <a:extLst>
                <a:ext uri="{FF2B5EF4-FFF2-40B4-BE49-F238E27FC236}">
                  <a16:creationId xmlns:a16="http://schemas.microsoft.com/office/drawing/2014/main" id="{41F5119B-91DF-204A-A96B-FEEB6C0969E0}"/>
                </a:ext>
              </a:extLst>
            </p:cNvPr>
            <p:cNvCxnSpPr/>
            <p:nvPr/>
          </p:nvCxnSpPr>
          <p:spPr bwMode="auto">
            <a:xfrm flipV="1">
              <a:off x="5192283" y="2709335"/>
              <a:ext cx="3041550" cy="18563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id="{4A072938-7333-B54B-8E85-AA4AB0118ED1}"/>
                </a:ext>
              </a:extLst>
            </p:cNvPr>
            <p:cNvGrpSpPr/>
            <p:nvPr/>
          </p:nvGrpSpPr>
          <p:grpSpPr>
            <a:xfrm>
              <a:off x="5164667" y="4826000"/>
              <a:ext cx="2979208" cy="973667"/>
              <a:chOff x="2592388" y="5601756"/>
              <a:chExt cx="4027487" cy="939800"/>
            </a:xfrm>
          </p:grpSpPr>
          <p:sp>
            <p:nvSpPr>
              <p:cNvPr id="912" name="Freeform 2">
                <a:extLst>
                  <a:ext uri="{FF2B5EF4-FFF2-40B4-BE49-F238E27FC236}">
                    <a16:creationId xmlns:a16="http://schemas.microsoft.com/office/drawing/2014/main" id="{71DEC372-158B-D843-AAA9-444950279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388" y="5601756"/>
                <a:ext cx="4027487" cy="939800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001" h="10125">
                    <a:moveTo>
                      <a:pt x="4" y="4039"/>
                    </a:moveTo>
                    <a:cubicBezTo>
                      <a:pt x="-29" y="2271"/>
                      <a:pt x="194" y="2100"/>
                      <a:pt x="715" y="1595"/>
                    </a:cubicBezTo>
                    <a:cubicBezTo>
                      <a:pt x="1236" y="1089"/>
                      <a:pt x="2417" y="1272"/>
                      <a:pt x="3130" y="1006"/>
                    </a:cubicBezTo>
                    <a:cubicBezTo>
                      <a:pt x="3843" y="740"/>
                      <a:pt x="4397" y="0"/>
                      <a:pt x="4995" y="0"/>
                    </a:cubicBezTo>
                    <a:cubicBezTo>
                      <a:pt x="5593" y="1"/>
                      <a:pt x="6206" y="926"/>
                      <a:pt x="6720" y="1009"/>
                    </a:cubicBezTo>
                    <a:cubicBezTo>
                      <a:pt x="7234" y="1092"/>
                      <a:pt x="7536" y="241"/>
                      <a:pt x="8082" y="497"/>
                    </a:cubicBezTo>
                    <a:cubicBezTo>
                      <a:pt x="8628" y="756"/>
                      <a:pt x="9854" y="442"/>
                      <a:pt x="9989" y="2989"/>
                    </a:cubicBezTo>
                    <a:cubicBezTo>
                      <a:pt x="10124" y="5536"/>
                      <a:pt x="9098" y="5742"/>
                      <a:pt x="8599" y="6797"/>
                    </a:cubicBezTo>
                    <a:cubicBezTo>
                      <a:pt x="8100" y="7852"/>
                      <a:pt x="7544" y="8981"/>
                      <a:pt x="6995" y="9322"/>
                    </a:cubicBezTo>
                    <a:cubicBezTo>
                      <a:pt x="6446" y="9663"/>
                      <a:pt x="5793" y="8957"/>
                      <a:pt x="5307" y="8843"/>
                    </a:cubicBezTo>
                    <a:cubicBezTo>
                      <a:pt x="4819" y="8726"/>
                      <a:pt x="4628" y="10048"/>
                      <a:pt x="4371" y="9912"/>
                    </a:cubicBezTo>
                    <a:cubicBezTo>
                      <a:pt x="4114" y="9775"/>
                      <a:pt x="3505" y="10355"/>
                      <a:pt x="3140" y="10019"/>
                    </a:cubicBezTo>
                    <a:cubicBezTo>
                      <a:pt x="2774" y="9683"/>
                      <a:pt x="2820" y="8138"/>
                      <a:pt x="2179" y="7895"/>
                    </a:cubicBezTo>
                    <a:cubicBezTo>
                      <a:pt x="1586" y="6800"/>
                      <a:pt x="1549" y="8137"/>
                      <a:pt x="1187" y="7495"/>
                    </a:cubicBezTo>
                    <a:cubicBezTo>
                      <a:pt x="825" y="6852"/>
                      <a:pt x="-7" y="6157"/>
                      <a:pt x="4" y="4039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B0A5E970-BE5B-924E-8E27-2F517326B70B}"/>
                  </a:ext>
                </a:extLst>
              </p:cNvPr>
              <p:cNvCxnSpPr/>
              <p:nvPr/>
            </p:nvCxnSpPr>
            <p:spPr>
              <a:xfrm flipV="1">
                <a:off x="3262941" y="5752569"/>
                <a:ext cx="1316038" cy="131762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4" name="Straight Connector 913">
                <a:extLst>
                  <a:ext uri="{FF2B5EF4-FFF2-40B4-BE49-F238E27FC236}">
                    <a16:creationId xmlns:a16="http://schemas.microsoft.com/office/drawing/2014/main" id="{4BCA3B8C-279D-E840-87D5-1E0642D09387}"/>
                  </a:ext>
                </a:extLst>
              </p:cNvPr>
              <p:cNvCxnSpPr/>
              <p:nvPr/>
            </p:nvCxnSpPr>
            <p:spPr>
              <a:xfrm>
                <a:off x="3151816" y="5939894"/>
                <a:ext cx="2259013" cy="2984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id="{CD10DAC3-DC6D-E045-A194-1C410416865B}"/>
                  </a:ext>
                </a:extLst>
              </p:cNvPr>
              <p:cNvCxnSpPr/>
              <p:nvPr/>
            </p:nvCxnSpPr>
            <p:spPr>
              <a:xfrm>
                <a:off x="3164516" y="6044669"/>
                <a:ext cx="714375" cy="27622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id="{E2A8FB26-91FF-3E4C-8347-A2AE524A00A4}"/>
                  </a:ext>
                </a:extLst>
              </p:cNvPr>
              <p:cNvCxnSpPr/>
              <p:nvPr/>
            </p:nvCxnSpPr>
            <p:spPr>
              <a:xfrm flipV="1">
                <a:off x="4182104" y="6238344"/>
                <a:ext cx="1247775" cy="825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7" name="Straight Connector 916">
                <a:extLst>
                  <a:ext uri="{FF2B5EF4-FFF2-40B4-BE49-F238E27FC236}">
                    <a16:creationId xmlns:a16="http://schemas.microsoft.com/office/drawing/2014/main" id="{FC84CD0A-6A0B-954A-A0C2-9433ED84E08F}"/>
                  </a:ext>
                </a:extLst>
              </p:cNvPr>
              <p:cNvCxnSpPr/>
              <p:nvPr/>
            </p:nvCxnSpPr>
            <p:spPr>
              <a:xfrm>
                <a:off x="4842504" y="5785906"/>
                <a:ext cx="1057275" cy="12382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8" name="Straight Connector 917">
                <a:extLst>
                  <a:ext uri="{FF2B5EF4-FFF2-40B4-BE49-F238E27FC236}">
                    <a16:creationId xmlns:a16="http://schemas.microsoft.com/office/drawing/2014/main" id="{F20F73DF-CC1A-414D-AA37-5C7FA5314FCC}"/>
                  </a:ext>
                </a:extLst>
              </p:cNvPr>
              <p:cNvCxnSpPr/>
              <p:nvPr/>
            </p:nvCxnSpPr>
            <p:spPr>
              <a:xfrm flipV="1">
                <a:off x="4126541" y="5939894"/>
                <a:ext cx="1790700" cy="2984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AC31F3CF-B52D-E042-B7DB-4F44E715F9A8}"/>
                  </a:ext>
                </a:extLst>
              </p:cNvPr>
              <p:cNvCxnSpPr/>
              <p:nvPr/>
            </p:nvCxnSpPr>
            <p:spPr>
              <a:xfrm flipV="1">
                <a:off x="5453691" y="5968469"/>
                <a:ext cx="588963" cy="26987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48C7DC80-D2A7-B248-9A8F-1B651F5CEB39}"/>
                  </a:ext>
                </a:extLst>
              </p:cNvPr>
              <p:cNvCxnSpPr/>
              <p:nvPr/>
            </p:nvCxnSpPr>
            <p:spPr>
              <a:xfrm>
                <a:off x="4596441" y="5752569"/>
                <a:ext cx="814388" cy="401637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grpSp>
            <p:nvGrpSpPr>
              <p:cNvPr id="921" name="Group 347">
                <a:extLst>
                  <a:ext uri="{FF2B5EF4-FFF2-40B4-BE49-F238E27FC236}">
                    <a16:creationId xmlns:a16="http://schemas.microsoft.com/office/drawing/2014/main" id="{A2DC2A2D-4327-FB49-8F37-6B6A7EBE1D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56401" y="5796097"/>
                <a:ext cx="588970" cy="242608"/>
                <a:chOff x="1871277" y="1576300"/>
                <a:chExt cx="1128371" cy="437861"/>
              </a:xfrm>
            </p:grpSpPr>
            <p:sp>
              <p:nvSpPr>
                <p:cNvPr id="962" name="Oval 961">
                  <a:extLst>
                    <a:ext uri="{FF2B5EF4-FFF2-40B4-BE49-F238E27FC236}">
                      <a16:creationId xmlns:a16="http://schemas.microsoft.com/office/drawing/2014/main" id="{9B6F5CD8-4D1E-1A4F-9507-95200A73998A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C28B8F5B-8431-1A46-AAE4-9B0ED530F25B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Oval 963">
                  <a:extLst>
                    <a:ext uri="{FF2B5EF4-FFF2-40B4-BE49-F238E27FC236}">
                      <a16:creationId xmlns:a16="http://schemas.microsoft.com/office/drawing/2014/main" id="{F1F79620-841F-DD4E-87FC-51E7153EC005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Freeform 964">
                  <a:extLst>
                    <a:ext uri="{FF2B5EF4-FFF2-40B4-BE49-F238E27FC236}">
                      <a16:creationId xmlns:a16="http://schemas.microsoft.com/office/drawing/2014/main" id="{E98A7BEC-9D56-6B49-8125-0F5CDE1FC0B8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6" name="Freeform 965">
                  <a:extLst>
                    <a:ext uri="{FF2B5EF4-FFF2-40B4-BE49-F238E27FC236}">
                      <a16:creationId xmlns:a16="http://schemas.microsoft.com/office/drawing/2014/main" id="{6905DB74-EB71-3644-AC3F-2EDDA70861AB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Freeform 966">
                  <a:extLst>
                    <a:ext uri="{FF2B5EF4-FFF2-40B4-BE49-F238E27FC236}">
                      <a16:creationId xmlns:a16="http://schemas.microsoft.com/office/drawing/2014/main" id="{62D3DDB5-3EA7-214C-8C31-BA38971C9A74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8" name="Freeform 967">
                  <a:extLst>
                    <a:ext uri="{FF2B5EF4-FFF2-40B4-BE49-F238E27FC236}">
                      <a16:creationId xmlns:a16="http://schemas.microsoft.com/office/drawing/2014/main" id="{B71B4E2A-E351-6C49-9DFD-6BB4843D451F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7146C111-B5B3-8141-95C1-2CADFE9B32BF}"/>
                    </a:ext>
                  </a:extLst>
                </p:cNvPr>
                <p:cNvCxnSpPr>
                  <a:endCxn id="964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DFA6A355-A08F-F241-92FA-D0E6992CE4F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2" name="Group 347">
                <a:extLst>
                  <a:ext uri="{FF2B5EF4-FFF2-40B4-BE49-F238E27FC236}">
                    <a16:creationId xmlns:a16="http://schemas.microsoft.com/office/drawing/2014/main" id="{46EDC75E-59E6-4645-85A7-E2C58E5451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5328" y="5654000"/>
                <a:ext cx="588970" cy="242608"/>
                <a:chOff x="1871277" y="1576300"/>
                <a:chExt cx="1128371" cy="437861"/>
              </a:xfrm>
            </p:grpSpPr>
            <p:sp>
              <p:nvSpPr>
                <p:cNvPr id="953" name="Oval 952">
                  <a:extLst>
                    <a:ext uri="{FF2B5EF4-FFF2-40B4-BE49-F238E27FC236}">
                      <a16:creationId xmlns:a16="http://schemas.microsoft.com/office/drawing/2014/main" id="{9DACA189-A149-9949-BCF3-95B569BB6477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4" name="Rectangle 953">
                  <a:extLst>
                    <a:ext uri="{FF2B5EF4-FFF2-40B4-BE49-F238E27FC236}">
                      <a16:creationId xmlns:a16="http://schemas.microsoft.com/office/drawing/2014/main" id="{08EC0937-ACA9-3840-8439-8223BB848980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5" name="Oval 954">
                  <a:extLst>
                    <a:ext uri="{FF2B5EF4-FFF2-40B4-BE49-F238E27FC236}">
                      <a16:creationId xmlns:a16="http://schemas.microsoft.com/office/drawing/2014/main" id="{E17B98F5-9CEF-6F4F-BBA9-BB8DE0D91B36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6" name="Freeform 955">
                  <a:extLst>
                    <a:ext uri="{FF2B5EF4-FFF2-40B4-BE49-F238E27FC236}">
                      <a16:creationId xmlns:a16="http://schemas.microsoft.com/office/drawing/2014/main" id="{61234B09-DC44-7342-A70C-06AC8A581E23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7" name="Freeform 956">
                  <a:extLst>
                    <a:ext uri="{FF2B5EF4-FFF2-40B4-BE49-F238E27FC236}">
                      <a16:creationId xmlns:a16="http://schemas.microsoft.com/office/drawing/2014/main" id="{03AF34FD-E240-F04C-9158-920D29213255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8" name="Freeform 957">
                  <a:extLst>
                    <a:ext uri="{FF2B5EF4-FFF2-40B4-BE49-F238E27FC236}">
                      <a16:creationId xmlns:a16="http://schemas.microsoft.com/office/drawing/2014/main" id="{526E50F3-60FD-0E45-BC3A-3C6066FB7D8A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9" name="Freeform 958">
                  <a:extLst>
                    <a:ext uri="{FF2B5EF4-FFF2-40B4-BE49-F238E27FC236}">
                      <a16:creationId xmlns:a16="http://schemas.microsoft.com/office/drawing/2014/main" id="{FEE1E3A7-C090-734C-9180-457004D9D039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99A3F99A-570C-8A42-9492-3585D770DA95}"/>
                    </a:ext>
                  </a:extLst>
                </p:cNvPr>
                <p:cNvCxnSpPr>
                  <a:endCxn id="955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61" name="Straight Connector 960">
                  <a:extLst>
                    <a:ext uri="{FF2B5EF4-FFF2-40B4-BE49-F238E27FC236}">
                      <a16:creationId xmlns:a16="http://schemas.microsoft.com/office/drawing/2014/main" id="{5F18512F-CA24-4444-95DF-016FA49178D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3" name="Group 347">
                <a:extLst>
                  <a:ext uri="{FF2B5EF4-FFF2-40B4-BE49-F238E27FC236}">
                    <a16:creationId xmlns:a16="http://schemas.microsoft.com/office/drawing/2014/main" id="{4B02C431-99D3-6D48-8159-7B4877B83A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8241" y="5847813"/>
                <a:ext cx="588970" cy="242608"/>
                <a:chOff x="1871277" y="1576300"/>
                <a:chExt cx="1128371" cy="437861"/>
              </a:xfrm>
            </p:grpSpPr>
            <p:sp>
              <p:nvSpPr>
                <p:cNvPr id="944" name="Oval 943">
                  <a:extLst>
                    <a:ext uri="{FF2B5EF4-FFF2-40B4-BE49-F238E27FC236}">
                      <a16:creationId xmlns:a16="http://schemas.microsoft.com/office/drawing/2014/main" id="{0FF0DF6F-D87B-2346-B35F-0DD610115E22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5" name="Rectangle 944">
                  <a:extLst>
                    <a:ext uri="{FF2B5EF4-FFF2-40B4-BE49-F238E27FC236}">
                      <a16:creationId xmlns:a16="http://schemas.microsoft.com/office/drawing/2014/main" id="{0A88A3D0-6A43-9C4F-B2B8-C62A5B97547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6" name="Oval 945">
                  <a:extLst>
                    <a:ext uri="{FF2B5EF4-FFF2-40B4-BE49-F238E27FC236}">
                      <a16:creationId xmlns:a16="http://schemas.microsoft.com/office/drawing/2014/main" id="{A97EE425-A6D3-754D-B745-A46539A9BCE9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7" name="Freeform 946">
                  <a:extLst>
                    <a:ext uri="{FF2B5EF4-FFF2-40B4-BE49-F238E27FC236}">
                      <a16:creationId xmlns:a16="http://schemas.microsoft.com/office/drawing/2014/main" id="{D4B205B1-4191-B84B-8CA4-DD171806AD2E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8" name="Freeform 947">
                  <a:extLst>
                    <a:ext uri="{FF2B5EF4-FFF2-40B4-BE49-F238E27FC236}">
                      <a16:creationId xmlns:a16="http://schemas.microsoft.com/office/drawing/2014/main" id="{1BBBF1EF-3ED2-5848-B3F0-7F8463BE28C7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9" name="Freeform 948">
                  <a:extLst>
                    <a:ext uri="{FF2B5EF4-FFF2-40B4-BE49-F238E27FC236}">
                      <a16:creationId xmlns:a16="http://schemas.microsoft.com/office/drawing/2014/main" id="{AE727D85-0B80-AB43-A858-E12A22DEF74E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0" name="Freeform 949">
                  <a:extLst>
                    <a:ext uri="{FF2B5EF4-FFF2-40B4-BE49-F238E27FC236}">
                      <a16:creationId xmlns:a16="http://schemas.microsoft.com/office/drawing/2014/main" id="{E087DF11-E1FC-A24A-A90A-56EFAAF5ED33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51" name="Straight Connector 950">
                  <a:extLst>
                    <a:ext uri="{FF2B5EF4-FFF2-40B4-BE49-F238E27FC236}">
                      <a16:creationId xmlns:a16="http://schemas.microsoft.com/office/drawing/2014/main" id="{63B2769E-5BF0-4C43-BDCD-E08BBCA40A60}"/>
                    </a:ext>
                  </a:extLst>
                </p:cNvPr>
                <p:cNvCxnSpPr>
                  <a:endCxn id="946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52" name="Straight Connector 951">
                  <a:extLst>
                    <a:ext uri="{FF2B5EF4-FFF2-40B4-BE49-F238E27FC236}">
                      <a16:creationId xmlns:a16="http://schemas.microsoft.com/office/drawing/2014/main" id="{D9643885-03AC-8C44-B9B3-97EEFAB93F7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4" name="Group 347">
                <a:extLst>
                  <a:ext uri="{FF2B5EF4-FFF2-40B4-BE49-F238E27FC236}">
                    <a16:creationId xmlns:a16="http://schemas.microsoft.com/office/drawing/2014/main" id="{59383640-B92E-3B49-9F91-B00C1816C4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66757" y="6114152"/>
                <a:ext cx="588970" cy="242608"/>
                <a:chOff x="1871277" y="1576300"/>
                <a:chExt cx="1128371" cy="437861"/>
              </a:xfrm>
            </p:grpSpPr>
            <p:sp>
              <p:nvSpPr>
                <p:cNvPr id="935" name="Oval 934">
                  <a:extLst>
                    <a:ext uri="{FF2B5EF4-FFF2-40B4-BE49-F238E27FC236}">
                      <a16:creationId xmlns:a16="http://schemas.microsoft.com/office/drawing/2014/main" id="{5018BF36-5D40-234D-B43E-166D4365DFC7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6" name="Rectangle 935">
                  <a:extLst>
                    <a:ext uri="{FF2B5EF4-FFF2-40B4-BE49-F238E27FC236}">
                      <a16:creationId xmlns:a16="http://schemas.microsoft.com/office/drawing/2014/main" id="{F3CF2F53-1F91-DA4A-B9DD-A5E958F02DF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7" name="Oval 936">
                  <a:extLst>
                    <a:ext uri="{FF2B5EF4-FFF2-40B4-BE49-F238E27FC236}">
                      <a16:creationId xmlns:a16="http://schemas.microsoft.com/office/drawing/2014/main" id="{DE201E6A-02EE-B14D-8F1B-DC21CC87BE80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8" name="Freeform 937">
                  <a:extLst>
                    <a:ext uri="{FF2B5EF4-FFF2-40B4-BE49-F238E27FC236}">
                      <a16:creationId xmlns:a16="http://schemas.microsoft.com/office/drawing/2014/main" id="{FB05CF2E-83B0-2640-93AB-853D8763B115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9" name="Freeform 938">
                  <a:extLst>
                    <a:ext uri="{FF2B5EF4-FFF2-40B4-BE49-F238E27FC236}">
                      <a16:creationId xmlns:a16="http://schemas.microsoft.com/office/drawing/2014/main" id="{E2067AB0-285F-1D49-84B3-34E74A8258AC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0" name="Freeform 939">
                  <a:extLst>
                    <a:ext uri="{FF2B5EF4-FFF2-40B4-BE49-F238E27FC236}">
                      <a16:creationId xmlns:a16="http://schemas.microsoft.com/office/drawing/2014/main" id="{E1588A39-233E-9A43-89F2-A2C023D3DD50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1" name="Freeform 940">
                  <a:extLst>
                    <a:ext uri="{FF2B5EF4-FFF2-40B4-BE49-F238E27FC236}">
                      <a16:creationId xmlns:a16="http://schemas.microsoft.com/office/drawing/2014/main" id="{7E4670CD-E442-5648-B94B-92AF3B894755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2" name="Straight Connector 941">
                  <a:extLst>
                    <a:ext uri="{FF2B5EF4-FFF2-40B4-BE49-F238E27FC236}">
                      <a16:creationId xmlns:a16="http://schemas.microsoft.com/office/drawing/2014/main" id="{759AD6F2-B641-0B45-9023-2F9E18420F9E}"/>
                    </a:ext>
                  </a:extLst>
                </p:cNvPr>
                <p:cNvCxnSpPr>
                  <a:endCxn id="937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43" name="Straight Connector 942">
                  <a:extLst>
                    <a:ext uri="{FF2B5EF4-FFF2-40B4-BE49-F238E27FC236}">
                      <a16:creationId xmlns:a16="http://schemas.microsoft.com/office/drawing/2014/main" id="{BD308E44-0EFE-944D-83E1-D1B7C02C298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5" name="Group 347">
                <a:extLst>
                  <a:ext uri="{FF2B5EF4-FFF2-40B4-BE49-F238E27FC236}">
                    <a16:creationId xmlns:a16="http://schemas.microsoft.com/office/drawing/2014/main" id="{885312C2-0E07-194B-BEF1-237808F2C1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04088" y="6206732"/>
                <a:ext cx="588970" cy="242608"/>
                <a:chOff x="1871277" y="1576300"/>
                <a:chExt cx="1128371" cy="437861"/>
              </a:xfrm>
            </p:grpSpPr>
            <p:sp>
              <p:nvSpPr>
                <p:cNvPr id="926" name="Oval 925">
                  <a:extLst>
                    <a:ext uri="{FF2B5EF4-FFF2-40B4-BE49-F238E27FC236}">
                      <a16:creationId xmlns:a16="http://schemas.microsoft.com/office/drawing/2014/main" id="{DB1F6E96-DE25-304B-B7D0-FD1D59509C9D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7" name="Rectangle 926">
                  <a:extLst>
                    <a:ext uri="{FF2B5EF4-FFF2-40B4-BE49-F238E27FC236}">
                      <a16:creationId xmlns:a16="http://schemas.microsoft.com/office/drawing/2014/main" id="{C6F722AF-47B6-754C-8E9E-EFEB45831A8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8" name="Oval 927">
                  <a:extLst>
                    <a:ext uri="{FF2B5EF4-FFF2-40B4-BE49-F238E27FC236}">
                      <a16:creationId xmlns:a16="http://schemas.microsoft.com/office/drawing/2014/main" id="{B7EFF65E-E3E4-7743-90E8-6E0DED7FF48C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9" name="Freeform 928">
                  <a:extLst>
                    <a:ext uri="{FF2B5EF4-FFF2-40B4-BE49-F238E27FC236}">
                      <a16:creationId xmlns:a16="http://schemas.microsoft.com/office/drawing/2014/main" id="{A6419AFD-CC26-B146-A541-B565AEA3805C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0" name="Freeform 929">
                  <a:extLst>
                    <a:ext uri="{FF2B5EF4-FFF2-40B4-BE49-F238E27FC236}">
                      <a16:creationId xmlns:a16="http://schemas.microsoft.com/office/drawing/2014/main" id="{0147F8D3-CAD7-8542-B967-4F72DDDE3A54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1" name="Freeform 930">
                  <a:extLst>
                    <a:ext uri="{FF2B5EF4-FFF2-40B4-BE49-F238E27FC236}">
                      <a16:creationId xmlns:a16="http://schemas.microsoft.com/office/drawing/2014/main" id="{AAF1E1A5-D576-1A4A-9BFD-6C323830CFC5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2" name="Freeform 931">
                  <a:extLst>
                    <a:ext uri="{FF2B5EF4-FFF2-40B4-BE49-F238E27FC236}">
                      <a16:creationId xmlns:a16="http://schemas.microsoft.com/office/drawing/2014/main" id="{00B23D7F-A468-7B41-B882-C74692A46B5A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33" name="Straight Connector 932">
                  <a:extLst>
                    <a:ext uri="{FF2B5EF4-FFF2-40B4-BE49-F238E27FC236}">
                      <a16:creationId xmlns:a16="http://schemas.microsoft.com/office/drawing/2014/main" id="{A710DADF-5A66-4E4D-9212-3DB6E5790B57}"/>
                    </a:ext>
                  </a:extLst>
                </p:cNvPr>
                <p:cNvCxnSpPr>
                  <a:endCxn id="928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34" name="Straight Connector 933">
                  <a:extLst>
                    <a:ext uri="{FF2B5EF4-FFF2-40B4-BE49-F238E27FC236}">
                      <a16:creationId xmlns:a16="http://schemas.microsoft.com/office/drawing/2014/main" id="{59A3775F-4767-2F47-9662-6CCEC729A7A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</p:grpSp>
        <p:grpSp>
          <p:nvGrpSpPr>
            <p:cNvPr id="857" name="Group 856">
              <a:extLst>
                <a:ext uri="{FF2B5EF4-FFF2-40B4-BE49-F238E27FC236}">
                  <a16:creationId xmlns:a16="http://schemas.microsoft.com/office/drawing/2014/main" id="{54A52462-5258-B74E-939D-5568EFF6BF9A}"/>
                </a:ext>
              </a:extLst>
            </p:cNvPr>
            <p:cNvGrpSpPr/>
            <p:nvPr/>
          </p:nvGrpSpPr>
          <p:grpSpPr>
            <a:xfrm>
              <a:off x="4990227" y="3046752"/>
              <a:ext cx="3116606" cy="1053561"/>
              <a:chOff x="4990227" y="2877416"/>
              <a:chExt cx="3116606" cy="1053561"/>
            </a:xfrm>
          </p:grpSpPr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id="{A13ADE3B-72C2-1D43-B7E3-53ACC236F401}"/>
                  </a:ext>
                </a:extLst>
              </p:cNvPr>
              <p:cNvSpPr/>
              <p:nvPr/>
            </p:nvSpPr>
            <p:spPr bwMode="auto">
              <a:xfrm>
                <a:off x="5418665" y="2913389"/>
                <a:ext cx="2688168" cy="1017588"/>
              </a:xfrm>
              <a:prstGeom prst="rect">
                <a:avLst/>
              </a:prstGeom>
              <a:solidFill>
                <a:srgbClr val="2D2DB9">
                  <a:lumMod val="20000"/>
                  <a:lumOff val="80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7" name="Freeform 876">
                <a:extLst>
                  <a:ext uri="{FF2B5EF4-FFF2-40B4-BE49-F238E27FC236}">
                    <a16:creationId xmlns:a16="http://schemas.microsoft.com/office/drawing/2014/main" id="{8479C132-9D4A-964F-A8E8-7EB2EAA9863B}"/>
                  </a:ext>
                </a:extLst>
              </p:cNvPr>
              <p:cNvSpPr/>
              <p:nvPr/>
            </p:nvSpPr>
            <p:spPr bwMode="auto">
              <a:xfrm>
                <a:off x="5218221" y="2877416"/>
                <a:ext cx="213773" cy="1028160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  <a:gd name="connsiteX0" fmla="*/ 20385 w 220240"/>
                  <a:gd name="connsiteY0" fmla="*/ 745656 h 1058154"/>
                  <a:gd name="connsiteX1" fmla="*/ 214305 w 220240"/>
                  <a:gd name="connsiteY1" fmla="*/ 0 h 1058154"/>
                  <a:gd name="connsiteX2" fmla="*/ 220240 w 220240"/>
                  <a:gd name="connsiteY2" fmla="*/ 1027869 h 1058154"/>
                  <a:gd name="connsiteX3" fmla="*/ 68 w 220240"/>
                  <a:gd name="connsiteY3" fmla="*/ 986902 h 1058154"/>
                  <a:gd name="connsiteX4" fmla="*/ 20385 w 220240"/>
                  <a:gd name="connsiteY4" fmla="*/ 745656 h 1058154"/>
                  <a:gd name="connsiteX0" fmla="*/ 20385 w 220240"/>
                  <a:gd name="connsiteY0" fmla="*/ 745656 h 1068836"/>
                  <a:gd name="connsiteX1" fmla="*/ 214305 w 220240"/>
                  <a:gd name="connsiteY1" fmla="*/ 0 h 1068836"/>
                  <a:gd name="connsiteX2" fmla="*/ 220240 w 220240"/>
                  <a:gd name="connsiteY2" fmla="*/ 1027869 h 1068836"/>
                  <a:gd name="connsiteX3" fmla="*/ 68 w 220240"/>
                  <a:gd name="connsiteY3" fmla="*/ 986902 h 1068836"/>
                  <a:gd name="connsiteX4" fmla="*/ 20385 w 220240"/>
                  <a:gd name="connsiteY4" fmla="*/ 745656 h 1068836"/>
                  <a:gd name="connsiteX0" fmla="*/ 15446 w 215301"/>
                  <a:gd name="connsiteY0" fmla="*/ 745656 h 1057581"/>
                  <a:gd name="connsiteX1" fmla="*/ 209366 w 215301"/>
                  <a:gd name="connsiteY1" fmla="*/ 0 h 1057581"/>
                  <a:gd name="connsiteX2" fmla="*/ 215301 w 215301"/>
                  <a:gd name="connsiteY2" fmla="*/ 1027869 h 1057581"/>
                  <a:gd name="connsiteX3" fmla="*/ 87 w 215301"/>
                  <a:gd name="connsiteY3" fmla="*/ 888484 h 1057581"/>
                  <a:gd name="connsiteX4" fmla="*/ 15446 w 215301"/>
                  <a:gd name="connsiteY4" fmla="*/ 745656 h 1057581"/>
                  <a:gd name="connsiteX0" fmla="*/ 15446 w 215301"/>
                  <a:gd name="connsiteY0" fmla="*/ 745656 h 1063397"/>
                  <a:gd name="connsiteX1" fmla="*/ 209366 w 215301"/>
                  <a:gd name="connsiteY1" fmla="*/ 0 h 1063397"/>
                  <a:gd name="connsiteX2" fmla="*/ 215301 w 215301"/>
                  <a:gd name="connsiteY2" fmla="*/ 1027869 h 1063397"/>
                  <a:gd name="connsiteX3" fmla="*/ 87 w 215301"/>
                  <a:gd name="connsiteY3" fmla="*/ 888484 h 1063397"/>
                  <a:gd name="connsiteX4" fmla="*/ 15446 w 215301"/>
                  <a:gd name="connsiteY4" fmla="*/ 745656 h 1063397"/>
                  <a:gd name="connsiteX0" fmla="*/ 15446 w 215301"/>
                  <a:gd name="connsiteY0" fmla="*/ 745656 h 1027869"/>
                  <a:gd name="connsiteX1" fmla="*/ 209366 w 215301"/>
                  <a:gd name="connsiteY1" fmla="*/ 0 h 1027869"/>
                  <a:gd name="connsiteX2" fmla="*/ 215301 w 215301"/>
                  <a:gd name="connsiteY2" fmla="*/ 1027869 h 1027869"/>
                  <a:gd name="connsiteX3" fmla="*/ 87 w 215301"/>
                  <a:gd name="connsiteY3" fmla="*/ 888484 h 1027869"/>
                  <a:gd name="connsiteX4" fmla="*/ 15446 w 215301"/>
                  <a:gd name="connsiteY4" fmla="*/ 745656 h 1027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1" h="1027869">
                    <a:moveTo>
                      <a:pt x="15446" y="745656"/>
                    </a:moveTo>
                    <a:lnTo>
                      <a:pt x="209366" y="0"/>
                    </a:lnTo>
                    <a:cubicBezTo>
                      <a:pt x="211344" y="342623"/>
                      <a:pt x="213323" y="685246"/>
                      <a:pt x="215301" y="1027869"/>
                    </a:cubicBezTo>
                    <a:cubicBezTo>
                      <a:pt x="115469" y="960083"/>
                      <a:pt x="99918" y="931665"/>
                      <a:pt x="87" y="888484"/>
                    </a:cubicBezTo>
                    <a:cubicBezTo>
                      <a:pt x="-1403" y="675204"/>
                      <a:pt x="16936" y="958936"/>
                      <a:pt x="15446" y="74565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</a:srgbClr>
                  </a:gs>
                  <a:gs pos="100000">
                    <a:srgbClr val="2D2DB9">
                      <a:lumMod val="20000"/>
                      <a:lumOff val="80000"/>
                    </a:srgbClr>
                  </a:gs>
                </a:gsLst>
                <a:lin ang="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878" name="Group 950">
                <a:extLst>
                  <a:ext uri="{FF2B5EF4-FFF2-40B4-BE49-F238E27FC236}">
                    <a16:creationId xmlns:a16="http://schemas.microsoft.com/office/drawing/2014/main" id="{6265B51A-C625-0E46-B1CD-1B0CC4EAE2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0227" y="3351862"/>
                <a:ext cx="251561" cy="564103"/>
                <a:chOff x="4140" y="429"/>
                <a:chExt cx="1425" cy="2396"/>
              </a:xfrm>
            </p:grpSpPr>
            <p:sp>
              <p:nvSpPr>
                <p:cNvPr id="880" name="Freeform 951">
                  <a:extLst>
                    <a:ext uri="{FF2B5EF4-FFF2-40B4-BE49-F238E27FC236}">
                      <a16:creationId xmlns:a16="http://schemas.microsoft.com/office/drawing/2014/main" id="{A5BA354F-B231-C647-9049-264E94760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1" name="Rectangle 952">
                  <a:extLst>
                    <a:ext uri="{FF2B5EF4-FFF2-40B4-BE49-F238E27FC236}">
                      <a16:creationId xmlns:a16="http://schemas.microsoft.com/office/drawing/2014/main" id="{4CD802A5-F6DB-4B4A-9C9B-E57940A6A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2" name="Freeform 953">
                  <a:extLst>
                    <a:ext uri="{FF2B5EF4-FFF2-40B4-BE49-F238E27FC236}">
                      <a16:creationId xmlns:a16="http://schemas.microsoft.com/office/drawing/2014/main" id="{79259F7C-2EC8-F74E-9E7F-4095E5E5CF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3" name="Freeform 954">
                  <a:extLst>
                    <a:ext uri="{FF2B5EF4-FFF2-40B4-BE49-F238E27FC236}">
                      <a16:creationId xmlns:a16="http://schemas.microsoft.com/office/drawing/2014/main" id="{451FA157-6D0F-9145-8122-26E1DA1A2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4" name="Rectangle 955">
                  <a:extLst>
                    <a:ext uri="{FF2B5EF4-FFF2-40B4-BE49-F238E27FC236}">
                      <a16:creationId xmlns:a16="http://schemas.microsoft.com/office/drawing/2014/main" id="{C2607605-6DA4-EE4D-8DD3-849C75A056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85" name="Group 956">
                  <a:extLst>
                    <a:ext uri="{FF2B5EF4-FFF2-40B4-BE49-F238E27FC236}">
                      <a16:creationId xmlns:a16="http://schemas.microsoft.com/office/drawing/2014/main" id="{9869AF7B-AAFD-8D4B-8E7F-90CCD37556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910" name="AutoShape 957">
                    <a:extLst>
                      <a:ext uri="{FF2B5EF4-FFF2-40B4-BE49-F238E27FC236}">
                        <a16:creationId xmlns:a16="http://schemas.microsoft.com/office/drawing/2014/main" id="{C9AB02AE-DBB7-4942-87E6-03EAC872AF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11" name="AutoShape 958">
                    <a:extLst>
                      <a:ext uri="{FF2B5EF4-FFF2-40B4-BE49-F238E27FC236}">
                        <a16:creationId xmlns:a16="http://schemas.microsoft.com/office/drawing/2014/main" id="{A1397CEF-8A99-9C43-984B-80BD60AFF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86" name="Rectangle 959">
                  <a:extLst>
                    <a:ext uri="{FF2B5EF4-FFF2-40B4-BE49-F238E27FC236}">
                      <a16:creationId xmlns:a16="http://schemas.microsoft.com/office/drawing/2014/main" id="{E8594A77-9042-2641-ABFC-F29E8FF40D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87" name="Group 960">
                  <a:extLst>
                    <a:ext uri="{FF2B5EF4-FFF2-40B4-BE49-F238E27FC236}">
                      <a16:creationId xmlns:a16="http://schemas.microsoft.com/office/drawing/2014/main" id="{1262AD39-4096-D741-A742-CED9CF146D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908" name="AutoShape 961">
                    <a:extLst>
                      <a:ext uri="{FF2B5EF4-FFF2-40B4-BE49-F238E27FC236}">
                        <a16:creationId xmlns:a16="http://schemas.microsoft.com/office/drawing/2014/main" id="{59E4897D-95E8-2A4B-9BA9-0B7172ED7B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9" name="AutoShape 962">
                    <a:extLst>
                      <a:ext uri="{FF2B5EF4-FFF2-40B4-BE49-F238E27FC236}">
                        <a16:creationId xmlns:a16="http://schemas.microsoft.com/office/drawing/2014/main" id="{2382242C-86DC-C04B-94D5-2B4545FC2A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88" name="Rectangle 963">
                  <a:extLst>
                    <a:ext uri="{FF2B5EF4-FFF2-40B4-BE49-F238E27FC236}">
                      <a16:creationId xmlns:a16="http://schemas.microsoft.com/office/drawing/2014/main" id="{CBBEA7CF-B701-8748-AA95-11773F0862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9" name="Rectangle 964">
                  <a:extLst>
                    <a:ext uri="{FF2B5EF4-FFF2-40B4-BE49-F238E27FC236}">
                      <a16:creationId xmlns:a16="http://schemas.microsoft.com/office/drawing/2014/main" id="{2840794F-AC07-854C-A963-38CAEB8594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90" name="Group 965">
                  <a:extLst>
                    <a:ext uri="{FF2B5EF4-FFF2-40B4-BE49-F238E27FC236}">
                      <a16:creationId xmlns:a16="http://schemas.microsoft.com/office/drawing/2014/main" id="{00D85896-AE73-FC4F-A921-B401C2ABE6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906" name="AutoShape 966">
                    <a:extLst>
                      <a:ext uri="{FF2B5EF4-FFF2-40B4-BE49-F238E27FC236}">
                        <a16:creationId xmlns:a16="http://schemas.microsoft.com/office/drawing/2014/main" id="{924B40FA-21E3-834D-911F-D56CADE5E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7" name="AutoShape 967">
                    <a:extLst>
                      <a:ext uri="{FF2B5EF4-FFF2-40B4-BE49-F238E27FC236}">
                        <a16:creationId xmlns:a16="http://schemas.microsoft.com/office/drawing/2014/main" id="{47F8F0C4-6D37-9543-9F00-43D5F28FB2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91" name="Freeform 968">
                  <a:extLst>
                    <a:ext uri="{FF2B5EF4-FFF2-40B4-BE49-F238E27FC236}">
                      <a16:creationId xmlns:a16="http://schemas.microsoft.com/office/drawing/2014/main" id="{1DAD0535-0585-3A48-B18F-8CFD540ADB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92" name="Group 969">
                  <a:extLst>
                    <a:ext uri="{FF2B5EF4-FFF2-40B4-BE49-F238E27FC236}">
                      <a16:creationId xmlns:a16="http://schemas.microsoft.com/office/drawing/2014/main" id="{66D816ED-1F9A-D04E-95EE-62CBF7E44E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904" name="AutoShape 970">
                    <a:extLst>
                      <a:ext uri="{FF2B5EF4-FFF2-40B4-BE49-F238E27FC236}">
                        <a16:creationId xmlns:a16="http://schemas.microsoft.com/office/drawing/2014/main" id="{8C0B4415-0AC2-3945-92F3-A694CD6600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5" name="AutoShape 971">
                    <a:extLst>
                      <a:ext uri="{FF2B5EF4-FFF2-40B4-BE49-F238E27FC236}">
                        <a16:creationId xmlns:a16="http://schemas.microsoft.com/office/drawing/2014/main" id="{0B3FE1DC-EC1B-BE41-BD3D-DA207D617D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93" name="Rectangle 972">
                  <a:extLst>
                    <a:ext uri="{FF2B5EF4-FFF2-40B4-BE49-F238E27FC236}">
                      <a16:creationId xmlns:a16="http://schemas.microsoft.com/office/drawing/2014/main" id="{D76687F0-DEBC-0F4A-B4AF-5C24DB379F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4" name="Freeform 973">
                  <a:extLst>
                    <a:ext uri="{FF2B5EF4-FFF2-40B4-BE49-F238E27FC236}">
                      <a16:creationId xmlns:a16="http://schemas.microsoft.com/office/drawing/2014/main" id="{9E9FD877-5F4F-754A-87E4-3CF2A2B868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5" name="Freeform 974">
                  <a:extLst>
                    <a:ext uri="{FF2B5EF4-FFF2-40B4-BE49-F238E27FC236}">
                      <a16:creationId xmlns:a16="http://schemas.microsoft.com/office/drawing/2014/main" id="{42A0B2EC-7CC7-B240-8E62-08161F3699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6" name="Oval 975">
                  <a:extLst>
                    <a:ext uri="{FF2B5EF4-FFF2-40B4-BE49-F238E27FC236}">
                      <a16:creationId xmlns:a16="http://schemas.microsoft.com/office/drawing/2014/main" id="{924FB68E-8166-014C-89D3-D4305C34F3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7" name="Freeform 976">
                  <a:extLst>
                    <a:ext uri="{FF2B5EF4-FFF2-40B4-BE49-F238E27FC236}">
                      <a16:creationId xmlns:a16="http://schemas.microsoft.com/office/drawing/2014/main" id="{97FE5EBC-22BA-6044-8980-CAE0308120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8" name="AutoShape 977">
                  <a:extLst>
                    <a:ext uri="{FF2B5EF4-FFF2-40B4-BE49-F238E27FC236}">
                      <a16:creationId xmlns:a16="http://schemas.microsoft.com/office/drawing/2014/main" id="{A5F87333-9B58-984B-975F-83AEC14824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9" name="AutoShape 978">
                  <a:extLst>
                    <a:ext uri="{FF2B5EF4-FFF2-40B4-BE49-F238E27FC236}">
                      <a16:creationId xmlns:a16="http://schemas.microsoft.com/office/drawing/2014/main" id="{A819AAE6-0355-8D4F-8137-BD2B7A2B72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0" name="Oval 979">
                  <a:extLst>
                    <a:ext uri="{FF2B5EF4-FFF2-40B4-BE49-F238E27FC236}">
                      <a16:creationId xmlns:a16="http://schemas.microsoft.com/office/drawing/2014/main" id="{7425A734-37C7-AE46-A20A-FA4A597671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1" name="Oval 980">
                  <a:extLst>
                    <a:ext uri="{FF2B5EF4-FFF2-40B4-BE49-F238E27FC236}">
                      <a16:creationId xmlns:a16="http://schemas.microsoft.com/office/drawing/2014/main" id="{820B07E3-33AF-1341-B1D5-46C41ACB74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2" name="Oval 981">
                  <a:extLst>
                    <a:ext uri="{FF2B5EF4-FFF2-40B4-BE49-F238E27FC236}">
                      <a16:creationId xmlns:a16="http://schemas.microsoft.com/office/drawing/2014/main" id="{44036096-87EC-A746-8FE7-7773B3B32B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3" name="Rectangle 982">
                  <a:extLst>
                    <a:ext uri="{FF2B5EF4-FFF2-40B4-BE49-F238E27FC236}">
                      <a16:creationId xmlns:a16="http://schemas.microsoft.com/office/drawing/2014/main" id="{4C8AA049-B48E-C24E-91A9-8455F58271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879" name="TextBox 878">
                <a:extLst>
                  <a:ext uri="{FF2B5EF4-FFF2-40B4-BE49-F238E27FC236}">
                    <a16:creationId xmlns:a16="http://schemas.microsoft.com/office/drawing/2014/main" id="{BD391945-30B0-AF4B-9B16-8435026C785B}"/>
                  </a:ext>
                </a:extLst>
              </p:cNvPr>
              <p:cNvSpPr txBox="1"/>
              <p:nvPr/>
            </p:nvSpPr>
            <p:spPr>
              <a:xfrm>
                <a:off x="5377031" y="3090332"/>
                <a:ext cx="265920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SDN Controller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(network operating system)</a:t>
                </a:r>
              </a:p>
            </p:txBody>
          </p:sp>
        </p:grpSp>
        <p:sp>
          <p:nvSpPr>
            <p:cNvPr id="858" name="TextBox 857">
              <a:extLst>
                <a:ext uri="{FF2B5EF4-FFF2-40B4-BE49-F238E27FC236}">
                  <a16:creationId xmlns:a16="http://schemas.microsoft.com/office/drawing/2014/main" id="{460A62D4-F61E-134D-905E-F48547E04AB7}"/>
                </a:ext>
              </a:extLst>
            </p:cNvPr>
            <p:cNvSpPr txBox="1"/>
            <p:nvPr/>
          </p:nvSpPr>
          <p:spPr>
            <a:xfrm>
              <a:off x="6837708" y="1058305"/>
              <a:ext cx="5950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…</a:t>
              </a:r>
            </a:p>
          </p:txBody>
        </p:sp>
        <p:grpSp>
          <p:nvGrpSpPr>
            <p:cNvPr id="859" name="Group 858">
              <a:extLst>
                <a:ext uri="{FF2B5EF4-FFF2-40B4-BE49-F238E27FC236}">
                  <a16:creationId xmlns:a16="http://schemas.microsoft.com/office/drawing/2014/main" id="{C04C3E74-140C-174C-86ED-F87FDFEFCDEE}"/>
                </a:ext>
              </a:extLst>
            </p:cNvPr>
            <p:cNvGrpSpPr/>
            <p:nvPr/>
          </p:nvGrpSpPr>
          <p:grpSpPr>
            <a:xfrm>
              <a:off x="5165914" y="1277466"/>
              <a:ext cx="1023471" cy="590176"/>
              <a:chOff x="4721412" y="1277470"/>
              <a:chExt cx="1023471" cy="590176"/>
            </a:xfrm>
          </p:grpSpPr>
          <p:sp>
            <p:nvSpPr>
              <p:cNvPr id="874" name="Oval 873">
                <a:extLst>
                  <a:ext uri="{FF2B5EF4-FFF2-40B4-BE49-F238E27FC236}">
                    <a16:creationId xmlns:a16="http://schemas.microsoft.com/office/drawing/2014/main" id="{4ECE1B24-7462-554F-B043-548B485E42D6}"/>
                  </a:ext>
                </a:extLst>
              </p:cNvPr>
              <p:cNvSpPr/>
              <p:nvPr/>
            </p:nvSpPr>
            <p:spPr bwMode="auto">
              <a:xfrm>
                <a:off x="4721412" y="1277470"/>
                <a:ext cx="1023471" cy="59017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5" name="TextBox 874">
                <a:extLst>
                  <a:ext uri="{FF2B5EF4-FFF2-40B4-BE49-F238E27FC236}">
                    <a16:creationId xmlns:a16="http://schemas.microsoft.com/office/drawing/2014/main" id="{8832E712-F1F9-5E47-90F8-8A9C1FCF21E9}"/>
                  </a:ext>
                </a:extLst>
              </p:cNvPr>
              <p:cNvSpPr txBox="1"/>
              <p:nvPr/>
            </p:nvSpPr>
            <p:spPr>
              <a:xfrm>
                <a:off x="4792385" y="1374585"/>
                <a:ext cx="890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routing</a:t>
                </a:r>
              </a:p>
            </p:txBody>
          </p:sp>
        </p:grpSp>
        <p:grpSp>
          <p:nvGrpSpPr>
            <p:cNvPr id="860" name="Group 859">
              <a:extLst>
                <a:ext uri="{FF2B5EF4-FFF2-40B4-BE49-F238E27FC236}">
                  <a16:creationId xmlns:a16="http://schemas.microsoft.com/office/drawing/2014/main" id="{94FF35AA-DC45-2445-BD7D-65CD25F3EB23}"/>
                </a:ext>
              </a:extLst>
            </p:cNvPr>
            <p:cNvGrpSpPr/>
            <p:nvPr/>
          </p:nvGrpSpPr>
          <p:grpSpPr>
            <a:xfrm>
              <a:off x="6000628" y="1798416"/>
              <a:ext cx="1023471" cy="590176"/>
              <a:chOff x="6106459" y="1967753"/>
              <a:chExt cx="1023471" cy="590176"/>
            </a:xfrm>
          </p:grpSpPr>
          <p:sp>
            <p:nvSpPr>
              <p:cNvPr id="872" name="Oval 871">
                <a:extLst>
                  <a:ext uri="{FF2B5EF4-FFF2-40B4-BE49-F238E27FC236}">
                    <a16:creationId xmlns:a16="http://schemas.microsoft.com/office/drawing/2014/main" id="{3821BD45-E196-1B47-B58A-8DE288ED4A33}"/>
                  </a:ext>
                </a:extLst>
              </p:cNvPr>
              <p:cNvSpPr/>
              <p:nvPr/>
            </p:nvSpPr>
            <p:spPr bwMode="auto">
              <a:xfrm>
                <a:off x="6106459" y="1967753"/>
                <a:ext cx="1023471" cy="59017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3" name="TextBox 872">
                <a:extLst>
                  <a:ext uri="{FF2B5EF4-FFF2-40B4-BE49-F238E27FC236}">
                    <a16:creationId xmlns:a16="http://schemas.microsoft.com/office/drawing/2014/main" id="{09503A04-2C2E-F941-9ED5-3A37B498CDA9}"/>
                  </a:ext>
                </a:extLst>
              </p:cNvPr>
              <p:cNvSpPr txBox="1"/>
              <p:nvPr/>
            </p:nvSpPr>
            <p:spPr>
              <a:xfrm>
                <a:off x="6177429" y="1997637"/>
                <a:ext cx="903087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access 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control</a:t>
                </a:r>
              </a:p>
            </p:txBody>
          </p:sp>
        </p:grpSp>
        <p:grpSp>
          <p:nvGrpSpPr>
            <p:cNvPr id="861" name="Group 860">
              <a:extLst>
                <a:ext uri="{FF2B5EF4-FFF2-40B4-BE49-F238E27FC236}">
                  <a16:creationId xmlns:a16="http://schemas.microsoft.com/office/drawing/2014/main" id="{F4CEBF5F-0D71-6B41-996D-0354922EB612}"/>
                </a:ext>
              </a:extLst>
            </p:cNvPr>
            <p:cNvGrpSpPr/>
            <p:nvPr/>
          </p:nvGrpSpPr>
          <p:grpSpPr>
            <a:xfrm>
              <a:off x="7230837" y="1756871"/>
              <a:ext cx="1023471" cy="590176"/>
              <a:chOff x="6938682" y="977153"/>
              <a:chExt cx="1023471" cy="590176"/>
            </a:xfrm>
          </p:grpSpPr>
          <p:sp>
            <p:nvSpPr>
              <p:cNvPr id="870" name="Oval 869">
                <a:extLst>
                  <a:ext uri="{FF2B5EF4-FFF2-40B4-BE49-F238E27FC236}">
                    <a16:creationId xmlns:a16="http://schemas.microsoft.com/office/drawing/2014/main" id="{2D855133-90E2-7042-AF1B-8352C3CC5BF7}"/>
                  </a:ext>
                </a:extLst>
              </p:cNvPr>
              <p:cNvSpPr/>
              <p:nvPr/>
            </p:nvSpPr>
            <p:spPr bwMode="auto">
              <a:xfrm>
                <a:off x="6938682" y="977153"/>
                <a:ext cx="1023471" cy="59017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1" name="TextBox 870">
                <a:extLst>
                  <a:ext uri="{FF2B5EF4-FFF2-40B4-BE49-F238E27FC236}">
                    <a16:creationId xmlns:a16="http://schemas.microsoft.com/office/drawing/2014/main" id="{3D7D80F7-46BE-EC48-B7D7-3C763154D621}"/>
                  </a:ext>
                </a:extLst>
              </p:cNvPr>
              <p:cNvSpPr txBox="1"/>
              <p:nvPr/>
            </p:nvSpPr>
            <p:spPr>
              <a:xfrm>
                <a:off x="6964568" y="1007037"/>
                <a:ext cx="993256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load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balance</a:t>
                </a:r>
              </a:p>
            </p:txBody>
          </p:sp>
        </p:grpSp>
        <p:cxnSp>
          <p:nvCxnSpPr>
            <p:cNvPr id="862" name="Straight Arrow Connector 861">
              <a:extLst>
                <a:ext uri="{FF2B5EF4-FFF2-40B4-BE49-F238E27FC236}">
                  <a16:creationId xmlns:a16="http://schemas.microsoft.com/office/drawing/2014/main" id="{7BDC462A-14A0-764C-A672-5D241FEED1DE}"/>
                </a:ext>
              </a:extLst>
            </p:cNvPr>
            <p:cNvCxnSpPr/>
            <p:nvPr/>
          </p:nvCxnSpPr>
          <p:spPr bwMode="auto">
            <a:xfrm flipV="1">
              <a:off x="8627245" y="1217948"/>
              <a:ext cx="0" cy="1248832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3" name="Straight Arrow Connector 862">
              <a:extLst>
                <a:ext uri="{FF2B5EF4-FFF2-40B4-BE49-F238E27FC236}">
                  <a16:creationId xmlns:a16="http://schemas.microsoft.com/office/drawing/2014/main" id="{456B3B86-566B-B74B-A02C-E7472619477F}"/>
                </a:ext>
              </a:extLst>
            </p:cNvPr>
            <p:cNvCxnSpPr/>
            <p:nvPr/>
          </p:nvCxnSpPr>
          <p:spPr bwMode="auto">
            <a:xfrm>
              <a:off x="8652645" y="2966181"/>
              <a:ext cx="0" cy="152442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4" name="Straight Arrow Connector 863">
              <a:extLst>
                <a:ext uri="{FF2B5EF4-FFF2-40B4-BE49-F238E27FC236}">
                  <a16:creationId xmlns:a16="http://schemas.microsoft.com/office/drawing/2014/main" id="{8EE09DB2-3F15-2A46-A79B-D24A8CF3014A}"/>
                </a:ext>
              </a:extLst>
            </p:cNvPr>
            <p:cNvCxnSpPr/>
            <p:nvPr/>
          </p:nvCxnSpPr>
          <p:spPr bwMode="auto">
            <a:xfrm>
              <a:off x="8661016" y="5381629"/>
              <a:ext cx="0" cy="41486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5" name="Straight Arrow Connector 864">
              <a:extLst>
                <a:ext uri="{FF2B5EF4-FFF2-40B4-BE49-F238E27FC236}">
                  <a16:creationId xmlns:a16="http://schemas.microsoft.com/office/drawing/2014/main" id="{602E5161-3933-E44A-A9CD-F172C848B87B}"/>
                </a:ext>
              </a:extLst>
            </p:cNvPr>
            <p:cNvCxnSpPr/>
            <p:nvPr/>
          </p:nvCxnSpPr>
          <p:spPr bwMode="auto">
            <a:xfrm flipV="1">
              <a:off x="8653320" y="4546025"/>
              <a:ext cx="0" cy="41486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66" name="TextBox 399">
              <a:extLst>
                <a:ext uri="{FF2B5EF4-FFF2-40B4-BE49-F238E27FC236}">
                  <a16:creationId xmlns:a16="http://schemas.microsoft.com/office/drawing/2014/main" id="{7DE1AEF7-BBBD-CE47-95BE-236511149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715" y="4235599"/>
              <a:ext cx="163588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southbound API</a:t>
              </a:r>
            </a:p>
          </p:txBody>
        </p:sp>
        <p:sp>
          <p:nvSpPr>
            <p:cNvPr id="867" name="TextBox 399">
              <a:extLst>
                <a:ext uri="{FF2B5EF4-FFF2-40B4-BE49-F238E27FC236}">
                  <a16:creationId xmlns:a16="http://schemas.microsoft.com/office/drawing/2014/main" id="{033F372B-9E56-9B43-9893-2EBEDF887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6778" y="2717781"/>
              <a:ext cx="163588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northbound API</a:t>
              </a:r>
            </a:p>
          </p:txBody>
        </p:sp>
        <p:sp>
          <p:nvSpPr>
            <p:cNvPr id="868" name="TextBox 399">
              <a:extLst>
                <a:ext uri="{FF2B5EF4-FFF2-40B4-BE49-F238E27FC236}">
                  <a16:creationId xmlns:a16="http://schemas.microsoft.com/office/drawing/2014/main" id="{16B44057-72D3-5E46-935C-9EED28D7F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651" y="5795718"/>
              <a:ext cx="2302688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SDN-controlled switches</a:t>
              </a:r>
            </a:p>
          </p:txBody>
        </p:sp>
        <p:sp>
          <p:nvSpPr>
            <p:cNvPr id="869" name="TextBox 399">
              <a:extLst>
                <a:ext uri="{FF2B5EF4-FFF2-40B4-BE49-F238E27FC236}">
                  <a16:creationId xmlns:a16="http://schemas.microsoft.com/office/drawing/2014/main" id="{862C44EB-1706-6C4E-AFA2-ACADCAC1D4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7907" y="910464"/>
              <a:ext cx="238165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network-control applications</a:t>
              </a:r>
            </a:p>
          </p:txBody>
        </p:sp>
      </p:grpSp>
      <p:sp>
        <p:nvSpPr>
          <p:cNvPr id="971" name="Rectangle 970">
            <a:extLst>
              <a:ext uri="{FF2B5EF4-FFF2-40B4-BE49-F238E27FC236}">
                <a16:creationId xmlns:a16="http://schemas.microsoft.com/office/drawing/2014/main" id="{CF79C9C5-C35F-9D4D-A4B3-C17F7845845A}"/>
              </a:ext>
            </a:extLst>
          </p:cNvPr>
          <p:cNvSpPr/>
          <p:nvPr/>
        </p:nvSpPr>
        <p:spPr bwMode="auto">
          <a:xfrm>
            <a:off x="6727429" y="3557392"/>
            <a:ext cx="4134334" cy="1167008"/>
          </a:xfrm>
          <a:prstGeom prst="rect">
            <a:avLst/>
          </a:prstGeom>
          <a:solidFill>
            <a:srgbClr val="FFFFFF">
              <a:alpha val="77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8ACC79C-3DA0-964D-9E40-DA4E67217D81}"/>
              </a:ext>
            </a:extLst>
          </p:cNvPr>
          <p:cNvSpPr/>
          <p:nvPr/>
        </p:nvSpPr>
        <p:spPr bwMode="auto">
          <a:xfrm>
            <a:off x="6929934" y="5060985"/>
            <a:ext cx="3767293" cy="1527705"/>
          </a:xfrm>
          <a:prstGeom prst="rect">
            <a:avLst/>
          </a:prstGeom>
          <a:solidFill>
            <a:srgbClr val="FFFFFF">
              <a:alpha val="77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81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Components of SDN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944E854B-8227-5B4D-85A7-A109A955A3A0}"/>
              </a:ext>
            </a:extLst>
          </p:cNvPr>
          <p:cNvSpPr/>
          <p:nvPr/>
        </p:nvSpPr>
        <p:spPr bwMode="auto">
          <a:xfrm>
            <a:off x="4808857" y="2082088"/>
            <a:ext cx="5228030" cy="3568673"/>
          </a:xfrm>
          <a:prstGeom prst="rect">
            <a:avLst/>
          </a:prstGeom>
          <a:solidFill>
            <a:srgbClr val="2D2DB9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DCAD6B67-C824-F345-91DB-5A5B5F846C20}"/>
              </a:ext>
            </a:extLst>
          </p:cNvPr>
          <p:cNvCxnSpPr>
            <a:endCxn id="401" idx="4"/>
          </p:cNvCxnSpPr>
          <p:nvPr/>
        </p:nvCxnSpPr>
        <p:spPr bwMode="auto">
          <a:xfrm flipH="1" flipV="1">
            <a:off x="8244907" y="1910774"/>
            <a:ext cx="605" cy="407737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808080">
                <a:lumMod val="75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" name="Rounded Rectangle 286">
            <a:extLst>
              <a:ext uri="{FF2B5EF4-FFF2-40B4-BE49-F238E27FC236}">
                <a16:creationId xmlns:a16="http://schemas.microsoft.com/office/drawing/2014/main" id="{B0C05023-542D-7B4C-94D1-9A99FB8BB403}"/>
              </a:ext>
            </a:extLst>
          </p:cNvPr>
          <p:cNvSpPr/>
          <p:nvPr/>
        </p:nvSpPr>
        <p:spPr>
          <a:xfrm>
            <a:off x="4947365" y="3165861"/>
            <a:ext cx="4945030" cy="1553784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88" name="Rounded Rectangle 287">
            <a:extLst>
              <a:ext uri="{FF2B5EF4-FFF2-40B4-BE49-F238E27FC236}">
                <a16:creationId xmlns:a16="http://schemas.microsoft.com/office/drawing/2014/main" id="{287C38A3-0850-C44D-B7B8-A9745DE5768E}"/>
              </a:ext>
            </a:extLst>
          </p:cNvPr>
          <p:cNvSpPr/>
          <p:nvPr/>
        </p:nvSpPr>
        <p:spPr>
          <a:xfrm>
            <a:off x="4947365" y="4779178"/>
            <a:ext cx="4959028" cy="737977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1BA3E4C1-2167-2941-8758-AC27C65BF336}"/>
              </a:ext>
            </a:extLst>
          </p:cNvPr>
          <p:cNvCxnSpPr/>
          <p:nvPr/>
        </p:nvCxnSpPr>
        <p:spPr bwMode="auto">
          <a:xfrm>
            <a:off x="5032372" y="5687428"/>
            <a:ext cx="4860022" cy="0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FEF8BDCE-10A3-4945-890E-07302A2DDCE0}"/>
              </a:ext>
            </a:extLst>
          </p:cNvPr>
          <p:cNvSpPr txBox="1"/>
          <p:nvPr/>
        </p:nvSpPr>
        <p:spPr>
          <a:xfrm>
            <a:off x="4964055" y="3773215"/>
            <a:ext cx="5089063" cy="32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Network-wide distributed, robust  state management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1233DE24-DE17-EB41-94D3-7D3C67F566A0}"/>
              </a:ext>
            </a:extLst>
          </p:cNvPr>
          <p:cNvSpPr txBox="1"/>
          <p:nvPr/>
        </p:nvSpPr>
        <p:spPr>
          <a:xfrm>
            <a:off x="5352533" y="5171961"/>
            <a:ext cx="4033912" cy="32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Communication to/from controlled devices</a:t>
            </a:r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A4106C39-6826-F649-8BAE-952782ACDF47}"/>
              </a:ext>
            </a:extLst>
          </p:cNvPr>
          <p:cNvGrpSpPr/>
          <p:nvPr/>
        </p:nvGrpSpPr>
        <p:grpSpPr>
          <a:xfrm>
            <a:off x="5266463" y="4140643"/>
            <a:ext cx="1244650" cy="459826"/>
            <a:chOff x="3128876" y="457817"/>
            <a:chExt cx="1432326" cy="459826"/>
          </a:xfrm>
        </p:grpSpPr>
        <p:sp>
          <p:nvSpPr>
            <p:cNvPr id="293" name="Rounded Rectangle 292">
              <a:extLst>
                <a:ext uri="{FF2B5EF4-FFF2-40B4-BE49-F238E27FC236}">
                  <a16:creationId xmlns:a16="http://schemas.microsoft.com/office/drawing/2014/main" id="{785F579F-89F0-D849-A148-DA31C29E0478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1B01F0F3-3B0B-D24E-8AFF-8E64FA3EA2AD}"/>
                </a:ext>
              </a:extLst>
            </p:cNvPr>
            <p:cNvSpPr txBox="1"/>
            <p:nvPr/>
          </p:nvSpPr>
          <p:spPr>
            <a:xfrm>
              <a:off x="3198388" y="541671"/>
              <a:ext cx="130238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Link-state info</a:t>
              </a: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B35AF95D-2A6B-4940-967F-D3EC1899BFE0}"/>
              </a:ext>
            </a:extLst>
          </p:cNvPr>
          <p:cNvGrpSpPr/>
          <p:nvPr/>
        </p:nvGrpSpPr>
        <p:grpSpPr>
          <a:xfrm>
            <a:off x="8350067" y="4140643"/>
            <a:ext cx="1022824" cy="459826"/>
            <a:chOff x="3086839" y="457817"/>
            <a:chExt cx="1525489" cy="459826"/>
          </a:xfrm>
        </p:grpSpPr>
        <p:sp>
          <p:nvSpPr>
            <p:cNvPr id="296" name="Rounded Rectangle 295">
              <a:extLst>
                <a:ext uri="{FF2B5EF4-FFF2-40B4-BE49-F238E27FC236}">
                  <a16:creationId xmlns:a16="http://schemas.microsoft.com/office/drawing/2014/main" id="{8817EFC4-E482-D24A-BC32-D4E6D7FB0BEB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D6EF1E4C-EDB2-F241-A1EC-CF4C0EFEB0B3}"/>
                </a:ext>
              </a:extLst>
            </p:cNvPr>
            <p:cNvSpPr txBox="1"/>
            <p:nvPr/>
          </p:nvSpPr>
          <p:spPr>
            <a:xfrm>
              <a:off x="3086839" y="541671"/>
              <a:ext cx="1525489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switch info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B962C98D-D27D-1643-B4D4-A64979111543}"/>
              </a:ext>
            </a:extLst>
          </p:cNvPr>
          <p:cNvGrpSpPr/>
          <p:nvPr/>
        </p:nvGrpSpPr>
        <p:grpSpPr>
          <a:xfrm>
            <a:off x="6658595" y="4140643"/>
            <a:ext cx="960359" cy="459826"/>
            <a:chOff x="3128876" y="457817"/>
            <a:chExt cx="1432326" cy="459826"/>
          </a:xfrm>
        </p:grpSpPr>
        <p:sp>
          <p:nvSpPr>
            <p:cNvPr id="299" name="Rounded Rectangle 298">
              <a:extLst>
                <a:ext uri="{FF2B5EF4-FFF2-40B4-BE49-F238E27FC236}">
                  <a16:creationId xmlns:a16="http://schemas.microsoft.com/office/drawing/2014/main" id="{0C279289-40E0-5040-BA32-5B9616160FE8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A7C14CC9-7CB6-7649-8072-8CBF922116B8}"/>
                </a:ext>
              </a:extLst>
            </p:cNvPr>
            <p:cNvSpPr txBox="1"/>
            <p:nvPr/>
          </p:nvSpPr>
          <p:spPr>
            <a:xfrm>
              <a:off x="3205754" y="541671"/>
              <a:ext cx="1287660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host info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6A5844DE-E6C0-BB4D-9B7E-4CF779271B24}"/>
              </a:ext>
            </a:extLst>
          </p:cNvPr>
          <p:cNvGrpSpPr/>
          <p:nvPr/>
        </p:nvGrpSpPr>
        <p:grpSpPr>
          <a:xfrm>
            <a:off x="6114701" y="3277496"/>
            <a:ext cx="889706" cy="459826"/>
            <a:chOff x="3128876" y="457817"/>
            <a:chExt cx="1432326" cy="459826"/>
          </a:xfrm>
        </p:grpSpPr>
        <p:sp>
          <p:nvSpPr>
            <p:cNvPr id="302" name="Rounded Rectangle 301">
              <a:extLst>
                <a:ext uri="{FF2B5EF4-FFF2-40B4-BE49-F238E27FC236}">
                  <a16:creationId xmlns:a16="http://schemas.microsoft.com/office/drawing/2014/main" id="{72A6745C-527A-3346-B849-6DEC25931482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2ECECAEC-466F-424C-8A9E-2E1366735B04}"/>
                </a:ext>
              </a:extLst>
            </p:cNvPr>
            <p:cNvSpPr txBox="1"/>
            <p:nvPr/>
          </p:nvSpPr>
          <p:spPr>
            <a:xfrm>
              <a:off x="3198565" y="541671"/>
              <a:ext cx="1302042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statistics</a:t>
              </a: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B6AF6F6C-63E0-B641-814D-98A200A1FD88}"/>
              </a:ext>
            </a:extLst>
          </p:cNvPr>
          <p:cNvGrpSpPr/>
          <p:nvPr/>
        </p:nvGrpSpPr>
        <p:grpSpPr>
          <a:xfrm>
            <a:off x="7912675" y="3289355"/>
            <a:ext cx="1032905" cy="459826"/>
            <a:chOff x="3079326" y="457817"/>
            <a:chExt cx="1540525" cy="459826"/>
          </a:xfrm>
        </p:grpSpPr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E293BA32-8AD1-2E4F-BF8B-655127670D8C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6AB6CD59-D22E-8349-864F-6C31B0E9C461}"/>
                </a:ext>
              </a:extLst>
            </p:cNvPr>
            <p:cNvSpPr txBox="1"/>
            <p:nvPr/>
          </p:nvSpPr>
          <p:spPr>
            <a:xfrm>
              <a:off x="3079326" y="541671"/>
              <a:ext cx="154052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flow tables</a:t>
              </a:r>
            </a:p>
          </p:txBody>
        </p: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9CB3D047-79BA-D64C-96E0-34616543CDAB}"/>
              </a:ext>
            </a:extLst>
          </p:cNvPr>
          <p:cNvSpPr txBox="1"/>
          <p:nvPr/>
        </p:nvSpPr>
        <p:spPr>
          <a:xfrm>
            <a:off x="7135050" y="3073206"/>
            <a:ext cx="570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0FE2F351-A5BF-7E4A-BD31-F4DFA935F67B}"/>
              </a:ext>
            </a:extLst>
          </p:cNvPr>
          <p:cNvSpPr txBox="1"/>
          <p:nvPr/>
        </p:nvSpPr>
        <p:spPr>
          <a:xfrm>
            <a:off x="7681571" y="3979419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901DDE8-8F94-DF4E-AEA7-AB34CE631912}"/>
              </a:ext>
            </a:extLst>
          </p:cNvPr>
          <p:cNvGrpSpPr/>
          <p:nvPr/>
        </p:nvGrpSpPr>
        <p:grpSpPr>
          <a:xfrm>
            <a:off x="5868362" y="4871857"/>
            <a:ext cx="1257452" cy="286824"/>
            <a:chOff x="3128876" y="457775"/>
            <a:chExt cx="1432326" cy="459868"/>
          </a:xfrm>
        </p:grpSpPr>
        <p:sp>
          <p:nvSpPr>
            <p:cNvPr id="310" name="Rounded Rectangle 309">
              <a:extLst>
                <a:ext uri="{FF2B5EF4-FFF2-40B4-BE49-F238E27FC236}">
                  <a16:creationId xmlns:a16="http://schemas.microsoft.com/office/drawing/2014/main" id="{D70B5B43-83B8-D248-A4C5-56B1B99D7540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07CFE23-BA4A-304C-8158-B6005BD4628C}"/>
                </a:ext>
              </a:extLst>
            </p:cNvPr>
            <p:cNvSpPr txBox="1"/>
            <p:nvPr/>
          </p:nvSpPr>
          <p:spPr>
            <a:xfrm>
              <a:off x="3278378" y="457775"/>
              <a:ext cx="11424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OpenFlow</a:t>
              </a:r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225246EF-DB30-AC4C-B08B-6E7F57977112}"/>
              </a:ext>
            </a:extLst>
          </p:cNvPr>
          <p:cNvGrpSpPr/>
          <p:nvPr/>
        </p:nvGrpSpPr>
        <p:grpSpPr>
          <a:xfrm>
            <a:off x="7737594" y="4876640"/>
            <a:ext cx="1244650" cy="307410"/>
            <a:chOff x="3128876" y="457817"/>
            <a:chExt cx="1432326" cy="459826"/>
          </a:xfrm>
        </p:grpSpPr>
        <p:sp>
          <p:nvSpPr>
            <p:cNvPr id="313" name="Rounded Rectangle 312">
              <a:extLst>
                <a:ext uri="{FF2B5EF4-FFF2-40B4-BE49-F238E27FC236}">
                  <a16:creationId xmlns:a16="http://schemas.microsoft.com/office/drawing/2014/main" id="{85D1F457-4FAB-1547-8FDB-F99750CAEB89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6EFCEB90-AD54-3A47-8F53-87BD63754EA5}"/>
                </a:ext>
              </a:extLst>
            </p:cNvPr>
            <p:cNvSpPr txBox="1"/>
            <p:nvPr/>
          </p:nvSpPr>
          <p:spPr>
            <a:xfrm>
              <a:off x="3446730" y="484746"/>
              <a:ext cx="805702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SNMP</a:t>
              </a:r>
            </a:p>
          </p:txBody>
        </p:sp>
      </p:grpSp>
      <p:sp>
        <p:nvSpPr>
          <p:cNvPr id="315" name="TextBox 314">
            <a:extLst>
              <a:ext uri="{FF2B5EF4-FFF2-40B4-BE49-F238E27FC236}">
                <a16:creationId xmlns:a16="http://schemas.microsoft.com/office/drawing/2014/main" id="{B03FB035-AB1A-294C-B7DD-352BD9267278}"/>
              </a:ext>
            </a:extLst>
          </p:cNvPr>
          <p:cNvSpPr txBox="1"/>
          <p:nvPr/>
        </p:nvSpPr>
        <p:spPr>
          <a:xfrm>
            <a:off x="7120351" y="4585147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CD1F0B93-D931-0C4E-87E4-C4619ADB5AA2}"/>
              </a:ext>
            </a:extLst>
          </p:cNvPr>
          <p:cNvCxnSpPr>
            <a:endCxn id="395" idx="4"/>
          </p:cNvCxnSpPr>
          <p:nvPr/>
        </p:nvCxnSpPr>
        <p:spPr bwMode="auto">
          <a:xfrm flipV="1">
            <a:off x="5836375" y="1866354"/>
            <a:ext cx="4943" cy="388092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808080">
                <a:lumMod val="75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DBD16687-671D-8E4F-AC2B-6CA2B1C9791D}"/>
              </a:ext>
            </a:extLst>
          </p:cNvPr>
          <p:cNvCxnSpPr>
            <a:endCxn id="399" idx="2"/>
          </p:cNvCxnSpPr>
          <p:nvPr/>
        </p:nvCxnSpPr>
        <p:spPr bwMode="auto">
          <a:xfrm flipH="1" flipV="1">
            <a:off x="7065792" y="1876324"/>
            <a:ext cx="5609" cy="302391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808080">
                <a:lumMod val="75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AC72143-3408-7D48-BDA7-B08476C2E2F1}"/>
              </a:ext>
            </a:extLst>
          </p:cNvPr>
          <p:cNvCxnSpPr/>
          <p:nvPr/>
        </p:nvCxnSpPr>
        <p:spPr bwMode="auto">
          <a:xfrm>
            <a:off x="5074063" y="2342893"/>
            <a:ext cx="4818331" cy="0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9" name="Rounded Rectangle 318">
            <a:extLst>
              <a:ext uri="{FF2B5EF4-FFF2-40B4-BE49-F238E27FC236}">
                <a16:creationId xmlns:a16="http://schemas.microsoft.com/office/drawing/2014/main" id="{9FC19565-BA27-CF4F-9461-F1C46FCA8EEF}"/>
              </a:ext>
            </a:extLst>
          </p:cNvPr>
          <p:cNvSpPr/>
          <p:nvPr/>
        </p:nvSpPr>
        <p:spPr>
          <a:xfrm>
            <a:off x="4947365" y="2182258"/>
            <a:ext cx="4951677" cy="932987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5CF34090-DC88-0F4E-91D9-F0247D2A62D6}"/>
              </a:ext>
            </a:extLst>
          </p:cNvPr>
          <p:cNvGrpSpPr/>
          <p:nvPr/>
        </p:nvGrpSpPr>
        <p:grpSpPr>
          <a:xfrm>
            <a:off x="5436759" y="2550631"/>
            <a:ext cx="1033900" cy="504412"/>
            <a:chOff x="3103238" y="432317"/>
            <a:chExt cx="1461287" cy="504412"/>
          </a:xfrm>
        </p:grpSpPr>
        <p:sp>
          <p:nvSpPr>
            <p:cNvPr id="321" name="Rounded Rectangle 320">
              <a:extLst>
                <a:ext uri="{FF2B5EF4-FFF2-40B4-BE49-F238E27FC236}">
                  <a16:creationId xmlns:a16="http://schemas.microsoft.com/office/drawing/2014/main" id="{70508080-4FED-294C-9D0D-78B9AED5A157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279335A2-63A5-2348-BB92-942367EA7593}"/>
                </a:ext>
              </a:extLst>
            </p:cNvPr>
            <p:cNvSpPr txBox="1"/>
            <p:nvPr/>
          </p:nvSpPr>
          <p:spPr>
            <a:xfrm>
              <a:off x="3103238" y="432317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network graph</a:t>
              </a:r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18C6437C-95C3-4D46-A63F-C3C9819DF5E5}"/>
              </a:ext>
            </a:extLst>
          </p:cNvPr>
          <p:cNvGrpSpPr/>
          <p:nvPr/>
        </p:nvGrpSpPr>
        <p:grpSpPr>
          <a:xfrm>
            <a:off x="8404313" y="2596585"/>
            <a:ext cx="1033900" cy="459826"/>
            <a:chOff x="3103238" y="457817"/>
            <a:chExt cx="1461287" cy="459826"/>
          </a:xfrm>
        </p:grpSpPr>
        <p:sp>
          <p:nvSpPr>
            <p:cNvPr id="324" name="Rounded Rectangle 323">
              <a:extLst>
                <a:ext uri="{FF2B5EF4-FFF2-40B4-BE49-F238E27FC236}">
                  <a16:creationId xmlns:a16="http://schemas.microsoft.com/office/drawing/2014/main" id="{238BD2F6-10FC-6749-9824-BF523F2C8381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2DD75364-1DD6-0C40-8C94-2D6B3B0AE27B}"/>
                </a:ext>
              </a:extLst>
            </p:cNvPr>
            <p:cNvSpPr txBox="1"/>
            <p:nvPr/>
          </p:nvSpPr>
          <p:spPr>
            <a:xfrm>
              <a:off x="3103238" y="553253"/>
              <a:ext cx="1461287" cy="299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intent</a:t>
              </a: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B351C480-6414-DF4C-984A-5F6B5B95B110}"/>
              </a:ext>
            </a:extLst>
          </p:cNvPr>
          <p:cNvGrpSpPr/>
          <p:nvPr/>
        </p:nvGrpSpPr>
        <p:grpSpPr>
          <a:xfrm>
            <a:off x="6628386" y="2549087"/>
            <a:ext cx="1033900" cy="504412"/>
            <a:chOff x="3103238" y="432317"/>
            <a:chExt cx="1461287" cy="504412"/>
          </a:xfrm>
        </p:grpSpPr>
        <p:sp>
          <p:nvSpPr>
            <p:cNvPr id="327" name="Rounded Rectangle 326">
              <a:extLst>
                <a:ext uri="{FF2B5EF4-FFF2-40B4-BE49-F238E27FC236}">
                  <a16:creationId xmlns:a16="http://schemas.microsoft.com/office/drawing/2014/main" id="{F5B67F4E-4B50-0049-AB26-880C7EF3F117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61B5B352-7E46-F74D-8F6E-F72F87CAA4F9}"/>
                </a:ext>
              </a:extLst>
            </p:cNvPr>
            <p:cNvSpPr txBox="1"/>
            <p:nvPr/>
          </p:nvSpPr>
          <p:spPr>
            <a:xfrm>
              <a:off x="3103238" y="432317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RESTful</a:t>
              </a:r>
            </a:p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API</a:t>
              </a:r>
            </a:p>
          </p:txBody>
        </p:sp>
      </p:grpSp>
      <p:sp>
        <p:nvSpPr>
          <p:cNvPr id="329" name="TextBox 328">
            <a:extLst>
              <a:ext uri="{FF2B5EF4-FFF2-40B4-BE49-F238E27FC236}">
                <a16:creationId xmlns:a16="http://schemas.microsoft.com/office/drawing/2014/main" id="{38B852BE-9C6C-474A-AD5F-393039D0D661}"/>
              </a:ext>
            </a:extLst>
          </p:cNvPr>
          <p:cNvSpPr txBox="1"/>
          <p:nvPr/>
        </p:nvSpPr>
        <p:spPr>
          <a:xfrm>
            <a:off x="7750348" y="2399633"/>
            <a:ext cx="6279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CD58AB62-EE81-684F-AAAA-1262DCBC90EF}"/>
              </a:ext>
            </a:extLst>
          </p:cNvPr>
          <p:cNvSpPr txBox="1"/>
          <p:nvPr/>
        </p:nvSpPr>
        <p:spPr>
          <a:xfrm>
            <a:off x="5178244" y="2216488"/>
            <a:ext cx="4914815" cy="32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Interface, abstractions for network control apps</a:t>
            </a:r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B8830464-03B5-0F4C-9648-5F38F26A43A3}"/>
              </a:ext>
            </a:extLst>
          </p:cNvPr>
          <p:cNvCxnSpPr/>
          <p:nvPr/>
        </p:nvCxnSpPr>
        <p:spPr bwMode="auto">
          <a:xfrm>
            <a:off x="5028809" y="2010842"/>
            <a:ext cx="4753400" cy="19546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2" name="TextBox 331">
            <a:extLst>
              <a:ext uri="{FF2B5EF4-FFF2-40B4-BE49-F238E27FC236}">
                <a16:creationId xmlns:a16="http://schemas.microsoft.com/office/drawing/2014/main" id="{F10FE23D-E107-B445-859B-E6027DF19076}"/>
              </a:ext>
            </a:extLst>
          </p:cNvPr>
          <p:cNvSpPr txBox="1"/>
          <p:nvPr/>
        </p:nvSpPr>
        <p:spPr>
          <a:xfrm>
            <a:off x="10299705" y="3308646"/>
            <a:ext cx="1787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SDN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controller</a:t>
            </a:r>
          </a:p>
        </p:txBody>
      </p: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6F122871-9C9E-8742-A165-2E8D5CBDC4DB}"/>
              </a:ext>
            </a:extLst>
          </p:cNvPr>
          <p:cNvGrpSpPr/>
          <p:nvPr/>
        </p:nvGrpSpPr>
        <p:grpSpPr>
          <a:xfrm>
            <a:off x="5939083" y="5780474"/>
            <a:ext cx="2979208" cy="973667"/>
            <a:chOff x="2592388" y="5601756"/>
            <a:chExt cx="4027487" cy="939800"/>
          </a:xfrm>
        </p:grpSpPr>
        <p:sp>
          <p:nvSpPr>
            <p:cNvPr id="334" name="Freeform 2">
              <a:extLst>
                <a:ext uri="{FF2B5EF4-FFF2-40B4-BE49-F238E27FC236}">
                  <a16:creationId xmlns:a16="http://schemas.microsoft.com/office/drawing/2014/main" id="{8F556373-6AC3-BC46-B91B-948F5051B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388" y="5601756"/>
              <a:ext cx="4027487" cy="939800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0BB78303-17DC-B343-9F0D-F9A7ED581968}"/>
                </a:ext>
              </a:extLst>
            </p:cNvPr>
            <p:cNvCxnSpPr/>
            <p:nvPr/>
          </p:nvCxnSpPr>
          <p:spPr>
            <a:xfrm flipV="1">
              <a:off x="3262941" y="5752569"/>
              <a:ext cx="1316038" cy="1317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378BCE47-94A6-AD4D-9534-753D35D83682}"/>
                </a:ext>
              </a:extLst>
            </p:cNvPr>
            <p:cNvCxnSpPr/>
            <p:nvPr/>
          </p:nvCxnSpPr>
          <p:spPr>
            <a:xfrm>
              <a:off x="3151816" y="5939894"/>
              <a:ext cx="2259013" cy="2984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0966C145-EBBB-3E46-AE1C-E53119D51C33}"/>
                </a:ext>
              </a:extLst>
            </p:cNvPr>
            <p:cNvCxnSpPr/>
            <p:nvPr/>
          </p:nvCxnSpPr>
          <p:spPr>
            <a:xfrm>
              <a:off x="3164516" y="6044669"/>
              <a:ext cx="714375" cy="27622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FF1259B8-9E31-BF46-A4BD-B09A7F5E0970}"/>
                </a:ext>
              </a:extLst>
            </p:cNvPr>
            <p:cNvCxnSpPr/>
            <p:nvPr/>
          </p:nvCxnSpPr>
          <p:spPr>
            <a:xfrm flipV="1">
              <a:off x="4182104" y="6238344"/>
              <a:ext cx="1247775" cy="825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4B27F46F-B544-0340-8CCB-C19A314BCE16}"/>
                </a:ext>
              </a:extLst>
            </p:cNvPr>
            <p:cNvCxnSpPr/>
            <p:nvPr/>
          </p:nvCxnSpPr>
          <p:spPr>
            <a:xfrm>
              <a:off x="4842504" y="5785906"/>
              <a:ext cx="1057275" cy="12382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EDF02737-E9AA-8145-A607-2A6B9F09249E}"/>
                </a:ext>
              </a:extLst>
            </p:cNvPr>
            <p:cNvCxnSpPr/>
            <p:nvPr/>
          </p:nvCxnSpPr>
          <p:spPr>
            <a:xfrm flipV="1">
              <a:off x="4126541" y="5939894"/>
              <a:ext cx="1790700" cy="2984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6360387A-0467-6343-B8B8-64CAC24C2FC9}"/>
                </a:ext>
              </a:extLst>
            </p:cNvPr>
            <p:cNvCxnSpPr/>
            <p:nvPr/>
          </p:nvCxnSpPr>
          <p:spPr>
            <a:xfrm flipV="1">
              <a:off x="5453691" y="5968469"/>
              <a:ext cx="588963" cy="26987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2A8E4F5-F729-F544-B0FB-47A8F9669D90}"/>
                </a:ext>
              </a:extLst>
            </p:cNvPr>
            <p:cNvCxnSpPr/>
            <p:nvPr/>
          </p:nvCxnSpPr>
          <p:spPr>
            <a:xfrm>
              <a:off x="4596441" y="5752569"/>
              <a:ext cx="814388" cy="401637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grpSp>
          <p:nvGrpSpPr>
            <p:cNvPr id="343" name="Group 347">
              <a:extLst>
                <a:ext uri="{FF2B5EF4-FFF2-40B4-BE49-F238E27FC236}">
                  <a16:creationId xmlns:a16="http://schemas.microsoft.com/office/drawing/2014/main" id="{CA6931F2-3933-7741-856F-589301B986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6401" y="5796097"/>
              <a:ext cx="588970" cy="242608"/>
              <a:chOff x="1871277" y="1576300"/>
              <a:chExt cx="1128371" cy="437861"/>
            </a:xfrm>
          </p:grpSpPr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48DB66FC-C226-214E-A3AD-816994155EA5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6F1FB35D-4E67-0241-9D81-538E169881C2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0B0777CF-F074-354A-B449-F61D52E9C711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40749788-4A07-1F45-921B-FB7E7B066A72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88" name="Freeform 387">
                <a:extLst>
                  <a:ext uri="{FF2B5EF4-FFF2-40B4-BE49-F238E27FC236}">
                    <a16:creationId xmlns:a16="http://schemas.microsoft.com/office/drawing/2014/main" id="{4B69D8B0-A3DF-A64E-A30E-5C0D05CBABD5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89" name="Freeform 388">
                <a:extLst>
                  <a:ext uri="{FF2B5EF4-FFF2-40B4-BE49-F238E27FC236}">
                    <a16:creationId xmlns:a16="http://schemas.microsoft.com/office/drawing/2014/main" id="{37894BB3-6720-8B4C-8987-B8BD549D8243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90" name="Freeform 389">
                <a:extLst>
                  <a:ext uri="{FF2B5EF4-FFF2-40B4-BE49-F238E27FC236}">
                    <a16:creationId xmlns:a16="http://schemas.microsoft.com/office/drawing/2014/main" id="{088D6419-9EB3-664B-A8BD-39BF61462CFF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0093B11F-AF87-4346-9F4A-0300F556B11D}"/>
                  </a:ext>
                </a:extLst>
              </p:cNvPr>
              <p:cNvCxnSpPr>
                <a:endCxn id="38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80794115-B184-A04B-AD5C-ACFDEA80333C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44" name="Group 347">
              <a:extLst>
                <a:ext uri="{FF2B5EF4-FFF2-40B4-BE49-F238E27FC236}">
                  <a16:creationId xmlns:a16="http://schemas.microsoft.com/office/drawing/2014/main" id="{053AA106-8CA6-6647-A8AF-DC27A47964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5328" y="5654000"/>
              <a:ext cx="588970" cy="242608"/>
              <a:chOff x="1871277" y="1576300"/>
              <a:chExt cx="1128371" cy="437861"/>
            </a:xfrm>
          </p:grpSpPr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7653AF3D-D35F-FD4C-B735-F75B497459B7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A5FF5362-BFCE-014B-8FF8-38A939FB6131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AE891AB1-8072-4E4A-B919-4175A357BF24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8F02B480-0020-064C-9816-2B563E830AC3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79" name="Freeform 378">
                <a:extLst>
                  <a:ext uri="{FF2B5EF4-FFF2-40B4-BE49-F238E27FC236}">
                    <a16:creationId xmlns:a16="http://schemas.microsoft.com/office/drawing/2014/main" id="{2009FB24-534D-EB44-8BB9-69D3DFCDAD41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80" name="Freeform 379">
                <a:extLst>
                  <a:ext uri="{FF2B5EF4-FFF2-40B4-BE49-F238E27FC236}">
                    <a16:creationId xmlns:a16="http://schemas.microsoft.com/office/drawing/2014/main" id="{9F418A13-C33D-1643-A7D9-7927114050A7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81" name="Freeform 380">
                <a:extLst>
                  <a:ext uri="{FF2B5EF4-FFF2-40B4-BE49-F238E27FC236}">
                    <a16:creationId xmlns:a16="http://schemas.microsoft.com/office/drawing/2014/main" id="{B3989D97-22F3-1542-8DA4-F63BD5051A18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3CA87B05-0DAB-F946-AAC8-B471385201F1}"/>
                  </a:ext>
                </a:extLst>
              </p:cNvPr>
              <p:cNvCxnSpPr>
                <a:endCxn id="37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A916D2A4-0DB9-D74D-8538-C35B39DCF98F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45" name="Group 347">
              <a:extLst>
                <a:ext uri="{FF2B5EF4-FFF2-40B4-BE49-F238E27FC236}">
                  <a16:creationId xmlns:a16="http://schemas.microsoft.com/office/drawing/2014/main" id="{8FB35C13-917B-4A4A-A204-F46152658E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8241" y="5847813"/>
              <a:ext cx="588970" cy="242608"/>
              <a:chOff x="1871277" y="1576300"/>
              <a:chExt cx="1128371" cy="437861"/>
            </a:xfrm>
          </p:grpSpPr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C4D3AE02-4ED8-F84D-84D8-6CC7BB3D5EA7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3D39641A-0CCF-0F4A-8403-25F548A37BB2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E0250449-6C02-FD4F-AB7A-5573C2BCFD2F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269FA8FF-6E3D-4344-B115-9D21E37CD2EE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45EC1E83-559B-E64C-87B3-E40B9BE6ECCA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71" name="Freeform 370">
                <a:extLst>
                  <a:ext uri="{FF2B5EF4-FFF2-40B4-BE49-F238E27FC236}">
                    <a16:creationId xmlns:a16="http://schemas.microsoft.com/office/drawing/2014/main" id="{11688BC8-FCED-4845-9FAC-107EE9A389C8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72" name="Freeform 371">
                <a:extLst>
                  <a:ext uri="{FF2B5EF4-FFF2-40B4-BE49-F238E27FC236}">
                    <a16:creationId xmlns:a16="http://schemas.microsoft.com/office/drawing/2014/main" id="{3CBE5CCC-CB5E-FD4B-8983-D6A89E8CC059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70D3FB1B-60FC-EE42-BD50-0FC40F8CE64C}"/>
                  </a:ext>
                </a:extLst>
              </p:cNvPr>
              <p:cNvCxnSpPr>
                <a:endCxn id="36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44533DD3-DC46-F74A-9F05-7B7AF127E05B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46" name="Group 347">
              <a:extLst>
                <a:ext uri="{FF2B5EF4-FFF2-40B4-BE49-F238E27FC236}">
                  <a16:creationId xmlns:a16="http://schemas.microsoft.com/office/drawing/2014/main" id="{866BBC8A-DA7A-BF4D-ADA1-043BFD712A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6757" y="6114152"/>
              <a:ext cx="588970" cy="242608"/>
              <a:chOff x="1871277" y="1576300"/>
              <a:chExt cx="1128371" cy="437861"/>
            </a:xfrm>
          </p:grpSpPr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E560D67C-D07B-FB4B-AD14-57E0C043ABA3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83E3175C-0E27-0D46-9EBE-0BB7FC50E72D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7D63531B-B1B4-BD40-8A9B-CB60BE4CFFD5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60" name="Freeform 359">
                <a:extLst>
                  <a:ext uri="{FF2B5EF4-FFF2-40B4-BE49-F238E27FC236}">
                    <a16:creationId xmlns:a16="http://schemas.microsoft.com/office/drawing/2014/main" id="{BCF2A578-96C9-E24A-9FFD-9B4B6CBEBAC6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A3198C2C-5107-694D-BA7D-15A1D5D9F806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62" name="Freeform 361">
                <a:extLst>
                  <a:ext uri="{FF2B5EF4-FFF2-40B4-BE49-F238E27FC236}">
                    <a16:creationId xmlns:a16="http://schemas.microsoft.com/office/drawing/2014/main" id="{10E1F221-C7E5-4B4B-A17A-BB3D255FA2E9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63" name="Freeform 362">
                <a:extLst>
                  <a:ext uri="{FF2B5EF4-FFF2-40B4-BE49-F238E27FC236}">
                    <a16:creationId xmlns:a16="http://schemas.microsoft.com/office/drawing/2014/main" id="{7AE6CC35-5E36-4F4A-ADBA-8FAD8BB3BAC6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0A44EE1A-BA03-AD4A-94FE-845895881C99}"/>
                  </a:ext>
                </a:extLst>
              </p:cNvPr>
              <p:cNvCxnSpPr>
                <a:endCxn id="35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82195786-42DD-904D-A897-7E003292A476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47" name="Group 347">
              <a:extLst>
                <a:ext uri="{FF2B5EF4-FFF2-40B4-BE49-F238E27FC236}">
                  <a16:creationId xmlns:a16="http://schemas.microsoft.com/office/drawing/2014/main" id="{FF036DA1-84A3-F442-B64F-08E07A13D8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4088" y="6206732"/>
              <a:ext cx="588970" cy="242608"/>
              <a:chOff x="1871277" y="1576300"/>
              <a:chExt cx="1128371" cy="437861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F1068B44-FB9D-CD44-AA1B-DDD653525B39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94C8193D-0579-714E-A8A8-46350B76C947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D811CDBE-BBD6-654D-978B-33DCF1AD67DC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26CEB383-ECE8-9144-8160-823E88728B7F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52" name="Freeform 351">
                <a:extLst>
                  <a:ext uri="{FF2B5EF4-FFF2-40B4-BE49-F238E27FC236}">
                    <a16:creationId xmlns:a16="http://schemas.microsoft.com/office/drawing/2014/main" id="{53A4B417-9A2E-904E-A597-2EA9919C9F8D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53" name="Freeform 352">
                <a:extLst>
                  <a:ext uri="{FF2B5EF4-FFF2-40B4-BE49-F238E27FC236}">
                    <a16:creationId xmlns:a16="http://schemas.microsoft.com/office/drawing/2014/main" id="{DD57B720-5F7D-504F-8573-3A28FCC16067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54" name="Freeform 353">
                <a:extLst>
                  <a:ext uri="{FF2B5EF4-FFF2-40B4-BE49-F238E27FC236}">
                    <a16:creationId xmlns:a16="http://schemas.microsoft.com/office/drawing/2014/main" id="{AA6C51CF-2638-7845-9E9C-2485530B8934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D39CE6BF-A688-D547-B314-CB4669EEEF09}"/>
                  </a:ext>
                </a:extLst>
              </p:cNvPr>
              <p:cNvCxnSpPr>
                <a:endCxn id="35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0C46B6DE-6006-AD4F-838A-60B5C8E9300E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</p:grpSp>
      <p:sp>
        <p:nvSpPr>
          <p:cNvPr id="393" name="Rectangle 392">
            <a:extLst>
              <a:ext uri="{FF2B5EF4-FFF2-40B4-BE49-F238E27FC236}">
                <a16:creationId xmlns:a16="http://schemas.microsoft.com/office/drawing/2014/main" id="{55267C50-DB8C-4F4C-AB99-A2AA1F869909}"/>
              </a:ext>
            </a:extLst>
          </p:cNvPr>
          <p:cNvSpPr/>
          <p:nvPr/>
        </p:nvSpPr>
        <p:spPr>
          <a:xfrm>
            <a:off x="5074486" y="5724971"/>
            <a:ext cx="5334198" cy="1133029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6F7A3894-18C1-8A4D-8806-6A0BF48BF4AD}"/>
              </a:ext>
            </a:extLst>
          </p:cNvPr>
          <p:cNvGrpSpPr/>
          <p:nvPr/>
        </p:nvGrpSpPr>
        <p:grpSpPr>
          <a:xfrm>
            <a:off x="5329582" y="1276178"/>
            <a:ext cx="1023471" cy="590176"/>
            <a:chOff x="4721412" y="1277470"/>
            <a:chExt cx="1023471" cy="590176"/>
          </a:xfrm>
        </p:grpSpPr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21295F4-CBC3-D74D-91E9-84EB0A8312B3}"/>
                </a:ext>
              </a:extLst>
            </p:cNvPr>
            <p:cNvSpPr/>
            <p:nvPr/>
          </p:nvSpPr>
          <p:spPr bwMode="auto">
            <a:xfrm>
              <a:off x="4721412" y="1277470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 w="9525" cap="flat" cmpd="sng" algn="ctr">
              <a:solidFill>
                <a:srgbClr val="008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9709A8B2-452F-074F-9A07-F4CEB75B0EC1}"/>
                </a:ext>
              </a:extLst>
            </p:cNvPr>
            <p:cNvSpPr txBox="1"/>
            <p:nvPr/>
          </p:nvSpPr>
          <p:spPr>
            <a:xfrm>
              <a:off x="4792385" y="1374585"/>
              <a:ext cx="890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routing</a:t>
              </a:r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832BB644-26F9-EB49-B2B9-F35C18A9794E}"/>
              </a:ext>
            </a:extLst>
          </p:cNvPr>
          <p:cNvGrpSpPr/>
          <p:nvPr/>
        </p:nvGrpSpPr>
        <p:grpSpPr>
          <a:xfrm>
            <a:off x="6543278" y="1301675"/>
            <a:ext cx="1023471" cy="590176"/>
            <a:chOff x="6106459" y="1967753"/>
            <a:chExt cx="1023471" cy="590176"/>
          </a:xfrm>
        </p:grpSpPr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0FD850DE-43F1-404C-8812-C9CBCEABB43C}"/>
                </a:ext>
              </a:extLst>
            </p:cNvPr>
            <p:cNvSpPr/>
            <p:nvPr/>
          </p:nvSpPr>
          <p:spPr bwMode="auto">
            <a:xfrm>
              <a:off x="6106459" y="19677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 w="9525" cap="flat" cmpd="sng" algn="ctr">
              <a:solidFill>
                <a:srgbClr val="008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F822B2FB-C8DC-DC4C-9085-9658B29E1669}"/>
                </a:ext>
              </a:extLst>
            </p:cNvPr>
            <p:cNvSpPr txBox="1"/>
            <p:nvPr/>
          </p:nvSpPr>
          <p:spPr>
            <a:xfrm>
              <a:off x="6177429" y="1997637"/>
              <a:ext cx="903087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access 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control</a:t>
              </a:r>
            </a:p>
          </p:txBody>
        </p: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DA2CF06A-DF85-0143-ACE7-1A34A68C8B3F}"/>
              </a:ext>
            </a:extLst>
          </p:cNvPr>
          <p:cNvGrpSpPr/>
          <p:nvPr/>
        </p:nvGrpSpPr>
        <p:grpSpPr>
          <a:xfrm>
            <a:off x="7733171" y="1320598"/>
            <a:ext cx="1023471" cy="590176"/>
            <a:chOff x="6938682" y="977153"/>
            <a:chExt cx="1023471" cy="590176"/>
          </a:xfrm>
        </p:grpSpPr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4D110F55-2027-6B4C-BB63-6FA816C4CABE}"/>
                </a:ext>
              </a:extLst>
            </p:cNvPr>
            <p:cNvSpPr/>
            <p:nvPr/>
          </p:nvSpPr>
          <p:spPr bwMode="auto">
            <a:xfrm>
              <a:off x="6938682" y="9771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 w="9525" cap="flat" cmpd="sng" algn="ctr">
              <a:solidFill>
                <a:srgbClr val="008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FD86D31D-1B63-D042-8A15-34502F51C96A}"/>
                </a:ext>
              </a:extLst>
            </p:cNvPr>
            <p:cNvSpPr txBox="1"/>
            <p:nvPr/>
          </p:nvSpPr>
          <p:spPr>
            <a:xfrm>
              <a:off x="6964568" y="1007037"/>
              <a:ext cx="993256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load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balance</a:t>
              </a:r>
            </a:p>
          </p:txBody>
        </p:sp>
      </p:grpSp>
      <p:sp>
        <p:nvSpPr>
          <p:cNvPr id="403" name="Rectangle 402">
            <a:extLst>
              <a:ext uri="{FF2B5EF4-FFF2-40B4-BE49-F238E27FC236}">
                <a16:creationId xmlns:a16="http://schemas.microsoft.com/office/drawing/2014/main" id="{A5E34BB8-C23B-0F4C-98F2-59913F2820C7}"/>
              </a:ext>
            </a:extLst>
          </p:cNvPr>
          <p:cNvSpPr/>
          <p:nvPr/>
        </p:nvSpPr>
        <p:spPr>
          <a:xfrm>
            <a:off x="4711309" y="1143000"/>
            <a:ext cx="4965002" cy="783590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04" name="Freeform 403">
            <a:extLst>
              <a:ext uri="{FF2B5EF4-FFF2-40B4-BE49-F238E27FC236}">
                <a16:creationId xmlns:a16="http://schemas.microsoft.com/office/drawing/2014/main" id="{44A4BE97-C4AC-5C44-9AA1-75DF573B3767}"/>
              </a:ext>
            </a:extLst>
          </p:cNvPr>
          <p:cNvSpPr/>
          <p:nvPr/>
        </p:nvSpPr>
        <p:spPr bwMode="auto">
          <a:xfrm rot="10800000">
            <a:off x="10030194" y="4626242"/>
            <a:ext cx="222179" cy="1166655"/>
          </a:xfrm>
          <a:custGeom>
            <a:avLst/>
            <a:gdLst>
              <a:gd name="connsiteX0" fmla="*/ 0 w 312616"/>
              <a:gd name="connsiteY0" fmla="*/ 644770 h 1367693"/>
              <a:gd name="connsiteX1" fmla="*/ 312616 w 312616"/>
              <a:gd name="connsiteY1" fmla="*/ 0 h 1367693"/>
              <a:gd name="connsiteX2" fmla="*/ 312616 w 312616"/>
              <a:gd name="connsiteY2" fmla="*/ 1016000 h 1367693"/>
              <a:gd name="connsiteX3" fmla="*/ 117231 w 312616"/>
              <a:gd name="connsiteY3" fmla="*/ 1367693 h 1367693"/>
              <a:gd name="connsiteX4" fmla="*/ 0 w 312616"/>
              <a:gd name="connsiteY4" fmla="*/ 644770 h 1367693"/>
              <a:gd name="connsiteX0" fmla="*/ 0 w 199855"/>
              <a:gd name="connsiteY0" fmla="*/ 733787 h 1367693"/>
              <a:gd name="connsiteX1" fmla="*/ 199855 w 199855"/>
              <a:gd name="connsiteY1" fmla="*/ 0 h 1367693"/>
              <a:gd name="connsiteX2" fmla="*/ 199855 w 199855"/>
              <a:gd name="connsiteY2" fmla="*/ 1016000 h 1367693"/>
              <a:gd name="connsiteX3" fmla="*/ 4470 w 199855"/>
              <a:gd name="connsiteY3" fmla="*/ 1367693 h 1367693"/>
              <a:gd name="connsiteX4" fmla="*/ 0 w 199855"/>
              <a:gd name="connsiteY4" fmla="*/ 733787 h 1367693"/>
              <a:gd name="connsiteX0" fmla="*/ 25203 w 225058"/>
              <a:gd name="connsiteY0" fmla="*/ 733787 h 1361758"/>
              <a:gd name="connsiteX1" fmla="*/ 225058 w 225058"/>
              <a:gd name="connsiteY1" fmla="*/ 0 h 1361758"/>
              <a:gd name="connsiteX2" fmla="*/ 225058 w 225058"/>
              <a:gd name="connsiteY2" fmla="*/ 1016000 h 1361758"/>
              <a:gd name="connsiteX3" fmla="*/ 0 w 225058"/>
              <a:gd name="connsiteY3" fmla="*/ 1361758 h 1361758"/>
              <a:gd name="connsiteX4" fmla="*/ 25203 w 225058"/>
              <a:gd name="connsiteY4" fmla="*/ 733787 h 1361758"/>
              <a:gd name="connsiteX0" fmla="*/ 25203 w 230992"/>
              <a:gd name="connsiteY0" fmla="*/ 787197 h 1415168"/>
              <a:gd name="connsiteX1" fmla="*/ 230992 w 230992"/>
              <a:gd name="connsiteY1" fmla="*/ 0 h 1415168"/>
              <a:gd name="connsiteX2" fmla="*/ 225058 w 230992"/>
              <a:gd name="connsiteY2" fmla="*/ 1069410 h 1415168"/>
              <a:gd name="connsiteX3" fmla="*/ 0 w 230992"/>
              <a:gd name="connsiteY3" fmla="*/ 1415168 h 1415168"/>
              <a:gd name="connsiteX4" fmla="*/ 25203 w 230992"/>
              <a:gd name="connsiteY4" fmla="*/ 787197 h 1415168"/>
              <a:gd name="connsiteX0" fmla="*/ 0 w 205789"/>
              <a:gd name="connsiteY0" fmla="*/ 787197 h 1427037"/>
              <a:gd name="connsiteX1" fmla="*/ 205789 w 205789"/>
              <a:gd name="connsiteY1" fmla="*/ 0 h 1427037"/>
              <a:gd name="connsiteX2" fmla="*/ 199855 w 205789"/>
              <a:gd name="connsiteY2" fmla="*/ 1069410 h 1427037"/>
              <a:gd name="connsiteX3" fmla="*/ 4471 w 205789"/>
              <a:gd name="connsiteY3" fmla="*/ 1427037 h 1427037"/>
              <a:gd name="connsiteX4" fmla="*/ 0 w 205789"/>
              <a:gd name="connsiteY4" fmla="*/ 787197 h 1427037"/>
              <a:gd name="connsiteX0" fmla="*/ 0 w 199855"/>
              <a:gd name="connsiteY0" fmla="*/ 745656 h 1385496"/>
              <a:gd name="connsiteX1" fmla="*/ 193920 w 199855"/>
              <a:gd name="connsiteY1" fmla="*/ 0 h 1385496"/>
              <a:gd name="connsiteX2" fmla="*/ 199855 w 199855"/>
              <a:gd name="connsiteY2" fmla="*/ 1027869 h 1385496"/>
              <a:gd name="connsiteX3" fmla="*/ 4471 w 199855"/>
              <a:gd name="connsiteY3" fmla="*/ 1385496 h 1385496"/>
              <a:gd name="connsiteX4" fmla="*/ 0 w 199855"/>
              <a:gd name="connsiteY4" fmla="*/ 745656 h 1385496"/>
              <a:gd name="connsiteX0" fmla="*/ 20385 w 220240"/>
              <a:gd name="connsiteY0" fmla="*/ 745656 h 1058154"/>
              <a:gd name="connsiteX1" fmla="*/ 214305 w 220240"/>
              <a:gd name="connsiteY1" fmla="*/ 0 h 1058154"/>
              <a:gd name="connsiteX2" fmla="*/ 220240 w 220240"/>
              <a:gd name="connsiteY2" fmla="*/ 1027869 h 1058154"/>
              <a:gd name="connsiteX3" fmla="*/ 68 w 220240"/>
              <a:gd name="connsiteY3" fmla="*/ 986902 h 1058154"/>
              <a:gd name="connsiteX4" fmla="*/ 20385 w 220240"/>
              <a:gd name="connsiteY4" fmla="*/ 745656 h 1058154"/>
              <a:gd name="connsiteX0" fmla="*/ 20385 w 220240"/>
              <a:gd name="connsiteY0" fmla="*/ 745656 h 1068836"/>
              <a:gd name="connsiteX1" fmla="*/ 214305 w 220240"/>
              <a:gd name="connsiteY1" fmla="*/ 0 h 1068836"/>
              <a:gd name="connsiteX2" fmla="*/ 220240 w 220240"/>
              <a:gd name="connsiteY2" fmla="*/ 1027869 h 1068836"/>
              <a:gd name="connsiteX3" fmla="*/ 68 w 220240"/>
              <a:gd name="connsiteY3" fmla="*/ 986902 h 1068836"/>
              <a:gd name="connsiteX4" fmla="*/ 20385 w 220240"/>
              <a:gd name="connsiteY4" fmla="*/ 745656 h 1068836"/>
              <a:gd name="connsiteX0" fmla="*/ 15446 w 215301"/>
              <a:gd name="connsiteY0" fmla="*/ 745656 h 1057581"/>
              <a:gd name="connsiteX1" fmla="*/ 209366 w 215301"/>
              <a:gd name="connsiteY1" fmla="*/ 0 h 1057581"/>
              <a:gd name="connsiteX2" fmla="*/ 215301 w 215301"/>
              <a:gd name="connsiteY2" fmla="*/ 1027869 h 1057581"/>
              <a:gd name="connsiteX3" fmla="*/ 87 w 215301"/>
              <a:gd name="connsiteY3" fmla="*/ 888484 h 1057581"/>
              <a:gd name="connsiteX4" fmla="*/ 15446 w 215301"/>
              <a:gd name="connsiteY4" fmla="*/ 745656 h 1057581"/>
              <a:gd name="connsiteX0" fmla="*/ 15446 w 215301"/>
              <a:gd name="connsiteY0" fmla="*/ 745656 h 1063397"/>
              <a:gd name="connsiteX1" fmla="*/ 209366 w 215301"/>
              <a:gd name="connsiteY1" fmla="*/ 0 h 1063397"/>
              <a:gd name="connsiteX2" fmla="*/ 215301 w 215301"/>
              <a:gd name="connsiteY2" fmla="*/ 1027869 h 1063397"/>
              <a:gd name="connsiteX3" fmla="*/ 87 w 215301"/>
              <a:gd name="connsiteY3" fmla="*/ 888484 h 1063397"/>
              <a:gd name="connsiteX4" fmla="*/ 15446 w 215301"/>
              <a:gd name="connsiteY4" fmla="*/ 745656 h 1063397"/>
              <a:gd name="connsiteX0" fmla="*/ 15446 w 215301"/>
              <a:gd name="connsiteY0" fmla="*/ 745656 h 1027869"/>
              <a:gd name="connsiteX1" fmla="*/ 209366 w 215301"/>
              <a:gd name="connsiteY1" fmla="*/ 0 h 1027869"/>
              <a:gd name="connsiteX2" fmla="*/ 215301 w 215301"/>
              <a:gd name="connsiteY2" fmla="*/ 1027869 h 1027869"/>
              <a:gd name="connsiteX3" fmla="*/ 87 w 215301"/>
              <a:gd name="connsiteY3" fmla="*/ 888484 h 1027869"/>
              <a:gd name="connsiteX4" fmla="*/ 15446 w 215301"/>
              <a:gd name="connsiteY4" fmla="*/ 745656 h 1027869"/>
              <a:gd name="connsiteX0" fmla="*/ 2945 w 215465"/>
              <a:gd name="connsiteY0" fmla="*/ 0 h 1166325"/>
              <a:gd name="connsiteX1" fmla="*/ 209530 w 215465"/>
              <a:gd name="connsiteY1" fmla="*/ 138456 h 1166325"/>
              <a:gd name="connsiteX2" fmla="*/ 215465 w 215465"/>
              <a:gd name="connsiteY2" fmla="*/ 1166325 h 1166325"/>
              <a:gd name="connsiteX3" fmla="*/ 251 w 215465"/>
              <a:gd name="connsiteY3" fmla="*/ 1026940 h 1166325"/>
              <a:gd name="connsiteX4" fmla="*/ 2945 w 215465"/>
              <a:gd name="connsiteY4" fmla="*/ 0 h 1166325"/>
              <a:gd name="connsiteX0" fmla="*/ 11247 w 223767"/>
              <a:gd name="connsiteY0" fmla="*/ 0 h 1166325"/>
              <a:gd name="connsiteX1" fmla="*/ 217832 w 223767"/>
              <a:gd name="connsiteY1" fmla="*/ 138456 h 1166325"/>
              <a:gd name="connsiteX2" fmla="*/ 223767 w 223767"/>
              <a:gd name="connsiteY2" fmla="*/ 1166325 h 1166325"/>
              <a:gd name="connsiteX3" fmla="*/ 110 w 223767"/>
              <a:gd name="connsiteY3" fmla="*/ 226631 h 1166325"/>
              <a:gd name="connsiteX4" fmla="*/ 11247 w 223767"/>
              <a:gd name="connsiteY4" fmla="*/ 0 h 1166325"/>
              <a:gd name="connsiteX0" fmla="*/ 11247 w 223767"/>
              <a:gd name="connsiteY0" fmla="*/ 0 h 1166325"/>
              <a:gd name="connsiteX1" fmla="*/ 217832 w 223767"/>
              <a:gd name="connsiteY1" fmla="*/ 138456 h 1166325"/>
              <a:gd name="connsiteX2" fmla="*/ 223767 w 223767"/>
              <a:gd name="connsiteY2" fmla="*/ 1166325 h 1166325"/>
              <a:gd name="connsiteX3" fmla="*/ 110 w 223767"/>
              <a:gd name="connsiteY3" fmla="*/ 226631 h 1166325"/>
              <a:gd name="connsiteX4" fmla="*/ 11247 w 223767"/>
              <a:gd name="connsiteY4" fmla="*/ 0 h 1166325"/>
              <a:gd name="connsiteX0" fmla="*/ 11247 w 223767"/>
              <a:gd name="connsiteY0" fmla="*/ 0 h 1166325"/>
              <a:gd name="connsiteX1" fmla="*/ 217832 w 223767"/>
              <a:gd name="connsiteY1" fmla="*/ 138456 h 1166325"/>
              <a:gd name="connsiteX2" fmla="*/ 223767 w 223767"/>
              <a:gd name="connsiteY2" fmla="*/ 1166325 h 1166325"/>
              <a:gd name="connsiteX3" fmla="*/ 110 w 223767"/>
              <a:gd name="connsiteY3" fmla="*/ 226631 h 1166325"/>
              <a:gd name="connsiteX4" fmla="*/ 11247 w 223767"/>
              <a:gd name="connsiteY4" fmla="*/ 0 h 116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67" h="1166325">
                <a:moveTo>
                  <a:pt x="11247" y="0"/>
                </a:moveTo>
                <a:lnTo>
                  <a:pt x="217832" y="138456"/>
                </a:lnTo>
                <a:cubicBezTo>
                  <a:pt x="219810" y="481079"/>
                  <a:pt x="221789" y="823702"/>
                  <a:pt x="223767" y="1166325"/>
                </a:cubicBezTo>
                <a:cubicBezTo>
                  <a:pt x="98607" y="641817"/>
                  <a:pt x="99941" y="672062"/>
                  <a:pt x="110" y="226631"/>
                </a:cubicBezTo>
                <a:cubicBezTo>
                  <a:pt x="-1380" y="13351"/>
                  <a:pt x="12737" y="213280"/>
                  <a:pt x="11247" y="0"/>
                </a:cubicBezTo>
                <a:close/>
              </a:path>
            </a:pathLst>
          </a:custGeom>
          <a:gradFill rotWithShape="1">
            <a:gsLst>
              <a:gs pos="0">
                <a:srgbClr val="FFFFFF">
                  <a:lumMod val="95000"/>
                </a:srgbClr>
              </a:gs>
              <a:gs pos="100000">
                <a:srgbClr val="2D2DB9">
                  <a:lumMod val="20000"/>
                  <a:lumOff val="80000"/>
                </a:srgbClr>
              </a:gs>
            </a:gsLst>
            <a:lin ang="0" scaled="0"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405" name="Group 950">
            <a:extLst>
              <a:ext uri="{FF2B5EF4-FFF2-40B4-BE49-F238E27FC236}">
                <a16:creationId xmlns:a16="http://schemas.microsoft.com/office/drawing/2014/main" id="{52617F47-C1D0-4D49-AE97-8CA391BBFFB0}"/>
              </a:ext>
            </a:extLst>
          </p:cNvPr>
          <p:cNvGrpSpPr>
            <a:grpSpLocks/>
          </p:cNvGrpSpPr>
          <p:nvPr/>
        </p:nvGrpSpPr>
        <p:grpSpPr bwMode="auto">
          <a:xfrm>
            <a:off x="10230703" y="5170004"/>
            <a:ext cx="251561" cy="564103"/>
            <a:chOff x="4140" y="429"/>
            <a:chExt cx="1425" cy="2396"/>
          </a:xfrm>
        </p:grpSpPr>
        <p:sp>
          <p:nvSpPr>
            <p:cNvPr id="406" name="Freeform 951">
              <a:extLst>
                <a:ext uri="{FF2B5EF4-FFF2-40B4-BE49-F238E27FC236}">
                  <a16:creationId xmlns:a16="http://schemas.microsoft.com/office/drawing/2014/main" id="{1877567D-590F-FF4B-A303-3A0911BFE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07" name="Rectangle 952">
              <a:extLst>
                <a:ext uri="{FF2B5EF4-FFF2-40B4-BE49-F238E27FC236}">
                  <a16:creationId xmlns:a16="http://schemas.microsoft.com/office/drawing/2014/main" id="{C193F19E-C53C-CB4D-8337-28B24D67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08" name="Freeform 953">
              <a:extLst>
                <a:ext uri="{FF2B5EF4-FFF2-40B4-BE49-F238E27FC236}">
                  <a16:creationId xmlns:a16="http://schemas.microsoft.com/office/drawing/2014/main" id="{A98C8085-6A07-3747-8DF9-BB2C3858E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09" name="Freeform 954">
              <a:extLst>
                <a:ext uri="{FF2B5EF4-FFF2-40B4-BE49-F238E27FC236}">
                  <a16:creationId xmlns:a16="http://schemas.microsoft.com/office/drawing/2014/main" id="{584A0456-C36C-224D-95CF-99F1C2856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0" name="Rectangle 955">
              <a:extLst>
                <a:ext uri="{FF2B5EF4-FFF2-40B4-BE49-F238E27FC236}">
                  <a16:creationId xmlns:a16="http://schemas.microsoft.com/office/drawing/2014/main" id="{34E86CA5-847C-E04D-A41A-6CBD1EDC5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11" name="Group 956">
              <a:extLst>
                <a:ext uri="{FF2B5EF4-FFF2-40B4-BE49-F238E27FC236}">
                  <a16:creationId xmlns:a16="http://schemas.microsoft.com/office/drawing/2014/main" id="{DBDC7094-4338-604D-B4E5-9801E831D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36" name="AutoShape 957">
                <a:extLst>
                  <a:ext uri="{FF2B5EF4-FFF2-40B4-BE49-F238E27FC236}">
                    <a16:creationId xmlns:a16="http://schemas.microsoft.com/office/drawing/2014/main" id="{7D10BCA5-BA18-1F4A-A591-F166F9AF3C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7" name="AutoShape 958">
                <a:extLst>
                  <a:ext uri="{FF2B5EF4-FFF2-40B4-BE49-F238E27FC236}">
                    <a16:creationId xmlns:a16="http://schemas.microsoft.com/office/drawing/2014/main" id="{45689A41-20A9-1C4F-93E8-542BB62FA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12" name="Rectangle 959">
              <a:extLst>
                <a:ext uri="{FF2B5EF4-FFF2-40B4-BE49-F238E27FC236}">
                  <a16:creationId xmlns:a16="http://schemas.microsoft.com/office/drawing/2014/main" id="{853349CC-5FA4-6D44-8143-775B178D4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13" name="Group 960">
              <a:extLst>
                <a:ext uri="{FF2B5EF4-FFF2-40B4-BE49-F238E27FC236}">
                  <a16:creationId xmlns:a16="http://schemas.microsoft.com/office/drawing/2014/main" id="{56377391-0F55-D14D-948C-BC7E08C40F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4" name="AutoShape 961">
                <a:extLst>
                  <a:ext uri="{FF2B5EF4-FFF2-40B4-BE49-F238E27FC236}">
                    <a16:creationId xmlns:a16="http://schemas.microsoft.com/office/drawing/2014/main" id="{4C4AFD26-70F6-A941-A9F0-04DD1A226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5" name="AutoShape 962">
                <a:extLst>
                  <a:ext uri="{FF2B5EF4-FFF2-40B4-BE49-F238E27FC236}">
                    <a16:creationId xmlns:a16="http://schemas.microsoft.com/office/drawing/2014/main" id="{3C65D175-CAC7-8B43-988F-73D814A35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14" name="Rectangle 963">
              <a:extLst>
                <a:ext uri="{FF2B5EF4-FFF2-40B4-BE49-F238E27FC236}">
                  <a16:creationId xmlns:a16="http://schemas.microsoft.com/office/drawing/2014/main" id="{9A1F0DC2-3DCE-4649-A0D2-A22A6E9BA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5" name="Rectangle 964">
              <a:extLst>
                <a:ext uri="{FF2B5EF4-FFF2-40B4-BE49-F238E27FC236}">
                  <a16:creationId xmlns:a16="http://schemas.microsoft.com/office/drawing/2014/main" id="{FA6D6911-9874-F549-9C02-3608B7D22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16" name="Group 965">
              <a:extLst>
                <a:ext uri="{FF2B5EF4-FFF2-40B4-BE49-F238E27FC236}">
                  <a16:creationId xmlns:a16="http://schemas.microsoft.com/office/drawing/2014/main" id="{24CF5AC7-BF55-1348-ADA8-EB7A9C16E3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32" name="AutoShape 966">
                <a:extLst>
                  <a:ext uri="{FF2B5EF4-FFF2-40B4-BE49-F238E27FC236}">
                    <a16:creationId xmlns:a16="http://schemas.microsoft.com/office/drawing/2014/main" id="{58A87E0F-D5D2-3C41-BA13-970F26F91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3" name="AutoShape 967">
                <a:extLst>
                  <a:ext uri="{FF2B5EF4-FFF2-40B4-BE49-F238E27FC236}">
                    <a16:creationId xmlns:a16="http://schemas.microsoft.com/office/drawing/2014/main" id="{787FF90A-D408-FE40-86E8-18D1D250E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17" name="Freeform 968">
              <a:extLst>
                <a:ext uri="{FF2B5EF4-FFF2-40B4-BE49-F238E27FC236}">
                  <a16:creationId xmlns:a16="http://schemas.microsoft.com/office/drawing/2014/main" id="{BED5794D-41F5-5A45-9EAD-C96FE37F8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18" name="Group 969">
              <a:extLst>
                <a:ext uri="{FF2B5EF4-FFF2-40B4-BE49-F238E27FC236}">
                  <a16:creationId xmlns:a16="http://schemas.microsoft.com/office/drawing/2014/main" id="{CDA75218-F78E-6247-A5D9-2F05D0CCEA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30" name="AutoShape 970">
                <a:extLst>
                  <a:ext uri="{FF2B5EF4-FFF2-40B4-BE49-F238E27FC236}">
                    <a16:creationId xmlns:a16="http://schemas.microsoft.com/office/drawing/2014/main" id="{CE06864D-BF8C-3F46-BEBA-C9D3E7C2D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1" name="AutoShape 971">
                <a:extLst>
                  <a:ext uri="{FF2B5EF4-FFF2-40B4-BE49-F238E27FC236}">
                    <a16:creationId xmlns:a16="http://schemas.microsoft.com/office/drawing/2014/main" id="{F71E2E3D-084A-6E41-BFE8-203830EBC8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19" name="Rectangle 972">
              <a:extLst>
                <a:ext uri="{FF2B5EF4-FFF2-40B4-BE49-F238E27FC236}">
                  <a16:creationId xmlns:a16="http://schemas.microsoft.com/office/drawing/2014/main" id="{3C21695C-3CBC-214E-B575-3A414E77F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0" name="Freeform 973">
              <a:extLst>
                <a:ext uri="{FF2B5EF4-FFF2-40B4-BE49-F238E27FC236}">
                  <a16:creationId xmlns:a16="http://schemas.microsoft.com/office/drawing/2014/main" id="{3DF132D8-92AF-704D-ADED-E54AD352C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1" name="Freeform 974">
              <a:extLst>
                <a:ext uri="{FF2B5EF4-FFF2-40B4-BE49-F238E27FC236}">
                  <a16:creationId xmlns:a16="http://schemas.microsoft.com/office/drawing/2014/main" id="{285BE7D0-0CB2-594F-9222-784EA37CC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2" name="Oval 975">
              <a:extLst>
                <a:ext uri="{FF2B5EF4-FFF2-40B4-BE49-F238E27FC236}">
                  <a16:creationId xmlns:a16="http://schemas.microsoft.com/office/drawing/2014/main" id="{376BBC3E-D29B-9A4F-A519-2571921C8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3" name="Freeform 976">
              <a:extLst>
                <a:ext uri="{FF2B5EF4-FFF2-40B4-BE49-F238E27FC236}">
                  <a16:creationId xmlns:a16="http://schemas.microsoft.com/office/drawing/2014/main" id="{8B3C1CC2-B0C4-E84C-BB19-E6C62641D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4" name="AutoShape 977">
              <a:extLst>
                <a:ext uri="{FF2B5EF4-FFF2-40B4-BE49-F238E27FC236}">
                  <a16:creationId xmlns:a16="http://schemas.microsoft.com/office/drawing/2014/main" id="{2941789A-2ED5-AF49-91BD-F70F5B12E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5" name="AutoShape 978">
              <a:extLst>
                <a:ext uri="{FF2B5EF4-FFF2-40B4-BE49-F238E27FC236}">
                  <a16:creationId xmlns:a16="http://schemas.microsoft.com/office/drawing/2014/main" id="{B1327524-6037-444C-B79A-1892DCAAD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6" name="Oval 979">
              <a:extLst>
                <a:ext uri="{FF2B5EF4-FFF2-40B4-BE49-F238E27FC236}">
                  <a16:creationId xmlns:a16="http://schemas.microsoft.com/office/drawing/2014/main" id="{95FF13D4-DE0B-9945-BC13-4A84638A9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7" name="Oval 980">
              <a:extLst>
                <a:ext uri="{FF2B5EF4-FFF2-40B4-BE49-F238E27FC236}">
                  <a16:creationId xmlns:a16="http://schemas.microsoft.com/office/drawing/2014/main" id="{54E49FD3-0578-3040-8398-37DFF03FF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8" name="Oval 981">
              <a:extLst>
                <a:ext uri="{FF2B5EF4-FFF2-40B4-BE49-F238E27FC236}">
                  <a16:creationId xmlns:a16="http://schemas.microsoft.com/office/drawing/2014/main" id="{0A8BB100-B111-0847-A2AA-E6107BA58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9" name="Rectangle 982">
              <a:extLst>
                <a:ext uri="{FF2B5EF4-FFF2-40B4-BE49-F238E27FC236}">
                  <a16:creationId xmlns:a16="http://schemas.microsoft.com/office/drawing/2014/main" id="{D514F7EC-0F45-4744-BA7B-7CC3DE0E7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38" name="TextBox 437">
            <a:extLst>
              <a:ext uri="{FF2B5EF4-FFF2-40B4-BE49-F238E27FC236}">
                <a16:creationId xmlns:a16="http://schemas.microsoft.com/office/drawing/2014/main" id="{680C9B80-3207-1745-AC49-44A2EC7C04CE}"/>
              </a:ext>
            </a:extLst>
          </p:cNvPr>
          <p:cNvSpPr txBox="1"/>
          <p:nvPr/>
        </p:nvSpPr>
        <p:spPr>
          <a:xfrm>
            <a:off x="776613" y="4804221"/>
            <a:ext cx="403338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CC0000"/>
                </a:solidFill>
                <a:ea typeface="ＭＳ Ｐゴシック" charset="0"/>
              </a:rPr>
              <a:t>communication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: communicate between SDN controller and controlled switches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F5135EA7-4D97-574F-9DD5-FBB4B7FF77AA}"/>
              </a:ext>
            </a:extLst>
          </p:cNvPr>
          <p:cNvSpPr txBox="1"/>
          <p:nvPr/>
        </p:nvSpPr>
        <p:spPr>
          <a:xfrm>
            <a:off x="764087" y="3239842"/>
            <a:ext cx="4158641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CC0000"/>
                </a:solidFill>
                <a:ea typeface="ＭＳ Ｐゴシック" charset="0"/>
              </a:rPr>
              <a:t>network-wide state management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: state of networks links, switches, services: a </a:t>
            </a:r>
            <a:r>
              <a:rPr lang="en-US" sz="2400" i="1" dirty="0">
                <a:solidFill>
                  <a:srgbClr val="000099"/>
                </a:solidFill>
                <a:ea typeface="ＭＳ Ｐゴシック" charset="0"/>
              </a:rPr>
              <a:t>distributed database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DBC448FE-87C5-8449-B9FC-78D9333E9024}"/>
              </a:ext>
            </a:extLst>
          </p:cNvPr>
          <p:cNvSpPr txBox="1"/>
          <p:nvPr/>
        </p:nvSpPr>
        <p:spPr>
          <a:xfrm>
            <a:off x="764087" y="2232898"/>
            <a:ext cx="407333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CC0000"/>
                </a:solidFill>
                <a:ea typeface="ＭＳ Ｐゴシック" charset="0"/>
              </a:rPr>
              <a:t>interface layer to network control apps: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abstractions API</a:t>
            </a:r>
            <a:endParaRPr lang="en-US" sz="2400" i="1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3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" grpId="0"/>
      <p:bldP spid="439" grpId="0"/>
      <p:bldP spid="4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SDN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690"/>
            <a:ext cx="10515600" cy="4756150"/>
          </a:xfrm>
        </p:spPr>
        <p:txBody>
          <a:bodyPr>
            <a:noAutofit/>
          </a:bodyPr>
          <a:lstStyle/>
          <a:p>
            <a:r>
              <a:rPr lang="en-US" sz="2200" dirty="0"/>
              <a:t>SDN controllers of a datacenter provide policy and centralized managements for the </a:t>
            </a:r>
            <a:r>
              <a:rPr lang="en-US" sz="2200" dirty="0" err="1"/>
              <a:t>Openstack</a:t>
            </a:r>
            <a:r>
              <a:rPr lang="en-US" sz="2200" dirty="0"/>
              <a:t> Neutron networking layer that provides inter-working between the virtual ports created by Nova. </a:t>
            </a:r>
          </a:p>
          <a:p>
            <a:pPr lvl="1"/>
            <a:r>
              <a:rPr lang="en-US" sz="2200" dirty="0"/>
              <a:t>Nova, an OpenStack project, provides a way to provision VMs.</a:t>
            </a:r>
          </a:p>
          <a:p>
            <a:r>
              <a:rPr lang="en-US" sz="2200" dirty="0"/>
              <a:t>Historical SDN controllers for managing the programmable switches of the network</a:t>
            </a:r>
            <a:r>
              <a:rPr lang="en-US" altLang="zh-CN" sz="2200" dirty="0"/>
              <a:t>.</a:t>
            </a:r>
          </a:p>
          <a:p>
            <a:pPr lvl="1"/>
            <a:r>
              <a:rPr lang="en-US" sz="2200" dirty="0"/>
              <a:t> SDN controllers is to manage the Linux kernel features made of </a:t>
            </a:r>
            <a:r>
              <a:rPr lang="en-US" sz="2200" dirty="0">
                <a:hlinkClick r:id="rId2" tooltip="IP forwarding"/>
              </a:rPr>
              <a:t>L3 IP routing</a:t>
            </a:r>
            <a:r>
              <a:rPr lang="en-US" sz="2200" dirty="0"/>
              <a:t>, </a:t>
            </a:r>
            <a:r>
              <a:rPr lang="en-US" sz="2200" dirty="0">
                <a:hlinkClick r:id="rId3" tooltip="Bridging (networking)"/>
              </a:rPr>
              <a:t>Linux bridges</a:t>
            </a:r>
            <a:r>
              <a:rPr lang="en-US" sz="2200" dirty="0"/>
              <a:t>, </a:t>
            </a:r>
            <a:r>
              <a:rPr lang="en-US" sz="2200" dirty="0">
                <a:hlinkClick r:id="rId4" tooltip="Iptables"/>
              </a:rPr>
              <a:t>iptables</a:t>
            </a:r>
            <a:r>
              <a:rPr lang="en-US" sz="2200" dirty="0"/>
              <a:t> or </a:t>
            </a:r>
            <a:r>
              <a:rPr lang="en-US" sz="2200" dirty="0" err="1"/>
              <a:t>ebtables</a:t>
            </a:r>
            <a:r>
              <a:rPr lang="en-US" sz="2200" dirty="0"/>
              <a:t>, network namespaces and </a:t>
            </a:r>
            <a:r>
              <a:rPr lang="en-US" sz="2200" dirty="0">
                <a:hlinkClick r:id="rId5" tooltip="Open vSwitch"/>
              </a:rPr>
              <a:t>Open vSwitch</a:t>
            </a:r>
            <a:r>
              <a:rPr lang="en-US" sz="2200" dirty="0"/>
              <a:t>. </a:t>
            </a:r>
          </a:p>
          <a:p>
            <a:r>
              <a:rPr lang="en-US" sz="2200" dirty="0"/>
              <a:t>Open and community driven initiatives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following</a:t>
            </a:r>
            <a:r>
              <a:rPr lang="zh-CN" altLang="en-US" sz="2200" dirty="0"/>
              <a:t> </a:t>
            </a:r>
            <a:r>
              <a:rPr lang="en-US" altLang="zh-CN" sz="2200" dirty="0"/>
              <a:t>SDN</a:t>
            </a:r>
            <a:r>
              <a:rPr lang="zh-CN" altLang="en-US" sz="2200" dirty="0"/>
              <a:t> </a:t>
            </a:r>
            <a:r>
              <a:rPr lang="en-US" altLang="zh-CN" sz="2200" dirty="0"/>
              <a:t>controllers:</a:t>
            </a:r>
            <a:r>
              <a:rPr lang="zh-CN" altLang="en-US" sz="2200" dirty="0"/>
              <a:t> </a:t>
            </a:r>
            <a:r>
              <a:rPr lang="en-US" sz="2200" dirty="0">
                <a:hlinkClick r:id="rId6" tooltip="OpenDaylight Project"/>
              </a:rPr>
              <a:t>Open Daylight</a:t>
            </a:r>
            <a:r>
              <a:rPr lang="en-US" sz="2200" dirty="0"/>
              <a:t> (controller baseline project upon which many other controllers are built)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sz="2200" dirty="0">
                <a:hlinkClick r:id="rId7" tooltip="ONOS"/>
              </a:rPr>
              <a:t>ONOS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sz="2200" dirty="0">
                <a:hlinkClick r:id="rId8"/>
              </a:rPr>
              <a:t>Project Calico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sz="2200" dirty="0">
                <a:hlinkClick r:id="rId9"/>
              </a:rPr>
              <a:t>The Fast Data Project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sz="2200" dirty="0">
                <a:hlinkClick r:id="rId10"/>
              </a:rPr>
              <a:t>Project Floodlight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sz="2200" dirty="0">
                <a:hlinkClick r:id="rId11"/>
              </a:rPr>
              <a:t>Beacon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sz="2200" dirty="0">
                <a:hlinkClick r:id="rId12"/>
              </a:rPr>
              <a:t>NOX/POX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sz="2200" dirty="0">
                <a:hlinkClick r:id="rId5" tooltip="Open vSwitch"/>
              </a:rPr>
              <a:t>Open vSwitch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sz="2200" dirty="0">
                <a:hlinkClick r:id="rId13"/>
              </a:rPr>
              <a:t>vneio/sdnc</a:t>
            </a:r>
            <a:r>
              <a:rPr lang="en-US" sz="2200" dirty="0"/>
              <a:t> (SDN Controller from </a:t>
            </a:r>
            <a:r>
              <a:rPr lang="en-US" sz="2200" dirty="0" err="1"/>
              <a:t>vne.io</a:t>
            </a:r>
            <a:r>
              <a:rPr lang="en-US" sz="2200" dirty="0"/>
              <a:t>)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sz="2200" dirty="0">
                <a:hlinkClick r:id="rId14"/>
              </a:rPr>
              <a:t>Ryu Controller</a:t>
            </a:r>
            <a:r>
              <a:rPr lang="en-US" sz="2200" dirty="0"/>
              <a:t> (supported by NTT Labs)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sz="2200" dirty="0">
                <a:hlinkClick r:id="rId15"/>
              </a:rPr>
              <a:t>Cherry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sz="2200" dirty="0">
                <a:hlinkClick r:id="rId16"/>
              </a:rPr>
              <a:t>Faucet</a:t>
            </a:r>
            <a:r>
              <a:rPr lang="en-US" sz="2200" dirty="0"/>
              <a:t> (Python based on </a:t>
            </a:r>
            <a:r>
              <a:rPr lang="en-US" sz="2200" dirty="0" err="1"/>
              <a:t>Ryu</a:t>
            </a:r>
            <a:r>
              <a:rPr lang="en-US" sz="2200" dirty="0"/>
              <a:t> for production networks)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sz="2200" dirty="0">
                <a:hlinkClick r:id="rId17"/>
              </a:rPr>
              <a:t>OpenContrail</a:t>
            </a:r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55200" y="620246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91977" y="6413699"/>
            <a:ext cx="4808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List_of_SDN_controller_software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3002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637"/>
            <a:ext cx="8229600" cy="996419"/>
          </a:xfrm>
        </p:spPr>
        <p:txBody>
          <a:bodyPr>
            <a:normAutofit/>
          </a:bodyPr>
          <a:lstStyle/>
          <a:p>
            <a:r>
              <a:rPr lang="en-US" altLang="zh-CN" dirty="0"/>
              <a:t>SDN</a:t>
            </a:r>
            <a:r>
              <a:rPr lang="zh-CN" altLang="en-US" dirty="0"/>
              <a:t> </a:t>
            </a:r>
            <a:r>
              <a:rPr lang="en-US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 err="1"/>
              <a:t>Ryu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0" y="1439333"/>
            <a:ext cx="10854268" cy="5113866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Ryu Controller</a:t>
            </a:r>
            <a:r>
              <a:rPr lang="en-US" sz="2400" dirty="0"/>
              <a:t> is an open, </a:t>
            </a:r>
            <a:r>
              <a:rPr lang="en-US" sz="2400" dirty="0">
                <a:hlinkClick r:id="rId3" tooltip="SDN topic page"/>
              </a:rPr>
              <a:t>software-defined networking (SDN)</a:t>
            </a:r>
            <a:r>
              <a:rPr lang="en-US" sz="2400" dirty="0"/>
              <a:t> Controller designed to increase the agility of the network by making it easy to manage and adapt how traffic is handled. In general, the </a:t>
            </a:r>
            <a:r>
              <a:rPr lang="en-US" sz="2400" dirty="0">
                <a:hlinkClick r:id="rId4" tooltip="What are SDN Controllers?"/>
              </a:rPr>
              <a:t>SDN Controller</a:t>
            </a:r>
            <a:r>
              <a:rPr lang="en-US" sz="2400" dirty="0"/>
              <a:t> is the brains of the SDN environment, communicating information down to the switches and routers with </a:t>
            </a:r>
            <a:r>
              <a:rPr lang="en-US" sz="2400" dirty="0">
                <a:hlinkClick r:id="rId5" tooltip="What are southbound APIs?"/>
              </a:rPr>
              <a:t>southbound APIs</a:t>
            </a:r>
            <a:r>
              <a:rPr lang="en-US" sz="2400" dirty="0"/>
              <a:t>, and up to the applications and business logic with </a:t>
            </a:r>
            <a:r>
              <a:rPr lang="en-US" sz="2400" dirty="0">
                <a:hlinkClick r:id="rId6" tooltip="What are northbound APIs?"/>
              </a:rPr>
              <a:t>northbound APIs</a:t>
            </a:r>
            <a:r>
              <a:rPr lang="en-US" sz="2400" dirty="0"/>
              <a:t>. The </a:t>
            </a:r>
            <a:r>
              <a:rPr lang="en-US" sz="2400" dirty="0" err="1"/>
              <a:t>Ryu</a:t>
            </a:r>
            <a:r>
              <a:rPr lang="en-US" sz="2400" dirty="0"/>
              <a:t> Controller is supported by </a:t>
            </a:r>
            <a:r>
              <a:rPr lang="en-US" sz="2400" dirty="0">
                <a:hlinkClick r:id="rId7" tooltip="NTT"/>
              </a:rPr>
              <a:t>NTT</a:t>
            </a:r>
            <a:r>
              <a:rPr lang="en-US" sz="2400" dirty="0"/>
              <a:t> and is deployed in NTT cloud data centers as well.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Ryu</a:t>
            </a:r>
            <a:r>
              <a:rPr lang="en-US" sz="2400" dirty="0"/>
              <a:t> Controller provides software components, with well-defined </a:t>
            </a:r>
            <a:r>
              <a:rPr lang="en-US" sz="2400" dirty="0">
                <a:hlinkClick r:id="rId8" tooltip="APIs"/>
              </a:rPr>
              <a:t>application program interfaces (APIs)</a:t>
            </a:r>
            <a:r>
              <a:rPr lang="en-US" sz="2400" dirty="0"/>
              <a:t>, that make it easy for developers to create new network management and control applications. This component approach helps organizations customize deployments to meet their specific needs; developers can quickly and easily modify existing components or implement their own to ensure the underlying network can meet the changing demands of their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67731" y="6444477"/>
            <a:ext cx="7256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www.sdxcentral.com</a:t>
            </a:r>
            <a:r>
              <a:rPr lang="en-US" sz="1200" dirty="0"/>
              <a:t>/</a:t>
            </a:r>
            <a:r>
              <a:rPr lang="en-US" sz="1200" dirty="0" err="1"/>
              <a:t>sdn</a:t>
            </a:r>
            <a:r>
              <a:rPr lang="en-US" sz="1200" dirty="0"/>
              <a:t>/definitions/</a:t>
            </a:r>
            <a:r>
              <a:rPr lang="en-US" sz="1200" dirty="0" err="1"/>
              <a:t>sdn</a:t>
            </a:r>
            <a:r>
              <a:rPr lang="en-US" sz="1200" dirty="0"/>
              <a:t>-controllers/open-source-</a:t>
            </a:r>
            <a:r>
              <a:rPr lang="en-US" sz="1200" dirty="0" err="1"/>
              <a:t>sdn</a:t>
            </a:r>
            <a:r>
              <a:rPr lang="en-US" sz="1200" dirty="0"/>
              <a:t>-controllers/what-is-</a:t>
            </a:r>
            <a:r>
              <a:rPr lang="en-US" sz="1200" dirty="0" err="1"/>
              <a:t>ryu</a:t>
            </a:r>
            <a:r>
              <a:rPr lang="en-US" sz="1200" dirty="0"/>
              <a:t>-controller/</a:t>
            </a:r>
          </a:p>
        </p:txBody>
      </p:sp>
    </p:spTree>
    <p:extLst>
      <p:ext uri="{BB962C8B-B14F-4D97-AF65-F5344CB8AC3E}">
        <p14:creationId xmlns:p14="http://schemas.microsoft.com/office/powerpoint/2010/main" val="34781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133" y="914400"/>
            <a:ext cx="10752667" cy="5197476"/>
          </a:xfrm>
        </p:spPr>
        <p:txBody>
          <a:bodyPr>
            <a:noAutofit/>
          </a:bodyPr>
          <a:lstStyle/>
          <a:p>
            <a:r>
              <a:rPr lang="en-US" sz="2400" dirty="0"/>
              <a:t>The </a:t>
            </a:r>
            <a:r>
              <a:rPr lang="en-US" sz="2400" dirty="0" err="1"/>
              <a:t>Ryu</a:t>
            </a:r>
            <a:r>
              <a:rPr lang="en-US" sz="2400" dirty="0"/>
              <a:t> Controller source code is hosted on </a:t>
            </a:r>
            <a:r>
              <a:rPr lang="en-US" sz="2400" dirty="0">
                <a:hlinkClick r:id="rId3"/>
              </a:rPr>
              <a:t>GitHub</a:t>
            </a:r>
            <a:r>
              <a:rPr lang="en-US" sz="2400" dirty="0"/>
              <a:t> and managed and maintained by the open </a:t>
            </a:r>
            <a:r>
              <a:rPr lang="en-US" sz="2400" dirty="0" err="1"/>
              <a:t>Ryu</a:t>
            </a:r>
            <a:r>
              <a:rPr lang="en-US" sz="2400" dirty="0"/>
              <a:t> community. </a:t>
            </a:r>
            <a:r>
              <a:rPr lang="en-US" sz="2400" dirty="0">
                <a:hlinkClick r:id="rId4" tooltip="What is OpenStack Neutron?"/>
              </a:rPr>
              <a:t>OpenStack</a:t>
            </a:r>
            <a:r>
              <a:rPr lang="en-US" sz="2400" dirty="0"/>
              <a:t>, which runs an open collaboration focused on developing a cloud operating system that can control the compute, storage and networking resources of an organization, supports deployments of </a:t>
            </a:r>
            <a:r>
              <a:rPr lang="en-US" sz="2400" dirty="0" err="1"/>
              <a:t>Ryu</a:t>
            </a:r>
            <a:r>
              <a:rPr lang="en-US" sz="2400" dirty="0"/>
              <a:t> as the network Controller.</a:t>
            </a:r>
          </a:p>
          <a:p>
            <a:r>
              <a:rPr lang="en-US" sz="2400" dirty="0"/>
              <a:t>Written entirely in Python, all of </a:t>
            </a:r>
            <a:r>
              <a:rPr lang="en-US" sz="2400" dirty="0" err="1"/>
              <a:t>Ryu’s</a:t>
            </a:r>
            <a:r>
              <a:rPr lang="en-US" sz="2400" dirty="0"/>
              <a:t> code is available under the </a:t>
            </a:r>
            <a:r>
              <a:rPr lang="en-US" sz="2400" dirty="0">
                <a:hlinkClick r:id="rId5"/>
              </a:rPr>
              <a:t>Apache 2.0 license</a:t>
            </a:r>
            <a:r>
              <a:rPr lang="en-US" sz="2400" dirty="0"/>
              <a:t> and open for anyone to use. The </a:t>
            </a:r>
            <a:r>
              <a:rPr lang="en-US" sz="2400" dirty="0" err="1"/>
              <a:t>Ryu</a:t>
            </a:r>
            <a:r>
              <a:rPr lang="en-US" sz="2400" dirty="0"/>
              <a:t> Controller supports NETCONF and OF-</a:t>
            </a:r>
            <a:r>
              <a:rPr lang="en-US" sz="2400" dirty="0" err="1"/>
              <a:t>config</a:t>
            </a:r>
            <a:r>
              <a:rPr lang="en-US" sz="2400" dirty="0"/>
              <a:t> network management protocols, as well as </a:t>
            </a:r>
            <a:r>
              <a:rPr lang="en-US" sz="2400" dirty="0">
                <a:hlinkClick r:id="rId6" tooltip="What is OpenFlow?"/>
              </a:rPr>
              <a:t>OpenFlow</a:t>
            </a:r>
            <a:r>
              <a:rPr lang="en-US" sz="2400" dirty="0"/>
              <a:t>, which is one of the first and most widely deployed </a:t>
            </a:r>
            <a:r>
              <a:rPr lang="en-US" sz="2400" dirty="0">
                <a:hlinkClick r:id="rId7" tooltip="What is SDN?"/>
              </a:rPr>
              <a:t>SDN</a:t>
            </a:r>
            <a:r>
              <a:rPr lang="en-US" sz="2400" dirty="0"/>
              <a:t> communications standards.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Ryu</a:t>
            </a:r>
            <a:r>
              <a:rPr lang="en-US" sz="2400" dirty="0"/>
              <a:t> Controller can use </a:t>
            </a:r>
            <a:r>
              <a:rPr lang="en-US" sz="2400" dirty="0" err="1"/>
              <a:t>OpenFlow</a:t>
            </a:r>
            <a:r>
              <a:rPr lang="en-US" sz="2400" dirty="0"/>
              <a:t> to interact with the forwarding plane (switches and routers) to modify how the network will handle traffic flows. It has been tested and certified to work with a number of </a:t>
            </a:r>
            <a:r>
              <a:rPr lang="en-US" sz="2400" dirty="0" err="1"/>
              <a:t>OpenFlow</a:t>
            </a:r>
            <a:r>
              <a:rPr lang="en-US" sz="2400" dirty="0"/>
              <a:t> switches, including </a:t>
            </a:r>
            <a:r>
              <a:rPr lang="en-US" sz="2400" dirty="0">
                <a:hlinkClick r:id="rId8" tooltip="What is Open vSwitch?"/>
              </a:rPr>
              <a:t>Open vSwitch</a:t>
            </a:r>
            <a:r>
              <a:rPr lang="en-US" sz="2400" dirty="0"/>
              <a:t> and offerings from </a:t>
            </a:r>
            <a:r>
              <a:rPr lang="en-US" sz="2400" dirty="0">
                <a:hlinkClick r:id="rId9" tooltip=" Centec"/>
              </a:rPr>
              <a:t>Centec</a:t>
            </a:r>
            <a:r>
              <a:rPr lang="en-US" sz="2400" dirty="0"/>
              <a:t>, </a:t>
            </a:r>
            <a:r>
              <a:rPr lang="en-US" sz="2400" dirty="0">
                <a:hlinkClick r:id="rId10" tooltip="HP"/>
              </a:rPr>
              <a:t>Hewlett Packard</a:t>
            </a:r>
            <a:r>
              <a:rPr lang="en-US" sz="2400" dirty="0"/>
              <a:t>, </a:t>
            </a:r>
            <a:r>
              <a:rPr lang="en-US" sz="2400" dirty="0">
                <a:hlinkClick r:id="rId11" tooltip="IBM"/>
              </a:rPr>
              <a:t>IBM</a:t>
            </a:r>
            <a:r>
              <a:rPr lang="en-US" sz="2400" dirty="0"/>
              <a:t>, and </a:t>
            </a:r>
            <a:r>
              <a:rPr lang="en-US" sz="2400" dirty="0">
                <a:hlinkClick r:id="rId12" tooltip="NEC"/>
              </a:rPr>
              <a:t>NEC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22934" y="62178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67731" y="6444477"/>
            <a:ext cx="7256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www.sdxcentral.com</a:t>
            </a:r>
            <a:r>
              <a:rPr lang="en-US" sz="1200" dirty="0"/>
              <a:t>/</a:t>
            </a:r>
            <a:r>
              <a:rPr lang="en-US" sz="1200" dirty="0" err="1"/>
              <a:t>sdn</a:t>
            </a:r>
            <a:r>
              <a:rPr lang="en-US" sz="1200" dirty="0"/>
              <a:t>/definitions/</a:t>
            </a:r>
            <a:r>
              <a:rPr lang="en-US" sz="1200" dirty="0" err="1"/>
              <a:t>sdn</a:t>
            </a:r>
            <a:r>
              <a:rPr lang="en-US" sz="1200" dirty="0"/>
              <a:t>-controllers/open-source-</a:t>
            </a:r>
            <a:r>
              <a:rPr lang="en-US" sz="1200" dirty="0" err="1"/>
              <a:t>sdn</a:t>
            </a:r>
            <a:r>
              <a:rPr lang="en-US" sz="1200" dirty="0"/>
              <a:t>-controllers/what-is-</a:t>
            </a:r>
            <a:r>
              <a:rPr lang="en-US" sz="1200" dirty="0" err="1"/>
              <a:t>ryu</a:t>
            </a:r>
            <a:r>
              <a:rPr lang="en-US" sz="1200" dirty="0"/>
              <a:t>-controller/</a:t>
            </a:r>
          </a:p>
        </p:txBody>
      </p:sp>
    </p:spTree>
    <p:extLst>
      <p:ext uri="{BB962C8B-B14F-4D97-AF65-F5344CB8AC3E}">
        <p14:creationId xmlns:p14="http://schemas.microsoft.com/office/powerpoint/2010/main" val="184797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OpenFlow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47" name="Content Placeholder 3">
            <a:extLst>
              <a:ext uri="{FF2B5EF4-FFF2-40B4-BE49-F238E27FC236}">
                <a16:creationId xmlns:a16="http://schemas.microsoft.com/office/drawing/2014/main" id="{A2095929-467E-784A-A05A-6CE113CF3D5B}"/>
              </a:ext>
            </a:extLst>
          </p:cNvPr>
          <p:cNvSpPr txBox="1">
            <a:spLocks/>
          </p:cNvSpPr>
          <p:nvPr/>
        </p:nvSpPr>
        <p:spPr bwMode="auto">
          <a:xfrm>
            <a:off x="863251" y="1363220"/>
            <a:ext cx="6088694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R="0" lvl="0" indent="-2809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operates between controller, switch</a:t>
            </a:r>
          </a:p>
          <a:p>
            <a:pPr marR="0" lvl="0" indent="-2809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TCP used to exchange messages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optional encryption</a:t>
            </a:r>
          </a:p>
          <a:p>
            <a:pPr marR="0" lvl="0" indent="-2809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three classes of  OpenFlow messages: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controller-to-switch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asynchronous (switch to controller)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symmetric (misc.)</a:t>
            </a:r>
          </a:p>
          <a:p>
            <a:pPr marL="347663" indent="-285750">
              <a:lnSpc>
                <a:spcPct val="100000"/>
              </a:lnSpc>
              <a:buSzTx/>
              <a:buFont typeface="Wingdings" pitchFamily="2" charset="2"/>
              <a:buChar char="§"/>
            </a:pPr>
            <a:r>
              <a:rPr lang="en-US" kern="0" dirty="0">
                <a:solidFill>
                  <a:srgbClr val="000000"/>
                </a:solidFill>
              </a:rPr>
              <a:t>distinct from OpenFlow API</a:t>
            </a:r>
          </a:p>
          <a:p>
            <a:pPr marL="744538" lvl="1" indent="-28257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</a:rPr>
              <a:t>API used to specify  generalized forwarding actions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F49B015-168B-FE46-A826-60399DD149DA}"/>
              </a:ext>
            </a:extLst>
          </p:cNvPr>
          <p:cNvGrpSpPr/>
          <p:nvPr/>
        </p:nvGrpSpPr>
        <p:grpSpPr>
          <a:xfrm>
            <a:off x="7839227" y="1446146"/>
            <a:ext cx="3616623" cy="3732173"/>
            <a:chOff x="7686822" y="1446146"/>
            <a:chExt cx="3616623" cy="3732173"/>
          </a:xfrm>
        </p:grpSpPr>
        <p:grpSp>
          <p:nvGrpSpPr>
            <p:cNvPr id="129" name="Group 950">
              <a:extLst>
                <a:ext uri="{FF2B5EF4-FFF2-40B4-BE49-F238E27FC236}">
                  <a16:creationId xmlns:a16="http://schemas.microsoft.com/office/drawing/2014/main" id="{4EAEDFFF-3D36-3C46-916B-C2D3D9CB05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11490" y="2119745"/>
              <a:ext cx="440889" cy="845230"/>
              <a:chOff x="4140" y="429"/>
              <a:chExt cx="1425" cy="2396"/>
            </a:xfrm>
          </p:grpSpPr>
          <p:sp>
            <p:nvSpPr>
              <p:cNvPr id="174" name="Freeform 951">
                <a:extLst>
                  <a:ext uri="{FF2B5EF4-FFF2-40B4-BE49-F238E27FC236}">
                    <a16:creationId xmlns:a16="http://schemas.microsoft.com/office/drawing/2014/main" id="{E50181C5-B5C7-D144-8F88-D9495C027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5" name="Rectangle 952">
                <a:extLst>
                  <a:ext uri="{FF2B5EF4-FFF2-40B4-BE49-F238E27FC236}">
                    <a16:creationId xmlns:a16="http://schemas.microsoft.com/office/drawing/2014/main" id="{6D544F60-D94E-BF42-A834-2624BAF7E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6" name="Freeform 953">
                <a:extLst>
                  <a:ext uri="{FF2B5EF4-FFF2-40B4-BE49-F238E27FC236}">
                    <a16:creationId xmlns:a16="http://schemas.microsoft.com/office/drawing/2014/main" id="{6365F75B-01F3-BC49-8C0D-968B42419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7" name="Freeform 954">
                <a:extLst>
                  <a:ext uri="{FF2B5EF4-FFF2-40B4-BE49-F238E27FC236}">
                    <a16:creationId xmlns:a16="http://schemas.microsoft.com/office/drawing/2014/main" id="{AD10B147-8033-E449-A9CC-C6DA33E27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8" name="Rectangle 955">
                <a:extLst>
                  <a:ext uri="{FF2B5EF4-FFF2-40B4-BE49-F238E27FC236}">
                    <a16:creationId xmlns:a16="http://schemas.microsoft.com/office/drawing/2014/main" id="{CC48B4AE-5026-594F-8FAE-41F6043B7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79" name="Group 956">
                <a:extLst>
                  <a:ext uri="{FF2B5EF4-FFF2-40B4-BE49-F238E27FC236}">
                    <a16:creationId xmlns:a16="http://schemas.microsoft.com/office/drawing/2014/main" id="{D2E1673F-B93C-1148-8E72-90A5B78006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04" name="AutoShape 957">
                  <a:extLst>
                    <a:ext uri="{FF2B5EF4-FFF2-40B4-BE49-F238E27FC236}">
                      <a16:creationId xmlns:a16="http://schemas.microsoft.com/office/drawing/2014/main" id="{D8FC1F4B-C0C9-784D-A739-318F038F09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5" name="AutoShape 958">
                  <a:extLst>
                    <a:ext uri="{FF2B5EF4-FFF2-40B4-BE49-F238E27FC236}">
                      <a16:creationId xmlns:a16="http://schemas.microsoft.com/office/drawing/2014/main" id="{65BAD390-C86E-AA4A-983B-F2D1ADC47C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80" name="Rectangle 959">
                <a:extLst>
                  <a:ext uri="{FF2B5EF4-FFF2-40B4-BE49-F238E27FC236}">
                    <a16:creationId xmlns:a16="http://schemas.microsoft.com/office/drawing/2014/main" id="{8B5742DE-8AB6-FF46-B2CB-15394CEA9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81" name="Group 960">
                <a:extLst>
                  <a:ext uri="{FF2B5EF4-FFF2-40B4-BE49-F238E27FC236}">
                    <a16:creationId xmlns:a16="http://schemas.microsoft.com/office/drawing/2014/main" id="{CB198750-F812-314C-B037-7CB761A825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02" name="AutoShape 961">
                  <a:extLst>
                    <a:ext uri="{FF2B5EF4-FFF2-40B4-BE49-F238E27FC236}">
                      <a16:creationId xmlns:a16="http://schemas.microsoft.com/office/drawing/2014/main" id="{9A3CDB15-9708-D54E-AE51-5DCBE21432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3" name="AutoShape 962">
                  <a:extLst>
                    <a:ext uri="{FF2B5EF4-FFF2-40B4-BE49-F238E27FC236}">
                      <a16:creationId xmlns:a16="http://schemas.microsoft.com/office/drawing/2014/main" id="{1B614F73-328E-9B46-8372-C05FD228D8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82" name="Rectangle 963">
                <a:extLst>
                  <a:ext uri="{FF2B5EF4-FFF2-40B4-BE49-F238E27FC236}">
                    <a16:creationId xmlns:a16="http://schemas.microsoft.com/office/drawing/2014/main" id="{C7864970-6BAA-E749-8CC8-880FD6528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3" name="Rectangle 964">
                <a:extLst>
                  <a:ext uri="{FF2B5EF4-FFF2-40B4-BE49-F238E27FC236}">
                    <a16:creationId xmlns:a16="http://schemas.microsoft.com/office/drawing/2014/main" id="{C314F0FD-DD34-D049-9E08-214DAC6B2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84" name="Group 965">
                <a:extLst>
                  <a:ext uri="{FF2B5EF4-FFF2-40B4-BE49-F238E27FC236}">
                    <a16:creationId xmlns:a16="http://schemas.microsoft.com/office/drawing/2014/main" id="{57C2B453-F0FA-3047-A392-73DDDAC427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00" name="AutoShape 966">
                  <a:extLst>
                    <a:ext uri="{FF2B5EF4-FFF2-40B4-BE49-F238E27FC236}">
                      <a16:creationId xmlns:a16="http://schemas.microsoft.com/office/drawing/2014/main" id="{C3F05126-FC6A-734C-AD6D-6E1253A924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" name="AutoShape 967">
                  <a:extLst>
                    <a:ext uri="{FF2B5EF4-FFF2-40B4-BE49-F238E27FC236}">
                      <a16:creationId xmlns:a16="http://schemas.microsoft.com/office/drawing/2014/main" id="{B3C3A5F4-977D-F84A-80F3-B37CF27DE5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85" name="Freeform 968">
                <a:extLst>
                  <a:ext uri="{FF2B5EF4-FFF2-40B4-BE49-F238E27FC236}">
                    <a16:creationId xmlns:a16="http://schemas.microsoft.com/office/drawing/2014/main" id="{43A2C07E-B17C-F445-8DBC-DDABEBD29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86" name="Group 969">
                <a:extLst>
                  <a:ext uri="{FF2B5EF4-FFF2-40B4-BE49-F238E27FC236}">
                    <a16:creationId xmlns:a16="http://schemas.microsoft.com/office/drawing/2014/main" id="{25DE9E61-3604-6F41-9F89-0E868DFA90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98" name="AutoShape 970">
                  <a:extLst>
                    <a:ext uri="{FF2B5EF4-FFF2-40B4-BE49-F238E27FC236}">
                      <a16:creationId xmlns:a16="http://schemas.microsoft.com/office/drawing/2014/main" id="{A3413F55-A30D-AC41-9350-CF1AD0C40A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9" name="AutoShape 971">
                  <a:extLst>
                    <a:ext uri="{FF2B5EF4-FFF2-40B4-BE49-F238E27FC236}">
                      <a16:creationId xmlns:a16="http://schemas.microsoft.com/office/drawing/2014/main" id="{B28D2635-07A0-7D49-B7EE-CBF050FB62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87" name="Rectangle 972">
                <a:extLst>
                  <a:ext uri="{FF2B5EF4-FFF2-40B4-BE49-F238E27FC236}">
                    <a16:creationId xmlns:a16="http://schemas.microsoft.com/office/drawing/2014/main" id="{10DF400F-0ACE-DB49-842A-73AB186E8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8" name="Freeform 973">
                <a:extLst>
                  <a:ext uri="{FF2B5EF4-FFF2-40B4-BE49-F238E27FC236}">
                    <a16:creationId xmlns:a16="http://schemas.microsoft.com/office/drawing/2014/main" id="{5EC94EAA-0027-F54D-9ED6-6198AA076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Freeform 974">
                <a:extLst>
                  <a:ext uri="{FF2B5EF4-FFF2-40B4-BE49-F238E27FC236}">
                    <a16:creationId xmlns:a16="http://schemas.microsoft.com/office/drawing/2014/main" id="{003F7FD5-07C0-FB4E-8CB0-734592819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39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0" name="Oval 975">
                <a:extLst>
                  <a:ext uri="{FF2B5EF4-FFF2-40B4-BE49-F238E27FC236}">
                    <a16:creationId xmlns:a16="http://schemas.microsoft.com/office/drawing/2014/main" id="{1B9B91C9-7D7A-D340-B15B-E033A6AFE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1" name="Freeform 976">
                <a:extLst>
                  <a:ext uri="{FF2B5EF4-FFF2-40B4-BE49-F238E27FC236}">
                    <a16:creationId xmlns:a16="http://schemas.microsoft.com/office/drawing/2014/main" id="{987C363B-CD17-8347-A056-CAD2A8B0C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2" name="AutoShape 977">
                <a:extLst>
                  <a:ext uri="{FF2B5EF4-FFF2-40B4-BE49-F238E27FC236}">
                    <a16:creationId xmlns:a16="http://schemas.microsoft.com/office/drawing/2014/main" id="{28BE7A7C-DB8F-3241-9B21-709E16D767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AutoShape 978">
                <a:extLst>
                  <a:ext uri="{FF2B5EF4-FFF2-40B4-BE49-F238E27FC236}">
                    <a16:creationId xmlns:a16="http://schemas.microsoft.com/office/drawing/2014/main" id="{D496DCB1-EFB0-FD44-9DBE-23B1B1A1D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" name="Oval 979">
                <a:extLst>
                  <a:ext uri="{FF2B5EF4-FFF2-40B4-BE49-F238E27FC236}">
                    <a16:creationId xmlns:a16="http://schemas.microsoft.com/office/drawing/2014/main" id="{0F4C12C7-2098-0740-868B-6A9FC2AD8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Oval 980">
                <a:extLst>
                  <a:ext uri="{FF2B5EF4-FFF2-40B4-BE49-F238E27FC236}">
                    <a16:creationId xmlns:a16="http://schemas.microsoft.com/office/drawing/2014/main" id="{80492F51-F7D5-D743-A620-557FFF4FF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6" name="Oval 981">
                <a:extLst>
                  <a:ext uri="{FF2B5EF4-FFF2-40B4-BE49-F238E27FC236}">
                    <a16:creationId xmlns:a16="http://schemas.microsoft.com/office/drawing/2014/main" id="{6979A032-F4F5-384B-8E44-130565B7C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Rectangle 982">
                <a:extLst>
                  <a:ext uri="{FF2B5EF4-FFF2-40B4-BE49-F238E27FC236}">
                    <a16:creationId xmlns:a16="http://schemas.microsoft.com/office/drawing/2014/main" id="{46FB30CB-D1BF-2C4E-B9AE-7B4A293A0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30" name="Picture 4">
              <a:extLst>
                <a:ext uri="{FF2B5EF4-FFF2-40B4-BE49-F238E27FC236}">
                  <a16:creationId xmlns:a16="http://schemas.microsoft.com/office/drawing/2014/main" id="{1881A099-3B50-ED48-93A5-C6CAB9F18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1361" y="2246085"/>
              <a:ext cx="1629624" cy="431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1F5F539-0080-624A-B682-A35FA596187E}"/>
                </a:ext>
              </a:extLst>
            </p:cNvPr>
            <p:cNvSpPr txBox="1"/>
            <p:nvPr/>
          </p:nvSpPr>
          <p:spPr>
            <a:xfrm>
              <a:off x="7757772" y="1446146"/>
              <a:ext cx="32223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ea typeface="ＭＳ Ｐゴシック" charset="0"/>
                </a:rPr>
                <a:t>OpenFlow Controller</a:t>
              </a:r>
            </a:p>
          </p:txBody>
        </p:sp>
        <p:sp>
          <p:nvSpPr>
            <p:cNvPr id="132" name="Freeform 3">
              <a:extLst>
                <a:ext uri="{FF2B5EF4-FFF2-40B4-BE49-F238E27FC236}">
                  <a16:creationId xmlns:a16="http://schemas.microsoft.com/office/drawing/2014/main" id="{B6C19C6C-8BE5-EF4F-B46F-A4BCBA072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822" y="3573747"/>
              <a:ext cx="3616623" cy="1604572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  <a:gd name="connsiteX0" fmla="*/ 0 w 9831"/>
                <a:gd name="connsiteY0" fmla="*/ 4265 h 9728"/>
                <a:gd name="connsiteX1" fmla="*/ 973 w 9831"/>
                <a:gd name="connsiteY1" fmla="*/ 2114 h 9728"/>
                <a:gd name="connsiteX2" fmla="*/ 2351 w 9831"/>
                <a:gd name="connsiteY2" fmla="*/ 84 h 9728"/>
                <a:gd name="connsiteX3" fmla="*/ 6893 w 9831"/>
                <a:gd name="connsiteY3" fmla="*/ 624 h 9728"/>
                <a:gd name="connsiteX4" fmla="*/ 8909 w 9831"/>
                <a:gd name="connsiteY4" fmla="*/ 2780 h 9728"/>
                <a:gd name="connsiteX5" fmla="*/ 9773 w 9831"/>
                <a:gd name="connsiteY5" fmla="*/ 6266 h 9728"/>
                <a:gd name="connsiteX6" fmla="*/ 7373 w 9831"/>
                <a:gd name="connsiteY6" fmla="*/ 9162 h 9728"/>
                <a:gd name="connsiteX7" fmla="*/ 4413 w 9831"/>
                <a:gd name="connsiteY7" fmla="*/ 9673 h 9728"/>
                <a:gd name="connsiteX8" fmla="*/ 2067 w 9831"/>
                <a:gd name="connsiteY8" fmla="*/ 9460 h 9728"/>
                <a:gd name="connsiteX9" fmla="*/ 453 w 9831"/>
                <a:gd name="connsiteY9" fmla="*/ 7416 h 9728"/>
                <a:gd name="connsiteX10" fmla="*/ 0 w 9831"/>
                <a:gd name="connsiteY10" fmla="*/ 4265 h 9728"/>
                <a:gd name="connsiteX0" fmla="*/ 0 w 10003"/>
                <a:gd name="connsiteY0" fmla="*/ 4299 h 9915"/>
                <a:gd name="connsiteX1" fmla="*/ 990 w 10003"/>
                <a:gd name="connsiteY1" fmla="*/ 2088 h 9915"/>
                <a:gd name="connsiteX2" fmla="*/ 2391 w 10003"/>
                <a:gd name="connsiteY2" fmla="*/ 1 h 9915"/>
                <a:gd name="connsiteX3" fmla="*/ 6715 w 10003"/>
                <a:gd name="connsiteY3" fmla="*/ 1965 h 9915"/>
                <a:gd name="connsiteX4" fmla="*/ 9062 w 10003"/>
                <a:gd name="connsiteY4" fmla="*/ 2773 h 9915"/>
                <a:gd name="connsiteX5" fmla="*/ 9941 w 10003"/>
                <a:gd name="connsiteY5" fmla="*/ 6356 h 9915"/>
                <a:gd name="connsiteX6" fmla="*/ 7500 w 10003"/>
                <a:gd name="connsiteY6" fmla="*/ 9333 h 9915"/>
                <a:gd name="connsiteX7" fmla="*/ 4489 w 10003"/>
                <a:gd name="connsiteY7" fmla="*/ 9858 h 9915"/>
                <a:gd name="connsiteX8" fmla="*/ 2103 w 10003"/>
                <a:gd name="connsiteY8" fmla="*/ 9640 h 9915"/>
                <a:gd name="connsiteX9" fmla="*/ 461 w 10003"/>
                <a:gd name="connsiteY9" fmla="*/ 7538 h 9915"/>
                <a:gd name="connsiteX10" fmla="*/ 0 w 10003"/>
                <a:gd name="connsiteY10" fmla="*/ 4299 h 9915"/>
                <a:gd name="connsiteX0" fmla="*/ 0 w 10000"/>
                <a:gd name="connsiteY0" fmla="*/ 4336 h 10000"/>
                <a:gd name="connsiteX1" fmla="*/ 990 w 10000"/>
                <a:gd name="connsiteY1" fmla="*/ 2106 h 10000"/>
                <a:gd name="connsiteX2" fmla="*/ 2390 w 10000"/>
                <a:gd name="connsiteY2" fmla="*/ 1 h 10000"/>
                <a:gd name="connsiteX3" fmla="*/ 6713 w 10000"/>
                <a:gd name="connsiteY3" fmla="*/ 1982 h 10000"/>
                <a:gd name="connsiteX4" fmla="*/ 9059 w 10000"/>
                <a:gd name="connsiteY4" fmla="*/ 2797 h 10000"/>
                <a:gd name="connsiteX5" fmla="*/ 9938 w 10000"/>
                <a:gd name="connsiteY5" fmla="*/ 6410 h 10000"/>
                <a:gd name="connsiteX6" fmla="*/ 7498 w 10000"/>
                <a:gd name="connsiteY6" fmla="*/ 9413 h 10000"/>
                <a:gd name="connsiteX7" fmla="*/ 4488 w 10000"/>
                <a:gd name="connsiteY7" fmla="*/ 9943 h 10000"/>
                <a:gd name="connsiteX8" fmla="*/ 2102 w 10000"/>
                <a:gd name="connsiteY8" fmla="*/ 9723 h 10000"/>
                <a:gd name="connsiteX9" fmla="*/ 461 w 10000"/>
                <a:gd name="connsiteY9" fmla="*/ 7603 h 10000"/>
                <a:gd name="connsiteX10" fmla="*/ 0 w 10000"/>
                <a:gd name="connsiteY10" fmla="*/ 4336 h 10000"/>
                <a:gd name="connsiteX0" fmla="*/ 0 w 10000"/>
                <a:gd name="connsiteY0" fmla="*/ 4336 h 10000"/>
                <a:gd name="connsiteX1" fmla="*/ 990 w 10000"/>
                <a:gd name="connsiteY1" fmla="*/ 2106 h 10000"/>
                <a:gd name="connsiteX2" fmla="*/ 2390 w 10000"/>
                <a:gd name="connsiteY2" fmla="*/ 1 h 10000"/>
                <a:gd name="connsiteX3" fmla="*/ 6713 w 10000"/>
                <a:gd name="connsiteY3" fmla="*/ 1982 h 10000"/>
                <a:gd name="connsiteX4" fmla="*/ 9059 w 10000"/>
                <a:gd name="connsiteY4" fmla="*/ 2797 h 10000"/>
                <a:gd name="connsiteX5" fmla="*/ 9938 w 10000"/>
                <a:gd name="connsiteY5" fmla="*/ 6410 h 10000"/>
                <a:gd name="connsiteX6" fmla="*/ 7498 w 10000"/>
                <a:gd name="connsiteY6" fmla="*/ 9413 h 10000"/>
                <a:gd name="connsiteX7" fmla="*/ 4488 w 10000"/>
                <a:gd name="connsiteY7" fmla="*/ 9943 h 10000"/>
                <a:gd name="connsiteX8" fmla="*/ 2102 w 10000"/>
                <a:gd name="connsiteY8" fmla="*/ 9723 h 10000"/>
                <a:gd name="connsiteX9" fmla="*/ 461 w 10000"/>
                <a:gd name="connsiteY9" fmla="*/ 7603 h 10000"/>
                <a:gd name="connsiteX10" fmla="*/ 0 w 10000"/>
                <a:gd name="connsiteY10" fmla="*/ 4336 h 10000"/>
                <a:gd name="connsiteX0" fmla="*/ 0 w 10000"/>
                <a:gd name="connsiteY0" fmla="*/ 4002 h 9666"/>
                <a:gd name="connsiteX1" fmla="*/ 990 w 10000"/>
                <a:gd name="connsiteY1" fmla="*/ 1772 h 9666"/>
                <a:gd name="connsiteX2" fmla="*/ 3804 w 10000"/>
                <a:gd name="connsiteY2" fmla="*/ 1 h 9666"/>
                <a:gd name="connsiteX3" fmla="*/ 6713 w 10000"/>
                <a:gd name="connsiteY3" fmla="*/ 1648 h 9666"/>
                <a:gd name="connsiteX4" fmla="*/ 9059 w 10000"/>
                <a:gd name="connsiteY4" fmla="*/ 2463 h 9666"/>
                <a:gd name="connsiteX5" fmla="*/ 9938 w 10000"/>
                <a:gd name="connsiteY5" fmla="*/ 6076 h 9666"/>
                <a:gd name="connsiteX6" fmla="*/ 7498 w 10000"/>
                <a:gd name="connsiteY6" fmla="*/ 9079 h 9666"/>
                <a:gd name="connsiteX7" fmla="*/ 4488 w 10000"/>
                <a:gd name="connsiteY7" fmla="*/ 9609 h 9666"/>
                <a:gd name="connsiteX8" fmla="*/ 2102 w 10000"/>
                <a:gd name="connsiteY8" fmla="*/ 9389 h 9666"/>
                <a:gd name="connsiteX9" fmla="*/ 461 w 10000"/>
                <a:gd name="connsiteY9" fmla="*/ 7269 h 9666"/>
                <a:gd name="connsiteX10" fmla="*/ 0 w 10000"/>
                <a:gd name="connsiteY10" fmla="*/ 4002 h 9666"/>
                <a:gd name="connsiteX0" fmla="*/ 103 w 9643"/>
                <a:gd name="connsiteY0" fmla="*/ 4486 h 10000"/>
                <a:gd name="connsiteX1" fmla="*/ 633 w 9643"/>
                <a:gd name="connsiteY1" fmla="*/ 1833 h 10000"/>
                <a:gd name="connsiteX2" fmla="*/ 3447 w 9643"/>
                <a:gd name="connsiteY2" fmla="*/ 1 h 10000"/>
                <a:gd name="connsiteX3" fmla="*/ 6356 w 9643"/>
                <a:gd name="connsiteY3" fmla="*/ 1705 h 10000"/>
                <a:gd name="connsiteX4" fmla="*/ 8702 w 9643"/>
                <a:gd name="connsiteY4" fmla="*/ 2548 h 10000"/>
                <a:gd name="connsiteX5" fmla="*/ 9581 w 9643"/>
                <a:gd name="connsiteY5" fmla="*/ 6286 h 10000"/>
                <a:gd name="connsiteX6" fmla="*/ 7141 w 9643"/>
                <a:gd name="connsiteY6" fmla="*/ 9393 h 10000"/>
                <a:gd name="connsiteX7" fmla="*/ 4131 w 9643"/>
                <a:gd name="connsiteY7" fmla="*/ 9941 h 10000"/>
                <a:gd name="connsiteX8" fmla="*/ 1745 w 9643"/>
                <a:gd name="connsiteY8" fmla="*/ 9713 h 10000"/>
                <a:gd name="connsiteX9" fmla="*/ 104 w 9643"/>
                <a:gd name="connsiteY9" fmla="*/ 7520 h 10000"/>
                <a:gd name="connsiteX10" fmla="*/ 103 w 9643"/>
                <a:gd name="connsiteY10" fmla="*/ 4486 h 10000"/>
                <a:gd name="connsiteX0" fmla="*/ 107 w 10000"/>
                <a:gd name="connsiteY0" fmla="*/ 4486 h 10000"/>
                <a:gd name="connsiteX1" fmla="*/ 1304 w 10000"/>
                <a:gd name="connsiteY1" fmla="*/ 2006 h 10000"/>
                <a:gd name="connsiteX2" fmla="*/ 3575 w 10000"/>
                <a:gd name="connsiteY2" fmla="*/ 1 h 10000"/>
                <a:gd name="connsiteX3" fmla="*/ 6591 w 10000"/>
                <a:gd name="connsiteY3" fmla="*/ 1705 h 10000"/>
                <a:gd name="connsiteX4" fmla="*/ 9024 w 10000"/>
                <a:gd name="connsiteY4" fmla="*/ 2548 h 10000"/>
                <a:gd name="connsiteX5" fmla="*/ 9936 w 10000"/>
                <a:gd name="connsiteY5" fmla="*/ 6286 h 10000"/>
                <a:gd name="connsiteX6" fmla="*/ 7405 w 10000"/>
                <a:gd name="connsiteY6" fmla="*/ 9393 h 10000"/>
                <a:gd name="connsiteX7" fmla="*/ 4284 w 10000"/>
                <a:gd name="connsiteY7" fmla="*/ 9941 h 10000"/>
                <a:gd name="connsiteX8" fmla="*/ 1810 w 10000"/>
                <a:gd name="connsiteY8" fmla="*/ 9713 h 10000"/>
                <a:gd name="connsiteX9" fmla="*/ 108 w 10000"/>
                <a:gd name="connsiteY9" fmla="*/ 7520 h 10000"/>
                <a:gd name="connsiteX10" fmla="*/ 107 w 10000"/>
                <a:gd name="connsiteY10" fmla="*/ 4486 h 10000"/>
                <a:gd name="connsiteX0" fmla="*/ 0 w 9893"/>
                <a:gd name="connsiteY0" fmla="*/ 4486 h 10000"/>
                <a:gd name="connsiteX1" fmla="*/ 1197 w 9893"/>
                <a:gd name="connsiteY1" fmla="*/ 2006 h 10000"/>
                <a:gd name="connsiteX2" fmla="*/ 3468 w 9893"/>
                <a:gd name="connsiteY2" fmla="*/ 1 h 10000"/>
                <a:gd name="connsiteX3" fmla="*/ 6484 w 9893"/>
                <a:gd name="connsiteY3" fmla="*/ 1705 h 10000"/>
                <a:gd name="connsiteX4" fmla="*/ 8917 w 9893"/>
                <a:gd name="connsiteY4" fmla="*/ 2548 h 10000"/>
                <a:gd name="connsiteX5" fmla="*/ 9829 w 9893"/>
                <a:gd name="connsiteY5" fmla="*/ 6286 h 10000"/>
                <a:gd name="connsiteX6" fmla="*/ 7298 w 9893"/>
                <a:gd name="connsiteY6" fmla="*/ 9393 h 10000"/>
                <a:gd name="connsiteX7" fmla="*/ 4177 w 9893"/>
                <a:gd name="connsiteY7" fmla="*/ 9941 h 10000"/>
                <a:gd name="connsiteX8" fmla="*/ 1703 w 9893"/>
                <a:gd name="connsiteY8" fmla="*/ 9713 h 10000"/>
                <a:gd name="connsiteX9" fmla="*/ 645 w 9893"/>
                <a:gd name="connsiteY9" fmla="*/ 7520 h 10000"/>
                <a:gd name="connsiteX10" fmla="*/ 0 w 9893"/>
                <a:gd name="connsiteY10" fmla="*/ 4486 h 10000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16"/>
                <a:gd name="connsiteX1" fmla="*/ 1210 w 10000"/>
                <a:gd name="connsiteY1" fmla="*/ 2006 h 10016"/>
                <a:gd name="connsiteX2" fmla="*/ 3506 w 10000"/>
                <a:gd name="connsiteY2" fmla="*/ 1 h 10016"/>
                <a:gd name="connsiteX3" fmla="*/ 6554 w 10000"/>
                <a:gd name="connsiteY3" fmla="*/ 1705 h 10016"/>
                <a:gd name="connsiteX4" fmla="*/ 9013 w 10000"/>
                <a:gd name="connsiteY4" fmla="*/ 2548 h 10016"/>
                <a:gd name="connsiteX5" fmla="*/ 9935 w 10000"/>
                <a:gd name="connsiteY5" fmla="*/ 6286 h 10016"/>
                <a:gd name="connsiteX6" fmla="*/ 7377 w 10000"/>
                <a:gd name="connsiteY6" fmla="*/ 9393 h 10016"/>
                <a:gd name="connsiteX7" fmla="*/ 4222 w 10000"/>
                <a:gd name="connsiteY7" fmla="*/ 9941 h 10016"/>
                <a:gd name="connsiteX8" fmla="*/ 2296 w 10000"/>
                <a:gd name="connsiteY8" fmla="*/ 8329 h 10016"/>
                <a:gd name="connsiteX9" fmla="*/ 652 w 10000"/>
                <a:gd name="connsiteY9" fmla="*/ 7520 h 10016"/>
                <a:gd name="connsiteX10" fmla="*/ 0 w 10000"/>
                <a:gd name="connsiteY10" fmla="*/ 4486 h 10016"/>
                <a:gd name="connsiteX0" fmla="*/ 0 w 10000"/>
                <a:gd name="connsiteY0" fmla="*/ 4486 h 10016"/>
                <a:gd name="connsiteX1" fmla="*/ 1210 w 10000"/>
                <a:gd name="connsiteY1" fmla="*/ 2006 h 10016"/>
                <a:gd name="connsiteX2" fmla="*/ 3506 w 10000"/>
                <a:gd name="connsiteY2" fmla="*/ 1 h 10016"/>
                <a:gd name="connsiteX3" fmla="*/ 6554 w 10000"/>
                <a:gd name="connsiteY3" fmla="*/ 1705 h 10016"/>
                <a:gd name="connsiteX4" fmla="*/ 9013 w 10000"/>
                <a:gd name="connsiteY4" fmla="*/ 2548 h 10016"/>
                <a:gd name="connsiteX5" fmla="*/ 9935 w 10000"/>
                <a:gd name="connsiteY5" fmla="*/ 6286 h 10016"/>
                <a:gd name="connsiteX6" fmla="*/ 7377 w 10000"/>
                <a:gd name="connsiteY6" fmla="*/ 9393 h 10016"/>
                <a:gd name="connsiteX7" fmla="*/ 4222 w 10000"/>
                <a:gd name="connsiteY7" fmla="*/ 9941 h 10016"/>
                <a:gd name="connsiteX8" fmla="*/ 2296 w 10000"/>
                <a:gd name="connsiteY8" fmla="*/ 8329 h 10016"/>
                <a:gd name="connsiteX9" fmla="*/ 652 w 10000"/>
                <a:gd name="connsiteY9" fmla="*/ 7520 h 10016"/>
                <a:gd name="connsiteX10" fmla="*/ 0 w 10000"/>
                <a:gd name="connsiteY10" fmla="*/ 4486 h 1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00" h="10016">
                  <a:moveTo>
                    <a:pt x="0" y="4486"/>
                  </a:moveTo>
                  <a:cubicBezTo>
                    <a:pt x="23" y="3587"/>
                    <a:pt x="627" y="2754"/>
                    <a:pt x="1210" y="2006"/>
                  </a:cubicBezTo>
                  <a:cubicBezTo>
                    <a:pt x="1794" y="1258"/>
                    <a:pt x="2615" y="51"/>
                    <a:pt x="3506" y="1"/>
                  </a:cubicBezTo>
                  <a:cubicBezTo>
                    <a:pt x="4396" y="-49"/>
                    <a:pt x="5636" y="1281"/>
                    <a:pt x="6554" y="1705"/>
                  </a:cubicBezTo>
                  <a:cubicBezTo>
                    <a:pt x="7473" y="2129"/>
                    <a:pt x="8449" y="1784"/>
                    <a:pt x="9013" y="2548"/>
                  </a:cubicBezTo>
                  <a:cubicBezTo>
                    <a:pt x="9577" y="3312"/>
                    <a:pt x="10207" y="5145"/>
                    <a:pt x="9935" y="6286"/>
                  </a:cubicBezTo>
                  <a:cubicBezTo>
                    <a:pt x="9662" y="7428"/>
                    <a:pt x="8329" y="8783"/>
                    <a:pt x="7377" y="9393"/>
                  </a:cubicBezTo>
                  <a:cubicBezTo>
                    <a:pt x="6425" y="10002"/>
                    <a:pt x="5069" y="10118"/>
                    <a:pt x="4222" y="9941"/>
                  </a:cubicBezTo>
                  <a:cubicBezTo>
                    <a:pt x="3375" y="9764"/>
                    <a:pt x="2767" y="8820"/>
                    <a:pt x="2296" y="8329"/>
                  </a:cubicBezTo>
                  <a:cubicBezTo>
                    <a:pt x="1825" y="7838"/>
                    <a:pt x="1035" y="8161"/>
                    <a:pt x="652" y="7520"/>
                  </a:cubicBezTo>
                  <a:cubicBezTo>
                    <a:pt x="269" y="6879"/>
                    <a:pt x="99" y="5188"/>
                    <a:pt x="0" y="4486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631D570-361B-0A4F-97D0-9A6BC12FB245}"/>
                </a:ext>
              </a:extLst>
            </p:cNvPr>
            <p:cNvCxnSpPr/>
            <p:nvPr/>
          </p:nvCxnSpPr>
          <p:spPr>
            <a:xfrm flipV="1">
              <a:off x="7988607" y="3775213"/>
              <a:ext cx="1203228" cy="660205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CFA908F-632E-CA4F-8984-0B2DE97C4A0F}"/>
                </a:ext>
              </a:extLst>
            </p:cNvPr>
            <p:cNvCxnSpPr/>
            <p:nvPr/>
          </p:nvCxnSpPr>
          <p:spPr>
            <a:xfrm>
              <a:off x="7988607" y="4435418"/>
              <a:ext cx="1203228" cy="517808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2FBFAA0-0EE3-BB43-9152-4969B38C1A49}"/>
                </a:ext>
              </a:extLst>
            </p:cNvPr>
            <p:cNvCxnSpPr/>
            <p:nvPr/>
          </p:nvCxnSpPr>
          <p:spPr>
            <a:xfrm>
              <a:off x="8998012" y="3982336"/>
              <a:ext cx="319671" cy="828494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4E0B832-3FC5-574B-9F1E-BD22C743D1D6}"/>
                </a:ext>
              </a:extLst>
            </p:cNvPr>
            <p:cNvCxnSpPr/>
            <p:nvPr/>
          </p:nvCxnSpPr>
          <p:spPr>
            <a:xfrm>
              <a:off x="9268742" y="3917611"/>
              <a:ext cx="1307416" cy="27185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861FF87-C6D9-EB4C-B9B8-43772439ACFF}"/>
                </a:ext>
              </a:extLst>
            </p:cNvPr>
            <p:cNvCxnSpPr/>
            <p:nvPr/>
          </p:nvCxnSpPr>
          <p:spPr>
            <a:xfrm flipV="1">
              <a:off x="9461009" y="4344802"/>
              <a:ext cx="1115149" cy="608426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353D82E-8FA0-F74A-85EB-A42A69F92293}"/>
                </a:ext>
              </a:extLst>
            </p:cNvPr>
            <p:cNvGrpSpPr/>
            <p:nvPr/>
          </p:nvGrpSpPr>
          <p:grpSpPr>
            <a:xfrm>
              <a:off x="10288073" y="4115087"/>
              <a:ext cx="753999" cy="373786"/>
              <a:chOff x="7493876" y="2774731"/>
              <a:chExt cx="1481958" cy="894622"/>
            </a:xfrm>
          </p:grpSpPr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295CCF8A-262B-154E-ACD3-3D59F4E8955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8A4983CB-966A-E34A-9835-7569FFD43B7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F3D8239B-E01B-8D4C-8B1A-79D3EE3F013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70" name="Freeform 169">
                  <a:extLst>
                    <a:ext uri="{FF2B5EF4-FFF2-40B4-BE49-F238E27FC236}">
                      <a16:creationId xmlns:a16="http://schemas.microsoft.com/office/drawing/2014/main" id="{FF83420E-44BC-194B-9ED3-FE9DB736B0E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70">
                  <a:extLst>
                    <a:ext uri="{FF2B5EF4-FFF2-40B4-BE49-F238E27FC236}">
                      <a16:creationId xmlns:a16="http://schemas.microsoft.com/office/drawing/2014/main" id="{0039DC68-C120-8442-8133-04DCB027676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Freeform 171">
                  <a:extLst>
                    <a:ext uri="{FF2B5EF4-FFF2-40B4-BE49-F238E27FC236}">
                      <a16:creationId xmlns:a16="http://schemas.microsoft.com/office/drawing/2014/main" id="{86B0594D-D566-464E-84AD-60F69E34FE1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Freeform 172">
                  <a:extLst>
                    <a:ext uri="{FF2B5EF4-FFF2-40B4-BE49-F238E27FC236}">
                      <a16:creationId xmlns:a16="http://schemas.microsoft.com/office/drawing/2014/main" id="{96535EE5-5F15-9B47-9FA3-5462D1D6FF4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1794D50-2655-4143-ACDC-7B9CFFD28EFB}"/>
                </a:ext>
              </a:extLst>
            </p:cNvPr>
            <p:cNvGrpSpPr/>
            <p:nvPr/>
          </p:nvGrpSpPr>
          <p:grpSpPr>
            <a:xfrm>
              <a:off x="7988218" y="4212069"/>
              <a:ext cx="753999" cy="373786"/>
              <a:chOff x="7493876" y="2774731"/>
              <a:chExt cx="1481958" cy="894622"/>
            </a:xfrm>
          </p:grpSpPr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58FB7B2A-678F-9040-8CE2-202A5D74D9F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50925578-96EF-A045-933D-24AC50637F6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ACC5AD1-9C97-D644-ACEC-58FCE6231EF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06F669DD-6374-054C-96DB-43D4F0CF15B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163">
                  <a:extLst>
                    <a:ext uri="{FF2B5EF4-FFF2-40B4-BE49-F238E27FC236}">
                      <a16:creationId xmlns:a16="http://schemas.microsoft.com/office/drawing/2014/main" id="{5D9C6DF2-C338-9544-B84B-DB02CBE1E8B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164">
                  <a:extLst>
                    <a:ext uri="{FF2B5EF4-FFF2-40B4-BE49-F238E27FC236}">
                      <a16:creationId xmlns:a16="http://schemas.microsoft.com/office/drawing/2014/main" id="{FCCD833C-4225-454C-A629-302312E6CED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165">
                  <a:extLst>
                    <a:ext uri="{FF2B5EF4-FFF2-40B4-BE49-F238E27FC236}">
                      <a16:creationId xmlns:a16="http://schemas.microsoft.com/office/drawing/2014/main" id="{2DE50C89-24A0-8B4D-92C5-C55DFA736F1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3B48D140-AAB4-3A4F-B8B8-518AF7CF2C69}"/>
                </a:ext>
              </a:extLst>
            </p:cNvPr>
            <p:cNvGrpSpPr/>
            <p:nvPr/>
          </p:nvGrpSpPr>
          <p:grpSpPr>
            <a:xfrm>
              <a:off x="8971890" y="4738542"/>
              <a:ext cx="753999" cy="373786"/>
              <a:chOff x="7493876" y="2774731"/>
              <a:chExt cx="1481958" cy="894622"/>
            </a:xfrm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FE57807F-1447-D44F-B404-966015075C7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3982EE3-3449-C044-BD0D-7EC81F99F66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F97DEDA5-BA9C-A943-A3C1-4F4B817EB4F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6" name="Freeform 155">
                  <a:extLst>
                    <a:ext uri="{FF2B5EF4-FFF2-40B4-BE49-F238E27FC236}">
                      <a16:creationId xmlns:a16="http://schemas.microsoft.com/office/drawing/2014/main" id="{61EADF13-F44B-2B43-AE78-D55E1114272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2E5C14A0-91A6-AA42-839B-AD29DA604A2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Freeform 157">
                  <a:extLst>
                    <a:ext uri="{FF2B5EF4-FFF2-40B4-BE49-F238E27FC236}">
                      <a16:creationId xmlns:a16="http://schemas.microsoft.com/office/drawing/2014/main" id="{F1AF5CF0-5119-584D-81B5-A48CA73C5E1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D38DA429-3201-3D46-B754-F37B6FE9745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021D291-26C6-AF49-86BA-158481992C2F}"/>
                </a:ext>
              </a:extLst>
            </p:cNvPr>
            <p:cNvGrpSpPr/>
            <p:nvPr/>
          </p:nvGrpSpPr>
          <p:grpSpPr>
            <a:xfrm>
              <a:off x="8736362" y="3768724"/>
              <a:ext cx="753999" cy="373786"/>
              <a:chOff x="7493876" y="2774731"/>
              <a:chExt cx="1481958" cy="894622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E5938199-49B6-0D4A-B490-7D3711D704B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21D43069-C751-2543-86B4-57B2E71B3BF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9012458-7BC8-5F41-B066-C6EEBE26670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49" name="Freeform 148">
                  <a:extLst>
                    <a:ext uri="{FF2B5EF4-FFF2-40B4-BE49-F238E27FC236}">
                      <a16:creationId xmlns:a16="http://schemas.microsoft.com/office/drawing/2014/main" id="{C8E0D58E-F804-C844-8DA3-3B4F45236E2C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Freeform 149">
                  <a:extLst>
                    <a:ext uri="{FF2B5EF4-FFF2-40B4-BE49-F238E27FC236}">
                      <a16:creationId xmlns:a16="http://schemas.microsoft.com/office/drawing/2014/main" id="{B4B68733-8B68-FC45-B05B-1D541028D8F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Freeform 150">
                  <a:extLst>
                    <a:ext uri="{FF2B5EF4-FFF2-40B4-BE49-F238E27FC236}">
                      <a16:creationId xmlns:a16="http://schemas.microsoft.com/office/drawing/2014/main" id="{8592BC0A-4A10-094F-A09B-B3161A16561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151">
                  <a:extLst>
                    <a:ext uri="{FF2B5EF4-FFF2-40B4-BE49-F238E27FC236}">
                      <a16:creationId xmlns:a16="http://schemas.microsoft.com/office/drawing/2014/main" id="{91BE8D3E-3653-6444-98C3-CB3C3D3F6AB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2" name="Up-Down Arrow 141">
              <a:extLst>
                <a:ext uri="{FF2B5EF4-FFF2-40B4-BE49-F238E27FC236}">
                  <a16:creationId xmlns:a16="http://schemas.microsoft.com/office/drawing/2014/main" id="{7FF81446-291C-C947-8585-019F3F6E8813}"/>
                </a:ext>
              </a:extLst>
            </p:cNvPr>
            <p:cNvSpPr/>
            <p:nvPr/>
          </p:nvSpPr>
          <p:spPr>
            <a:xfrm rot="18842452">
              <a:off x="9773071" y="2749725"/>
              <a:ext cx="110632" cy="1621438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3" name="Up-Down Arrow 142">
              <a:extLst>
                <a:ext uri="{FF2B5EF4-FFF2-40B4-BE49-F238E27FC236}">
                  <a16:creationId xmlns:a16="http://schemas.microsoft.com/office/drawing/2014/main" id="{B95589CC-8F98-4C4F-8BA3-9B58BDC84044}"/>
                </a:ext>
              </a:extLst>
            </p:cNvPr>
            <p:cNvSpPr/>
            <p:nvPr/>
          </p:nvSpPr>
          <p:spPr>
            <a:xfrm rot="1544330">
              <a:off x="8498334" y="2913840"/>
              <a:ext cx="132567" cy="1340938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4" name="Up-Down Arrow 143">
              <a:extLst>
                <a:ext uri="{FF2B5EF4-FFF2-40B4-BE49-F238E27FC236}">
                  <a16:creationId xmlns:a16="http://schemas.microsoft.com/office/drawing/2014/main" id="{BE98B4E9-6553-B246-8910-F619C6ED59AE}"/>
                </a:ext>
              </a:extLst>
            </p:cNvPr>
            <p:cNvSpPr/>
            <p:nvPr/>
          </p:nvSpPr>
          <p:spPr>
            <a:xfrm>
              <a:off x="8891032" y="2979040"/>
              <a:ext cx="132567" cy="794393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5" name="Up-Down Arrow 144">
              <a:extLst>
                <a:ext uri="{FF2B5EF4-FFF2-40B4-BE49-F238E27FC236}">
                  <a16:creationId xmlns:a16="http://schemas.microsoft.com/office/drawing/2014/main" id="{A1AEE8AC-6840-3746-9F54-9B18D3E5C055}"/>
                </a:ext>
              </a:extLst>
            </p:cNvPr>
            <p:cNvSpPr/>
            <p:nvPr/>
          </p:nvSpPr>
          <p:spPr>
            <a:xfrm rot="21168731">
              <a:off x="9181573" y="2978458"/>
              <a:ext cx="132567" cy="1740801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226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457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OpenFlow: </a:t>
            </a:r>
            <a:r>
              <a:rPr lang="en-US" dirty="0"/>
              <a:t>controller-to-switch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610955-4D70-5844-AF3C-17FCA079A4DB}"/>
              </a:ext>
            </a:extLst>
          </p:cNvPr>
          <p:cNvSpPr/>
          <p:nvPr/>
        </p:nvSpPr>
        <p:spPr>
          <a:xfrm>
            <a:off x="918575" y="1523276"/>
            <a:ext cx="6058423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90"/>
                </a:solidFill>
              </a:rPr>
              <a:t>Key controller-to-switch messages:</a:t>
            </a:r>
          </a:p>
          <a:p>
            <a:endParaRPr lang="en-US" sz="3200" dirty="0">
              <a:solidFill>
                <a:srgbClr val="000090"/>
              </a:solidFill>
            </a:endParaRPr>
          </a:p>
          <a:p>
            <a:pPr marL="342900" indent="-280988">
              <a:buClr>
                <a:srgbClr val="0000A8"/>
              </a:buClr>
              <a:buFont typeface="Wingdings" pitchFamily="2" charset="2"/>
              <a:buChar char="§"/>
            </a:pPr>
            <a:r>
              <a:rPr lang="en-US" sz="2800" i="1" dirty="0">
                <a:solidFill>
                  <a:srgbClr val="CC0000"/>
                </a:solidFill>
              </a:rPr>
              <a:t>features: </a:t>
            </a:r>
            <a:r>
              <a:rPr lang="en-US" sz="2800" dirty="0"/>
              <a:t>controller queries switch features, switch replies</a:t>
            </a:r>
          </a:p>
          <a:p>
            <a:pPr marL="342900" indent="-280988">
              <a:buClr>
                <a:srgbClr val="0000A8"/>
              </a:buClr>
              <a:buFont typeface="Wingdings" pitchFamily="2" charset="2"/>
              <a:buChar char="§"/>
            </a:pPr>
            <a:r>
              <a:rPr lang="en-US" sz="2800" i="1" dirty="0">
                <a:solidFill>
                  <a:srgbClr val="CC0000"/>
                </a:solidFill>
              </a:rPr>
              <a:t>configure: </a:t>
            </a:r>
            <a:r>
              <a:rPr lang="en-US" sz="2800" dirty="0"/>
              <a:t>controller queries/sets switch configuration parameters</a:t>
            </a:r>
          </a:p>
          <a:p>
            <a:pPr marL="342900" indent="-280988">
              <a:buClr>
                <a:srgbClr val="0000A8"/>
              </a:buClr>
              <a:buFont typeface="Wingdings" pitchFamily="2" charset="2"/>
              <a:buChar char="§"/>
            </a:pPr>
            <a:r>
              <a:rPr lang="en-US" sz="2800" i="1" dirty="0">
                <a:solidFill>
                  <a:srgbClr val="CC0000"/>
                </a:solidFill>
              </a:rPr>
              <a:t>modify-state: </a:t>
            </a:r>
            <a:r>
              <a:rPr lang="en-US" sz="2800" dirty="0"/>
              <a:t>add, delete, modify flow entries in the OpenFlow tables</a:t>
            </a:r>
          </a:p>
          <a:p>
            <a:pPr marL="342900" indent="-280988">
              <a:buClr>
                <a:srgbClr val="0000A8"/>
              </a:buClr>
              <a:buFont typeface="Wingdings" pitchFamily="2" charset="2"/>
              <a:buChar char="§"/>
            </a:pPr>
            <a:r>
              <a:rPr lang="en-US" sz="2800" i="1" dirty="0">
                <a:solidFill>
                  <a:srgbClr val="CC0000"/>
                </a:solidFill>
              </a:rPr>
              <a:t>packet-out: </a:t>
            </a:r>
            <a:r>
              <a:rPr lang="en-US" sz="2800" dirty="0"/>
              <a:t>a message used by the controller to send out a specific packet out of a specific switch port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113BED9-58BA-0E4C-982E-AE0EDD7B0E96}"/>
              </a:ext>
            </a:extLst>
          </p:cNvPr>
          <p:cNvGrpSpPr/>
          <p:nvPr/>
        </p:nvGrpSpPr>
        <p:grpSpPr>
          <a:xfrm>
            <a:off x="7839227" y="1446146"/>
            <a:ext cx="3616623" cy="3732173"/>
            <a:chOff x="7686822" y="1446146"/>
            <a:chExt cx="3616623" cy="3732173"/>
          </a:xfrm>
        </p:grpSpPr>
        <p:grpSp>
          <p:nvGrpSpPr>
            <p:cNvPr id="179" name="Group 950">
              <a:extLst>
                <a:ext uri="{FF2B5EF4-FFF2-40B4-BE49-F238E27FC236}">
                  <a16:creationId xmlns:a16="http://schemas.microsoft.com/office/drawing/2014/main" id="{C87BE356-E809-EF48-A80D-4A417DAFE4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11490" y="2119745"/>
              <a:ext cx="440889" cy="845230"/>
              <a:chOff x="4140" y="429"/>
              <a:chExt cx="1425" cy="2396"/>
            </a:xfrm>
          </p:grpSpPr>
          <p:sp>
            <p:nvSpPr>
              <p:cNvPr id="224" name="Freeform 951">
                <a:extLst>
                  <a:ext uri="{FF2B5EF4-FFF2-40B4-BE49-F238E27FC236}">
                    <a16:creationId xmlns:a16="http://schemas.microsoft.com/office/drawing/2014/main" id="{8B755082-0279-7A40-9C72-674AB2F7D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5" name="Rectangle 952">
                <a:extLst>
                  <a:ext uri="{FF2B5EF4-FFF2-40B4-BE49-F238E27FC236}">
                    <a16:creationId xmlns:a16="http://schemas.microsoft.com/office/drawing/2014/main" id="{06E02BA7-5429-0541-8F8D-A4483DC7BE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6" name="Freeform 953">
                <a:extLst>
                  <a:ext uri="{FF2B5EF4-FFF2-40B4-BE49-F238E27FC236}">
                    <a16:creationId xmlns:a16="http://schemas.microsoft.com/office/drawing/2014/main" id="{B5F45512-74FD-D844-85E9-BD3B03BAC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7" name="Freeform 954">
                <a:extLst>
                  <a:ext uri="{FF2B5EF4-FFF2-40B4-BE49-F238E27FC236}">
                    <a16:creationId xmlns:a16="http://schemas.microsoft.com/office/drawing/2014/main" id="{D8C02203-D9C6-F34B-AC03-3C858C080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8" name="Rectangle 955">
                <a:extLst>
                  <a:ext uri="{FF2B5EF4-FFF2-40B4-BE49-F238E27FC236}">
                    <a16:creationId xmlns:a16="http://schemas.microsoft.com/office/drawing/2014/main" id="{6F5DF8ED-356A-1F48-89F6-988C453DD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29" name="Group 956">
                <a:extLst>
                  <a:ext uri="{FF2B5EF4-FFF2-40B4-BE49-F238E27FC236}">
                    <a16:creationId xmlns:a16="http://schemas.microsoft.com/office/drawing/2014/main" id="{5692F48A-AD68-9C40-A365-9BA8519139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4" name="AutoShape 957">
                  <a:extLst>
                    <a:ext uri="{FF2B5EF4-FFF2-40B4-BE49-F238E27FC236}">
                      <a16:creationId xmlns:a16="http://schemas.microsoft.com/office/drawing/2014/main" id="{02BFDCD0-FDDC-2947-BDE5-8CD4058533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55" name="AutoShape 958">
                  <a:extLst>
                    <a:ext uri="{FF2B5EF4-FFF2-40B4-BE49-F238E27FC236}">
                      <a16:creationId xmlns:a16="http://schemas.microsoft.com/office/drawing/2014/main" id="{5B2B27AD-5761-7540-842C-82291E43BE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0" name="Rectangle 959">
                <a:extLst>
                  <a:ext uri="{FF2B5EF4-FFF2-40B4-BE49-F238E27FC236}">
                    <a16:creationId xmlns:a16="http://schemas.microsoft.com/office/drawing/2014/main" id="{76391211-601A-8C4A-A897-DFF32EBD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31" name="Group 960">
                <a:extLst>
                  <a:ext uri="{FF2B5EF4-FFF2-40B4-BE49-F238E27FC236}">
                    <a16:creationId xmlns:a16="http://schemas.microsoft.com/office/drawing/2014/main" id="{4A898D0A-BA19-C241-A002-318AA4A734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2" name="AutoShape 961">
                  <a:extLst>
                    <a:ext uri="{FF2B5EF4-FFF2-40B4-BE49-F238E27FC236}">
                      <a16:creationId xmlns:a16="http://schemas.microsoft.com/office/drawing/2014/main" id="{DEC50F88-815B-C24E-A746-BF72E29A4B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53" name="AutoShape 962">
                  <a:extLst>
                    <a:ext uri="{FF2B5EF4-FFF2-40B4-BE49-F238E27FC236}">
                      <a16:creationId xmlns:a16="http://schemas.microsoft.com/office/drawing/2014/main" id="{5671BDCF-839B-8F47-8971-DA91198ACE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2" name="Rectangle 963">
                <a:extLst>
                  <a:ext uri="{FF2B5EF4-FFF2-40B4-BE49-F238E27FC236}">
                    <a16:creationId xmlns:a16="http://schemas.microsoft.com/office/drawing/2014/main" id="{B5952670-8B35-7A47-8424-CACDB8CA4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Rectangle 964">
                <a:extLst>
                  <a:ext uri="{FF2B5EF4-FFF2-40B4-BE49-F238E27FC236}">
                    <a16:creationId xmlns:a16="http://schemas.microsoft.com/office/drawing/2014/main" id="{4422A870-3BD1-D34E-8CDA-00C00B708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34" name="Group 965">
                <a:extLst>
                  <a:ext uri="{FF2B5EF4-FFF2-40B4-BE49-F238E27FC236}">
                    <a16:creationId xmlns:a16="http://schemas.microsoft.com/office/drawing/2014/main" id="{7BD4432F-75CD-5A4E-8DAB-BC0C436775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50" name="AutoShape 966">
                  <a:extLst>
                    <a:ext uri="{FF2B5EF4-FFF2-40B4-BE49-F238E27FC236}">
                      <a16:creationId xmlns:a16="http://schemas.microsoft.com/office/drawing/2014/main" id="{C4C30E79-C938-2042-9CE7-B4778F899E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51" name="AutoShape 967">
                  <a:extLst>
                    <a:ext uri="{FF2B5EF4-FFF2-40B4-BE49-F238E27FC236}">
                      <a16:creationId xmlns:a16="http://schemas.microsoft.com/office/drawing/2014/main" id="{DC3F7F0B-6562-E448-8B3E-D4FEFDCED3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5" name="Freeform 968">
                <a:extLst>
                  <a:ext uri="{FF2B5EF4-FFF2-40B4-BE49-F238E27FC236}">
                    <a16:creationId xmlns:a16="http://schemas.microsoft.com/office/drawing/2014/main" id="{E28409B3-F332-2440-A29A-38392FADE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36" name="Group 969">
                <a:extLst>
                  <a:ext uri="{FF2B5EF4-FFF2-40B4-BE49-F238E27FC236}">
                    <a16:creationId xmlns:a16="http://schemas.microsoft.com/office/drawing/2014/main" id="{1FF28CE3-79C0-BE4F-853E-9C567B0F5A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48" name="AutoShape 970">
                  <a:extLst>
                    <a:ext uri="{FF2B5EF4-FFF2-40B4-BE49-F238E27FC236}">
                      <a16:creationId xmlns:a16="http://schemas.microsoft.com/office/drawing/2014/main" id="{3AAB8674-EC1E-BE4D-8DB2-C08A9FA50A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49" name="AutoShape 971">
                  <a:extLst>
                    <a:ext uri="{FF2B5EF4-FFF2-40B4-BE49-F238E27FC236}">
                      <a16:creationId xmlns:a16="http://schemas.microsoft.com/office/drawing/2014/main" id="{A28B1EC1-8CC0-1744-813E-EA7223658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7" name="Rectangle 972">
                <a:extLst>
                  <a:ext uri="{FF2B5EF4-FFF2-40B4-BE49-F238E27FC236}">
                    <a16:creationId xmlns:a16="http://schemas.microsoft.com/office/drawing/2014/main" id="{08FF9A56-98A2-4547-99BE-094F811AB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8" name="Freeform 973">
                <a:extLst>
                  <a:ext uri="{FF2B5EF4-FFF2-40B4-BE49-F238E27FC236}">
                    <a16:creationId xmlns:a16="http://schemas.microsoft.com/office/drawing/2014/main" id="{7E8CEB32-B8AA-CB4E-85C5-D96A7437C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9" name="Freeform 974">
                <a:extLst>
                  <a:ext uri="{FF2B5EF4-FFF2-40B4-BE49-F238E27FC236}">
                    <a16:creationId xmlns:a16="http://schemas.microsoft.com/office/drawing/2014/main" id="{63DD5A39-8435-7A4D-BE8A-4626DB36C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39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0" name="Oval 975">
                <a:extLst>
                  <a:ext uri="{FF2B5EF4-FFF2-40B4-BE49-F238E27FC236}">
                    <a16:creationId xmlns:a16="http://schemas.microsoft.com/office/drawing/2014/main" id="{2F96D7D3-E797-7D4A-930E-A888E52C6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1" name="Freeform 976">
                <a:extLst>
                  <a:ext uri="{FF2B5EF4-FFF2-40B4-BE49-F238E27FC236}">
                    <a16:creationId xmlns:a16="http://schemas.microsoft.com/office/drawing/2014/main" id="{0AC0D9D6-FAB0-2149-AB34-1A7502AFD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2" name="AutoShape 977">
                <a:extLst>
                  <a:ext uri="{FF2B5EF4-FFF2-40B4-BE49-F238E27FC236}">
                    <a16:creationId xmlns:a16="http://schemas.microsoft.com/office/drawing/2014/main" id="{2BB3F677-6C0A-9244-B2D3-C6578659C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3" name="AutoShape 978">
                <a:extLst>
                  <a:ext uri="{FF2B5EF4-FFF2-40B4-BE49-F238E27FC236}">
                    <a16:creationId xmlns:a16="http://schemas.microsoft.com/office/drawing/2014/main" id="{9B575564-0643-C840-BEC1-EA0A87490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4" name="Oval 979">
                <a:extLst>
                  <a:ext uri="{FF2B5EF4-FFF2-40B4-BE49-F238E27FC236}">
                    <a16:creationId xmlns:a16="http://schemas.microsoft.com/office/drawing/2014/main" id="{42DAB0D6-0E47-E246-A457-039BA6634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5" name="Oval 980">
                <a:extLst>
                  <a:ext uri="{FF2B5EF4-FFF2-40B4-BE49-F238E27FC236}">
                    <a16:creationId xmlns:a16="http://schemas.microsoft.com/office/drawing/2014/main" id="{26D69774-403D-214E-BF62-A85CBE651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6" name="Oval 981">
                <a:extLst>
                  <a:ext uri="{FF2B5EF4-FFF2-40B4-BE49-F238E27FC236}">
                    <a16:creationId xmlns:a16="http://schemas.microsoft.com/office/drawing/2014/main" id="{26DC7522-3EF5-7241-AF1E-E415C56DD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7" name="Rectangle 982">
                <a:extLst>
                  <a:ext uri="{FF2B5EF4-FFF2-40B4-BE49-F238E27FC236}">
                    <a16:creationId xmlns:a16="http://schemas.microsoft.com/office/drawing/2014/main" id="{8DEF73AD-782C-4544-88F5-4A758E660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80" name="Picture 4">
              <a:extLst>
                <a:ext uri="{FF2B5EF4-FFF2-40B4-BE49-F238E27FC236}">
                  <a16:creationId xmlns:a16="http://schemas.microsoft.com/office/drawing/2014/main" id="{C1C7DF53-B6EC-4E47-9C75-9D5334D9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1361" y="2246085"/>
              <a:ext cx="1629624" cy="431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B6AB8F7-2F1B-B247-9F4F-49854BA9BB07}"/>
                </a:ext>
              </a:extLst>
            </p:cNvPr>
            <p:cNvSpPr txBox="1"/>
            <p:nvPr/>
          </p:nvSpPr>
          <p:spPr>
            <a:xfrm>
              <a:off x="7757772" y="1446146"/>
              <a:ext cx="32223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ea typeface="ＭＳ Ｐゴシック" charset="0"/>
                </a:rPr>
                <a:t>OpenFlow Controller</a:t>
              </a:r>
            </a:p>
          </p:txBody>
        </p:sp>
        <p:sp>
          <p:nvSpPr>
            <p:cNvPr id="182" name="Freeform 3">
              <a:extLst>
                <a:ext uri="{FF2B5EF4-FFF2-40B4-BE49-F238E27FC236}">
                  <a16:creationId xmlns:a16="http://schemas.microsoft.com/office/drawing/2014/main" id="{C2351F8B-C157-A844-9FBF-33F526E5C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822" y="3573747"/>
              <a:ext cx="3616623" cy="1604572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  <a:gd name="connsiteX0" fmla="*/ 0 w 9831"/>
                <a:gd name="connsiteY0" fmla="*/ 4265 h 9728"/>
                <a:gd name="connsiteX1" fmla="*/ 973 w 9831"/>
                <a:gd name="connsiteY1" fmla="*/ 2114 h 9728"/>
                <a:gd name="connsiteX2" fmla="*/ 2351 w 9831"/>
                <a:gd name="connsiteY2" fmla="*/ 84 h 9728"/>
                <a:gd name="connsiteX3" fmla="*/ 6893 w 9831"/>
                <a:gd name="connsiteY3" fmla="*/ 624 h 9728"/>
                <a:gd name="connsiteX4" fmla="*/ 8909 w 9831"/>
                <a:gd name="connsiteY4" fmla="*/ 2780 h 9728"/>
                <a:gd name="connsiteX5" fmla="*/ 9773 w 9831"/>
                <a:gd name="connsiteY5" fmla="*/ 6266 h 9728"/>
                <a:gd name="connsiteX6" fmla="*/ 7373 w 9831"/>
                <a:gd name="connsiteY6" fmla="*/ 9162 h 9728"/>
                <a:gd name="connsiteX7" fmla="*/ 4413 w 9831"/>
                <a:gd name="connsiteY7" fmla="*/ 9673 h 9728"/>
                <a:gd name="connsiteX8" fmla="*/ 2067 w 9831"/>
                <a:gd name="connsiteY8" fmla="*/ 9460 h 9728"/>
                <a:gd name="connsiteX9" fmla="*/ 453 w 9831"/>
                <a:gd name="connsiteY9" fmla="*/ 7416 h 9728"/>
                <a:gd name="connsiteX10" fmla="*/ 0 w 9831"/>
                <a:gd name="connsiteY10" fmla="*/ 4265 h 9728"/>
                <a:gd name="connsiteX0" fmla="*/ 0 w 10003"/>
                <a:gd name="connsiteY0" fmla="*/ 4299 h 9915"/>
                <a:gd name="connsiteX1" fmla="*/ 990 w 10003"/>
                <a:gd name="connsiteY1" fmla="*/ 2088 h 9915"/>
                <a:gd name="connsiteX2" fmla="*/ 2391 w 10003"/>
                <a:gd name="connsiteY2" fmla="*/ 1 h 9915"/>
                <a:gd name="connsiteX3" fmla="*/ 6715 w 10003"/>
                <a:gd name="connsiteY3" fmla="*/ 1965 h 9915"/>
                <a:gd name="connsiteX4" fmla="*/ 9062 w 10003"/>
                <a:gd name="connsiteY4" fmla="*/ 2773 h 9915"/>
                <a:gd name="connsiteX5" fmla="*/ 9941 w 10003"/>
                <a:gd name="connsiteY5" fmla="*/ 6356 h 9915"/>
                <a:gd name="connsiteX6" fmla="*/ 7500 w 10003"/>
                <a:gd name="connsiteY6" fmla="*/ 9333 h 9915"/>
                <a:gd name="connsiteX7" fmla="*/ 4489 w 10003"/>
                <a:gd name="connsiteY7" fmla="*/ 9858 h 9915"/>
                <a:gd name="connsiteX8" fmla="*/ 2103 w 10003"/>
                <a:gd name="connsiteY8" fmla="*/ 9640 h 9915"/>
                <a:gd name="connsiteX9" fmla="*/ 461 w 10003"/>
                <a:gd name="connsiteY9" fmla="*/ 7538 h 9915"/>
                <a:gd name="connsiteX10" fmla="*/ 0 w 10003"/>
                <a:gd name="connsiteY10" fmla="*/ 4299 h 9915"/>
                <a:gd name="connsiteX0" fmla="*/ 0 w 10000"/>
                <a:gd name="connsiteY0" fmla="*/ 4336 h 10000"/>
                <a:gd name="connsiteX1" fmla="*/ 990 w 10000"/>
                <a:gd name="connsiteY1" fmla="*/ 2106 h 10000"/>
                <a:gd name="connsiteX2" fmla="*/ 2390 w 10000"/>
                <a:gd name="connsiteY2" fmla="*/ 1 h 10000"/>
                <a:gd name="connsiteX3" fmla="*/ 6713 w 10000"/>
                <a:gd name="connsiteY3" fmla="*/ 1982 h 10000"/>
                <a:gd name="connsiteX4" fmla="*/ 9059 w 10000"/>
                <a:gd name="connsiteY4" fmla="*/ 2797 h 10000"/>
                <a:gd name="connsiteX5" fmla="*/ 9938 w 10000"/>
                <a:gd name="connsiteY5" fmla="*/ 6410 h 10000"/>
                <a:gd name="connsiteX6" fmla="*/ 7498 w 10000"/>
                <a:gd name="connsiteY6" fmla="*/ 9413 h 10000"/>
                <a:gd name="connsiteX7" fmla="*/ 4488 w 10000"/>
                <a:gd name="connsiteY7" fmla="*/ 9943 h 10000"/>
                <a:gd name="connsiteX8" fmla="*/ 2102 w 10000"/>
                <a:gd name="connsiteY8" fmla="*/ 9723 h 10000"/>
                <a:gd name="connsiteX9" fmla="*/ 461 w 10000"/>
                <a:gd name="connsiteY9" fmla="*/ 7603 h 10000"/>
                <a:gd name="connsiteX10" fmla="*/ 0 w 10000"/>
                <a:gd name="connsiteY10" fmla="*/ 4336 h 10000"/>
                <a:gd name="connsiteX0" fmla="*/ 0 w 10000"/>
                <a:gd name="connsiteY0" fmla="*/ 4336 h 10000"/>
                <a:gd name="connsiteX1" fmla="*/ 990 w 10000"/>
                <a:gd name="connsiteY1" fmla="*/ 2106 h 10000"/>
                <a:gd name="connsiteX2" fmla="*/ 2390 w 10000"/>
                <a:gd name="connsiteY2" fmla="*/ 1 h 10000"/>
                <a:gd name="connsiteX3" fmla="*/ 6713 w 10000"/>
                <a:gd name="connsiteY3" fmla="*/ 1982 h 10000"/>
                <a:gd name="connsiteX4" fmla="*/ 9059 w 10000"/>
                <a:gd name="connsiteY4" fmla="*/ 2797 h 10000"/>
                <a:gd name="connsiteX5" fmla="*/ 9938 w 10000"/>
                <a:gd name="connsiteY5" fmla="*/ 6410 h 10000"/>
                <a:gd name="connsiteX6" fmla="*/ 7498 w 10000"/>
                <a:gd name="connsiteY6" fmla="*/ 9413 h 10000"/>
                <a:gd name="connsiteX7" fmla="*/ 4488 w 10000"/>
                <a:gd name="connsiteY7" fmla="*/ 9943 h 10000"/>
                <a:gd name="connsiteX8" fmla="*/ 2102 w 10000"/>
                <a:gd name="connsiteY8" fmla="*/ 9723 h 10000"/>
                <a:gd name="connsiteX9" fmla="*/ 461 w 10000"/>
                <a:gd name="connsiteY9" fmla="*/ 7603 h 10000"/>
                <a:gd name="connsiteX10" fmla="*/ 0 w 10000"/>
                <a:gd name="connsiteY10" fmla="*/ 4336 h 10000"/>
                <a:gd name="connsiteX0" fmla="*/ 0 w 10000"/>
                <a:gd name="connsiteY0" fmla="*/ 4002 h 9666"/>
                <a:gd name="connsiteX1" fmla="*/ 990 w 10000"/>
                <a:gd name="connsiteY1" fmla="*/ 1772 h 9666"/>
                <a:gd name="connsiteX2" fmla="*/ 3804 w 10000"/>
                <a:gd name="connsiteY2" fmla="*/ 1 h 9666"/>
                <a:gd name="connsiteX3" fmla="*/ 6713 w 10000"/>
                <a:gd name="connsiteY3" fmla="*/ 1648 h 9666"/>
                <a:gd name="connsiteX4" fmla="*/ 9059 w 10000"/>
                <a:gd name="connsiteY4" fmla="*/ 2463 h 9666"/>
                <a:gd name="connsiteX5" fmla="*/ 9938 w 10000"/>
                <a:gd name="connsiteY5" fmla="*/ 6076 h 9666"/>
                <a:gd name="connsiteX6" fmla="*/ 7498 w 10000"/>
                <a:gd name="connsiteY6" fmla="*/ 9079 h 9666"/>
                <a:gd name="connsiteX7" fmla="*/ 4488 w 10000"/>
                <a:gd name="connsiteY7" fmla="*/ 9609 h 9666"/>
                <a:gd name="connsiteX8" fmla="*/ 2102 w 10000"/>
                <a:gd name="connsiteY8" fmla="*/ 9389 h 9666"/>
                <a:gd name="connsiteX9" fmla="*/ 461 w 10000"/>
                <a:gd name="connsiteY9" fmla="*/ 7269 h 9666"/>
                <a:gd name="connsiteX10" fmla="*/ 0 w 10000"/>
                <a:gd name="connsiteY10" fmla="*/ 4002 h 9666"/>
                <a:gd name="connsiteX0" fmla="*/ 103 w 9643"/>
                <a:gd name="connsiteY0" fmla="*/ 4486 h 10000"/>
                <a:gd name="connsiteX1" fmla="*/ 633 w 9643"/>
                <a:gd name="connsiteY1" fmla="*/ 1833 h 10000"/>
                <a:gd name="connsiteX2" fmla="*/ 3447 w 9643"/>
                <a:gd name="connsiteY2" fmla="*/ 1 h 10000"/>
                <a:gd name="connsiteX3" fmla="*/ 6356 w 9643"/>
                <a:gd name="connsiteY3" fmla="*/ 1705 h 10000"/>
                <a:gd name="connsiteX4" fmla="*/ 8702 w 9643"/>
                <a:gd name="connsiteY4" fmla="*/ 2548 h 10000"/>
                <a:gd name="connsiteX5" fmla="*/ 9581 w 9643"/>
                <a:gd name="connsiteY5" fmla="*/ 6286 h 10000"/>
                <a:gd name="connsiteX6" fmla="*/ 7141 w 9643"/>
                <a:gd name="connsiteY6" fmla="*/ 9393 h 10000"/>
                <a:gd name="connsiteX7" fmla="*/ 4131 w 9643"/>
                <a:gd name="connsiteY7" fmla="*/ 9941 h 10000"/>
                <a:gd name="connsiteX8" fmla="*/ 1745 w 9643"/>
                <a:gd name="connsiteY8" fmla="*/ 9713 h 10000"/>
                <a:gd name="connsiteX9" fmla="*/ 104 w 9643"/>
                <a:gd name="connsiteY9" fmla="*/ 7520 h 10000"/>
                <a:gd name="connsiteX10" fmla="*/ 103 w 9643"/>
                <a:gd name="connsiteY10" fmla="*/ 4486 h 10000"/>
                <a:gd name="connsiteX0" fmla="*/ 107 w 10000"/>
                <a:gd name="connsiteY0" fmla="*/ 4486 h 10000"/>
                <a:gd name="connsiteX1" fmla="*/ 1304 w 10000"/>
                <a:gd name="connsiteY1" fmla="*/ 2006 h 10000"/>
                <a:gd name="connsiteX2" fmla="*/ 3575 w 10000"/>
                <a:gd name="connsiteY2" fmla="*/ 1 h 10000"/>
                <a:gd name="connsiteX3" fmla="*/ 6591 w 10000"/>
                <a:gd name="connsiteY3" fmla="*/ 1705 h 10000"/>
                <a:gd name="connsiteX4" fmla="*/ 9024 w 10000"/>
                <a:gd name="connsiteY4" fmla="*/ 2548 h 10000"/>
                <a:gd name="connsiteX5" fmla="*/ 9936 w 10000"/>
                <a:gd name="connsiteY5" fmla="*/ 6286 h 10000"/>
                <a:gd name="connsiteX6" fmla="*/ 7405 w 10000"/>
                <a:gd name="connsiteY6" fmla="*/ 9393 h 10000"/>
                <a:gd name="connsiteX7" fmla="*/ 4284 w 10000"/>
                <a:gd name="connsiteY7" fmla="*/ 9941 h 10000"/>
                <a:gd name="connsiteX8" fmla="*/ 1810 w 10000"/>
                <a:gd name="connsiteY8" fmla="*/ 9713 h 10000"/>
                <a:gd name="connsiteX9" fmla="*/ 108 w 10000"/>
                <a:gd name="connsiteY9" fmla="*/ 7520 h 10000"/>
                <a:gd name="connsiteX10" fmla="*/ 107 w 10000"/>
                <a:gd name="connsiteY10" fmla="*/ 4486 h 10000"/>
                <a:gd name="connsiteX0" fmla="*/ 0 w 9893"/>
                <a:gd name="connsiteY0" fmla="*/ 4486 h 10000"/>
                <a:gd name="connsiteX1" fmla="*/ 1197 w 9893"/>
                <a:gd name="connsiteY1" fmla="*/ 2006 h 10000"/>
                <a:gd name="connsiteX2" fmla="*/ 3468 w 9893"/>
                <a:gd name="connsiteY2" fmla="*/ 1 h 10000"/>
                <a:gd name="connsiteX3" fmla="*/ 6484 w 9893"/>
                <a:gd name="connsiteY3" fmla="*/ 1705 h 10000"/>
                <a:gd name="connsiteX4" fmla="*/ 8917 w 9893"/>
                <a:gd name="connsiteY4" fmla="*/ 2548 h 10000"/>
                <a:gd name="connsiteX5" fmla="*/ 9829 w 9893"/>
                <a:gd name="connsiteY5" fmla="*/ 6286 h 10000"/>
                <a:gd name="connsiteX6" fmla="*/ 7298 w 9893"/>
                <a:gd name="connsiteY6" fmla="*/ 9393 h 10000"/>
                <a:gd name="connsiteX7" fmla="*/ 4177 w 9893"/>
                <a:gd name="connsiteY7" fmla="*/ 9941 h 10000"/>
                <a:gd name="connsiteX8" fmla="*/ 1703 w 9893"/>
                <a:gd name="connsiteY8" fmla="*/ 9713 h 10000"/>
                <a:gd name="connsiteX9" fmla="*/ 645 w 9893"/>
                <a:gd name="connsiteY9" fmla="*/ 7520 h 10000"/>
                <a:gd name="connsiteX10" fmla="*/ 0 w 9893"/>
                <a:gd name="connsiteY10" fmla="*/ 4486 h 10000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16"/>
                <a:gd name="connsiteX1" fmla="*/ 1210 w 10000"/>
                <a:gd name="connsiteY1" fmla="*/ 2006 h 10016"/>
                <a:gd name="connsiteX2" fmla="*/ 3506 w 10000"/>
                <a:gd name="connsiteY2" fmla="*/ 1 h 10016"/>
                <a:gd name="connsiteX3" fmla="*/ 6554 w 10000"/>
                <a:gd name="connsiteY3" fmla="*/ 1705 h 10016"/>
                <a:gd name="connsiteX4" fmla="*/ 9013 w 10000"/>
                <a:gd name="connsiteY4" fmla="*/ 2548 h 10016"/>
                <a:gd name="connsiteX5" fmla="*/ 9935 w 10000"/>
                <a:gd name="connsiteY5" fmla="*/ 6286 h 10016"/>
                <a:gd name="connsiteX6" fmla="*/ 7377 w 10000"/>
                <a:gd name="connsiteY6" fmla="*/ 9393 h 10016"/>
                <a:gd name="connsiteX7" fmla="*/ 4222 w 10000"/>
                <a:gd name="connsiteY7" fmla="*/ 9941 h 10016"/>
                <a:gd name="connsiteX8" fmla="*/ 2296 w 10000"/>
                <a:gd name="connsiteY8" fmla="*/ 8329 h 10016"/>
                <a:gd name="connsiteX9" fmla="*/ 652 w 10000"/>
                <a:gd name="connsiteY9" fmla="*/ 7520 h 10016"/>
                <a:gd name="connsiteX10" fmla="*/ 0 w 10000"/>
                <a:gd name="connsiteY10" fmla="*/ 4486 h 10016"/>
                <a:gd name="connsiteX0" fmla="*/ 0 w 10000"/>
                <a:gd name="connsiteY0" fmla="*/ 4486 h 10016"/>
                <a:gd name="connsiteX1" fmla="*/ 1210 w 10000"/>
                <a:gd name="connsiteY1" fmla="*/ 2006 h 10016"/>
                <a:gd name="connsiteX2" fmla="*/ 3506 w 10000"/>
                <a:gd name="connsiteY2" fmla="*/ 1 h 10016"/>
                <a:gd name="connsiteX3" fmla="*/ 6554 w 10000"/>
                <a:gd name="connsiteY3" fmla="*/ 1705 h 10016"/>
                <a:gd name="connsiteX4" fmla="*/ 9013 w 10000"/>
                <a:gd name="connsiteY4" fmla="*/ 2548 h 10016"/>
                <a:gd name="connsiteX5" fmla="*/ 9935 w 10000"/>
                <a:gd name="connsiteY5" fmla="*/ 6286 h 10016"/>
                <a:gd name="connsiteX6" fmla="*/ 7377 w 10000"/>
                <a:gd name="connsiteY6" fmla="*/ 9393 h 10016"/>
                <a:gd name="connsiteX7" fmla="*/ 4222 w 10000"/>
                <a:gd name="connsiteY7" fmla="*/ 9941 h 10016"/>
                <a:gd name="connsiteX8" fmla="*/ 2296 w 10000"/>
                <a:gd name="connsiteY8" fmla="*/ 8329 h 10016"/>
                <a:gd name="connsiteX9" fmla="*/ 652 w 10000"/>
                <a:gd name="connsiteY9" fmla="*/ 7520 h 10016"/>
                <a:gd name="connsiteX10" fmla="*/ 0 w 10000"/>
                <a:gd name="connsiteY10" fmla="*/ 4486 h 1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00" h="10016">
                  <a:moveTo>
                    <a:pt x="0" y="4486"/>
                  </a:moveTo>
                  <a:cubicBezTo>
                    <a:pt x="23" y="3587"/>
                    <a:pt x="627" y="2754"/>
                    <a:pt x="1210" y="2006"/>
                  </a:cubicBezTo>
                  <a:cubicBezTo>
                    <a:pt x="1794" y="1258"/>
                    <a:pt x="2615" y="51"/>
                    <a:pt x="3506" y="1"/>
                  </a:cubicBezTo>
                  <a:cubicBezTo>
                    <a:pt x="4396" y="-49"/>
                    <a:pt x="5636" y="1281"/>
                    <a:pt x="6554" y="1705"/>
                  </a:cubicBezTo>
                  <a:cubicBezTo>
                    <a:pt x="7473" y="2129"/>
                    <a:pt x="8449" y="1784"/>
                    <a:pt x="9013" y="2548"/>
                  </a:cubicBezTo>
                  <a:cubicBezTo>
                    <a:pt x="9577" y="3312"/>
                    <a:pt x="10207" y="5145"/>
                    <a:pt x="9935" y="6286"/>
                  </a:cubicBezTo>
                  <a:cubicBezTo>
                    <a:pt x="9662" y="7428"/>
                    <a:pt x="8329" y="8783"/>
                    <a:pt x="7377" y="9393"/>
                  </a:cubicBezTo>
                  <a:cubicBezTo>
                    <a:pt x="6425" y="10002"/>
                    <a:pt x="5069" y="10118"/>
                    <a:pt x="4222" y="9941"/>
                  </a:cubicBezTo>
                  <a:cubicBezTo>
                    <a:pt x="3375" y="9764"/>
                    <a:pt x="2767" y="8820"/>
                    <a:pt x="2296" y="8329"/>
                  </a:cubicBezTo>
                  <a:cubicBezTo>
                    <a:pt x="1825" y="7838"/>
                    <a:pt x="1035" y="8161"/>
                    <a:pt x="652" y="7520"/>
                  </a:cubicBezTo>
                  <a:cubicBezTo>
                    <a:pt x="269" y="6879"/>
                    <a:pt x="99" y="5188"/>
                    <a:pt x="0" y="4486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4F9DD47E-E6C7-254B-9D7A-8386B96CFBA3}"/>
                </a:ext>
              </a:extLst>
            </p:cNvPr>
            <p:cNvCxnSpPr/>
            <p:nvPr/>
          </p:nvCxnSpPr>
          <p:spPr>
            <a:xfrm flipV="1">
              <a:off x="7988607" y="3775213"/>
              <a:ext cx="1203228" cy="660205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63CDEDC8-E645-5647-87E8-71F346110444}"/>
                </a:ext>
              </a:extLst>
            </p:cNvPr>
            <p:cNvCxnSpPr/>
            <p:nvPr/>
          </p:nvCxnSpPr>
          <p:spPr>
            <a:xfrm>
              <a:off x="7988607" y="4435418"/>
              <a:ext cx="1203228" cy="517808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C4CA3CC-7C14-9C43-9C88-18B3AC78DF59}"/>
                </a:ext>
              </a:extLst>
            </p:cNvPr>
            <p:cNvCxnSpPr/>
            <p:nvPr/>
          </p:nvCxnSpPr>
          <p:spPr>
            <a:xfrm>
              <a:off x="8998012" y="3982336"/>
              <a:ext cx="319671" cy="828494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8CC3EBD-E425-184C-894C-EAB5273767D9}"/>
                </a:ext>
              </a:extLst>
            </p:cNvPr>
            <p:cNvCxnSpPr/>
            <p:nvPr/>
          </p:nvCxnSpPr>
          <p:spPr>
            <a:xfrm>
              <a:off x="9268742" y="3917611"/>
              <a:ext cx="1307416" cy="27185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FEF48E80-646F-7F47-A7F6-ED0682948DB1}"/>
                </a:ext>
              </a:extLst>
            </p:cNvPr>
            <p:cNvCxnSpPr/>
            <p:nvPr/>
          </p:nvCxnSpPr>
          <p:spPr>
            <a:xfrm flipV="1">
              <a:off x="9461009" y="4344802"/>
              <a:ext cx="1115149" cy="608426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0C804D6D-5E6C-524E-BD9D-63A040FEC0E8}"/>
                </a:ext>
              </a:extLst>
            </p:cNvPr>
            <p:cNvGrpSpPr/>
            <p:nvPr/>
          </p:nvGrpSpPr>
          <p:grpSpPr>
            <a:xfrm>
              <a:off x="10288073" y="4115087"/>
              <a:ext cx="753999" cy="373786"/>
              <a:chOff x="7493876" y="2774731"/>
              <a:chExt cx="1481958" cy="894622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1AEAF277-EC15-C74A-A897-429ECC402C3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A985C30-AA68-A449-AE2D-96537804B42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24F1D6E1-F974-6F44-8BEC-75356C5B094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20" name="Freeform 219">
                  <a:extLst>
                    <a:ext uri="{FF2B5EF4-FFF2-40B4-BE49-F238E27FC236}">
                      <a16:creationId xmlns:a16="http://schemas.microsoft.com/office/drawing/2014/main" id="{D2D2DF33-027B-624E-9924-24F57D13560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Freeform 220">
                  <a:extLst>
                    <a:ext uri="{FF2B5EF4-FFF2-40B4-BE49-F238E27FC236}">
                      <a16:creationId xmlns:a16="http://schemas.microsoft.com/office/drawing/2014/main" id="{FD076409-B5DE-A74C-BF70-A33601526BB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id="{E72E3A76-24C6-EC4C-8E11-1C51A153027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Freeform 222">
                  <a:extLst>
                    <a:ext uri="{FF2B5EF4-FFF2-40B4-BE49-F238E27FC236}">
                      <a16:creationId xmlns:a16="http://schemas.microsoft.com/office/drawing/2014/main" id="{49634892-5A40-3442-A58E-C4B4759475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B6461273-4C3C-0849-8B76-2FDBB4CC2A8B}"/>
                </a:ext>
              </a:extLst>
            </p:cNvPr>
            <p:cNvGrpSpPr/>
            <p:nvPr/>
          </p:nvGrpSpPr>
          <p:grpSpPr>
            <a:xfrm>
              <a:off x="7988218" y="4212069"/>
              <a:ext cx="753999" cy="373786"/>
              <a:chOff x="7493876" y="2774731"/>
              <a:chExt cx="1481958" cy="894622"/>
            </a:xfrm>
          </p:grpSpPr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0B58449A-7556-5A49-A023-3F0D33B630A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8186502C-C7FD-5E47-ACE6-24FC52D26CA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826D19B7-26A5-6F41-8DE5-1C7D29CC3B5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3" name="Freeform 212">
                  <a:extLst>
                    <a:ext uri="{FF2B5EF4-FFF2-40B4-BE49-F238E27FC236}">
                      <a16:creationId xmlns:a16="http://schemas.microsoft.com/office/drawing/2014/main" id="{8AFF7ABF-7E52-BA4F-B603-86430FC57D6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 213">
                  <a:extLst>
                    <a:ext uri="{FF2B5EF4-FFF2-40B4-BE49-F238E27FC236}">
                      <a16:creationId xmlns:a16="http://schemas.microsoft.com/office/drawing/2014/main" id="{990D02A4-17F1-4148-A484-7A3E4098F2B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C9431E55-EC7D-724C-BFA7-F051A9194A8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215">
                  <a:extLst>
                    <a:ext uri="{FF2B5EF4-FFF2-40B4-BE49-F238E27FC236}">
                      <a16:creationId xmlns:a16="http://schemas.microsoft.com/office/drawing/2014/main" id="{AE2A32CC-B405-C94F-84DA-694071AE6CFB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76B67DA-7126-4047-8481-D05777A4AF59}"/>
                </a:ext>
              </a:extLst>
            </p:cNvPr>
            <p:cNvGrpSpPr/>
            <p:nvPr/>
          </p:nvGrpSpPr>
          <p:grpSpPr>
            <a:xfrm>
              <a:off x="8971890" y="4738542"/>
              <a:ext cx="753999" cy="373786"/>
              <a:chOff x="7493876" y="2774731"/>
              <a:chExt cx="1481958" cy="894622"/>
            </a:xfrm>
          </p:grpSpPr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0E61F05A-5C6C-BA45-A2A0-3E2645B8EE6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0FA1DFC2-AB5D-C54C-9442-B2A75748131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90A54D4C-3F79-C743-9C80-084991D4120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6" name="Freeform 205">
                  <a:extLst>
                    <a:ext uri="{FF2B5EF4-FFF2-40B4-BE49-F238E27FC236}">
                      <a16:creationId xmlns:a16="http://schemas.microsoft.com/office/drawing/2014/main" id="{1E26A4E5-AF3D-4947-B66A-F398E4D69CB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Freeform 206">
                  <a:extLst>
                    <a:ext uri="{FF2B5EF4-FFF2-40B4-BE49-F238E27FC236}">
                      <a16:creationId xmlns:a16="http://schemas.microsoft.com/office/drawing/2014/main" id="{108468E8-5985-1D44-89B2-DDB119754CD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207">
                  <a:extLst>
                    <a:ext uri="{FF2B5EF4-FFF2-40B4-BE49-F238E27FC236}">
                      <a16:creationId xmlns:a16="http://schemas.microsoft.com/office/drawing/2014/main" id="{6EE1E107-11AB-F041-8F7D-A8495BAABDD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Freeform 208">
                  <a:extLst>
                    <a:ext uri="{FF2B5EF4-FFF2-40B4-BE49-F238E27FC236}">
                      <a16:creationId xmlns:a16="http://schemas.microsoft.com/office/drawing/2014/main" id="{78CC0B5F-254D-0F46-A315-DC344F1CAB1B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1B1C1707-4E61-344B-83ED-C9AB38B851B6}"/>
                </a:ext>
              </a:extLst>
            </p:cNvPr>
            <p:cNvGrpSpPr/>
            <p:nvPr/>
          </p:nvGrpSpPr>
          <p:grpSpPr>
            <a:xfrm>
              <a:off x="8736362" y="3768724"/>
              <a:ext cx="753999" cy="373786"/>
              <a:chOff x="7493876" y="2774731"/>
              <a:chExt cx="1481958" cy="894622"/>
            </a:xfrm>
          </p:grpSpPr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8FE70426-9A03-474A-BFF9-2E4D882C6CB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8BF428C1-730C-E94C-B289-CC31047CC39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138A4A7A-09DC-8A49-8467-DF8F2FD046F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9" name="Freeform 198">
                  <a:extLst>
                    <a:ext uri="{FF2B5EF4-FFF2-40B4-BE49-F238E27FC236}">
                      <a16:creationId xmlns:a16="http://schemas.microsoft.com/office/drawing/2014/main" id="{7EBACC77-0606-D34F-BFE6-DF15F0FDF5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Freeform 199">
                  <a:extLst>
                    <a:ext uri="{FF2B5EF4-FFF2-40B4-BE49-F238E27FC236}">
                      <a16:creationId xmlns:a16="http://schemas.microsoft.com/office/drawing/2014/main" id="{1DEC1B92-3C4E-444D-8F87-8E4953BA090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Freeform 200">
                  <a:extLst>
                    <a:ext uri="{FF2B5EF4-FFF2-40B4-BE49-F238E27FC236}">
                      <a16:creationId xmlns:a16="http://schemas.microsoft.com/office/drawing/2014/main" id="{C2399E85-9E76-C24E-AAB4-E6CD2D0D44E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Freeform 201">
                  <a:extLst>
                    <a:ext uri="{FF2B5EF4-FFF2-40B4-BE49-F238E27FC236}">
                      <a16:creationId xmlns:a16="http://schemas.microsoft.com/office/drawing/2014/main" id="{0E184E1F-EE40-B843-B55F-8DB9C138745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92" name="Up-Down Arrow 191">
              <a:extLst>
                <a:ext uri="{FF2B5EF4-FFF2-40B4-BE49-F238E27FC236}">
                  <a16:creationId xmlns:a16="http://schemas.microsoft.com/office/drawing/2014/main" id="{9CE87CD0-C188-3E4C-B71D-8AE494AD257B}"/>
                </a:ext>
              </a:extLst>
            </p:cNvPr>
            <p:cNvSpPr/>
            <p:nvPr/>
          </p:nvSpPr>
          <p:spPr>
            <a:xfrm rot="18842452">
              <a:off x="9773071" y="2749725"/>
              <a:ext cx="110632" cy="1621438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3" name="Up-Down Arrow 192">
              <a:extLst>
                <a:ext uri="{FF2B5EF4-FFF2-40B4-BE49-F238E27FC236}">
                  <a16:creationId xmlns:a16="http://schemas.microsoft.com/office/drawing/2014/main" id="{F49C411D-1F42-6D46-925C-79C8590CCA79}"/>
                </a:ext>
              </a:extLst>
            </p:cNvPr>
            <p:cNvSpPr/>
            <p:nvPr/>
          </p:nvSpPr>
          <p:spPr>
            <a:xfrm rot="1544330">
              <a:off x="8498334" y="2913840"/>
              <a:ext cx="132567" cy="1340938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4" name="Up-Down Arrow 193">
              <a:extLst>
                <a:ext uri="{FF2B5EF4-FFF2-40B4-BE49-F238E27FC236}">
                  <a16:creationId xmlns:a16="http://schemas.microsoft.com/office/drawing/2014/main" id="{7B4919E6-79AD-8A4F-B81F-ABA9415D1A52}"/>
                </a:ext>
              </a:extLst>
            </p:cNvPr>
            <p:cNvSpPr/>
            <p:nvPr/>
          </p:nvSpPr>
          <p:spPr>
            <a:xfrm>
              <a:off x="8891032" y="2979040"/>
              <a:ext cx="132567" cy="794393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5" name="Up-Down Arrow 194">
              <a:extLst>
                <a:ext uri="{FF2B5EF4-FFF2-40B4-BE49-F238E27FC236}">
                  <a16:creationId xmlns:a16="http://schemas.microsoft.com/office/drawing/2014/main" id="{7FC3545F-3992-AC46-9AF7-CA1EA8A14152}"/>
                </a:ext>
              </a:extLst>
            </p:cNvPr>
            <p:cNvSpPr/>
            <p:nvPr/>
          </p:nvSpPr>
          <p:spPr>
            <a:xfrm rot="21168731">
              <a:off x="9181573" y="2978458"/>
              <a:ext cx="132567" cy="1740801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4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457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OpenFlow: </a:t>
            </a:r>
            <a:r>
              <a:rPr lang="en-US" sz="4800" dirty="0"/>
              <a:t>switch-to-controller messages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610955-4D70-5844-AF3C-17FCA079A4DB}"/>
              </a:ext>
            </a:extLst>
          </p:cNvPr>
          <p:cNvSpPr/>
          <p:nvPr/>
        </p:nvSpPr>
        <p:spPr>
          <a:xfrm>
            <a:off x="805841" y="1385490"/>
            <a:ext cx="644672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90"/>
                </a:solidFill>
              </a:rPr>
              <a:t>Key switch-to-controller messages</a:t>
            </a:r>
          </a:p>
          <a:p>
            <a:pPr marL="347663" indent="-285750">
              <a:buClr>
                <a:srgbClr val="0000A8"/>
              </a:buClr>
              <a:buFont typeface="Wingdings" pitchFamily="2" charset="2"/>
              <a:buChar char="§"/>
            </a:pPr>
            <a:r>
              <a:rPr lang="en-US" sz="2800" i="1" dirty="0">
                <a:solidFill>
                  <a:srgbClr val="CC0000"/>
                </a:solidFill>
              </a:rPr>
              <a:t>packet-in: </a:t>
            </a:r>
            <a:r>
              <a:rPr lang="en-US" sz="2800" dirty="0"/>
              <a:t>a not-matched packet sent to controller for further processing (e.g., routing), or a matched packet in some cases</a:t>
            </a:r>
          </a:p>
          <a:p>
            <a:pPr marL="347663" indent="-285750">
              <a:buClr>
                <a:srgbClr val="0000A8"/>
              </a:buClr>
              <a:buFont typeface="Wingdings" pitchFamily="2" charset="2"/>
              <a:buChar char="§"/>
            </a:pPr>
            <a:r>
              <a:rPr lang="en-US" sz="2800" i="1" dirty="0">
                <a:solidFill>
                  <a:srgbClr val="CC0000"/>
                </a:solidFill>
              </a:rPr>
              <a:t>flow-removed: </a:t>
            </a:r>
            <a:r>
              <a:rPr lang="en-US" sz="2800" dirty="0"/>
              <a:t>flow table entry deleted at switch</a:t>
            </a:r>
          </a:p>
          <a:p>
            <a:pPr marL="347663" indent="-285750">
              <a:buClr>
                <a:srgbClr val="0000A8"/>
              </a:buClr>
              <a:buFont typeface="Wingdings" pitchFamily="2" charset="2"/>
              <a:buChar char="§"/>
            </a:pPr>
            <a:r>
              <a:rPr lang="en-US" sz="2800" i="1" dirty="0">
                <a:solidFill>
                  <a:srgbClr val="CC0000"/>
                </a:solidFill>
              </a:rPr>
              <a:t>port status: </a:t>
            </a:r>
            <a:r>
              <a:rPr lang="en-US" sz="2800" dirty="0"/>
              <a:t>inform controller of a change on a port</a:t>
            </a:r>
            <a:r>
              <a:rPr lang="en-US" sz="32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E958E-D892-2844-99B6-42522891E40E}"/>
              </a:ext>
            </a:extLst>
          </p:cNvPr>
          <p:cNvSpPr txBox="1"/>
          <p:nvPr/>
        </p:nvSpPr>
        <p:spPr>
          <a:xfrm>
            <a:off x="977029" y="5497334"/>
            <a:ext cx="104216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Fortunately, network operators don’t “program” switches by creating/sending OpenFlow messages directly.  Instead use higher-level abstraction at controller</a:t>
            </a:r>
          </a:p>
          <a:p>
            <a:endParaRPr lang="en-US" dirty="0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5C1E192-3943-264E-808F-6249874B1A90}"/>
              </a:ext>
            </a:extLst>
          </p:cNvPr>
          <p:cNvGrpSpPr/>
          <p:nvPr/>
        </p:nvGrpSpPr>
        <p:grpSpPr>
          <a:xfrm>
            <a:off x="7839227" y="1446146"/>
            <a:ext cx="3616623" cy="3732173"/>
            <a:chOff x="7686822" y="1446146"/>
            <a:chExt cx="3616623" cy="3732173"/>
          </a:xfrm>
        </p:grpSpPr>
        <p:grpSp>
          <p:nvGrpSpPr>
            <p:cNvPr id="179" name="Group 950">
              <a:extLst>
                <a:ext uri="{FF2B5EF4-FFF2-40B4-BE49-F238E27FC236}">
                  <a16:creationId xmlns:a16="http://schemas.microsoft.com/office/drawing/2014/main" id="{ED88F4A4-5370-FC45-B097-B21D7F69D8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11490" y="2119745"/>
              <a:ext cx="440889" cy="845230"/>
              <a:chOff x="4140" y="429"/>
              <a:chExt cx="1425" cy="2396"/>
            </a:xfrm>
          </p:grpSpPr>
          <p:sp>
            <p:nvSpPr>
              <p:cNvPr id="224" name="Freeform 951">
                <a:extLst>
                  <a:ext uri="{FF2B5EF4-FFF2-40B4-BE49-F238E27FC236}">
                    <a16:creationId xmlns:a16="http://schemas.microsoft.com/office/drawing/2014/main" id="{8D022F74-05A3-F946-90D6-8934EA188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5" name="Rectangle 952">
                <a:extLst>
                  <a:ext uri="{FF2B5EF4-FFF2-40B4-BE49-F238E27FC236}">
                    <a16:creationId xmlns:a16="http://schemas.microsoft.com/office/drawing/2014/main" id="{6494FE2D-440B-9E49-AA10-826B0BF67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6" name="Freeform 953">
                <a:extLst>
                  <a:ext uri="{FF2B5EF4-FFF2-40B4-BE49-F238E27FC236}">
                    <a16:creationId xmlns:a16="http://schemas.microsoft.com/office/drawing/2014/main" id="{84F74045-C7A2-DC4D-9204-B67518C2E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7" name="Freeform 954">
                <a:extLst>
                  <a:ext uri="{FF2B5EF4-FFF2-40B4-BE49-F238E27FC236}">
                    <a16:creationId xmlns:a16="http://schemas.microsoft.com/office/drawing/2014/main" id="{CDADCCE7-7390-5449-B3A0-3CB4987A2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8" name="Rectangle 955">
                <a:extLst>
                  <a:ext uri="{FF2B5EF4-FFF2-40B4-BE49-F238E27FC236}">
                    <a16:creationId xmlns:a16="http://schemas.microsoft.com/office/drawing/2014/main" id="{03799953-C230-BF4C-B1AF-FCDEDB55B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29" name="Group 956">
                <a:extLst>
                  <a:ext uri="{FF2B5EF4-FFF2-40B4-BE49-F238E27FC236}">
                    <a16:creationId xmlns:a16="http://schemas.microsoft.com/office/drawing/2014/main" id="{BF026E67-31D1-1044-9990-DBE10FF35E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4" name="AutoShape 957">
                  <a:extLst>
                    <a:ext uri="{FF2B5EF4-FFF2-40B4-BE49-F238E27FC236}">
                      <a16:creationId xmlns:a16="http://schemas.microsoft.com/office/drawing/2014/main" id="{D10904F7-5809-B44A-AA68-E56B9AF410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55" name="AutoShape 958">
                  <a:extLst>
                    <a:ext uri="{FF2B5EF4-FFF2-40B4-BE49-F238E27FC236}">
                      <a16:creationId xmlns:a16="http://schemas.microsoft.com/office/drawing/2014/main" id="{478D1C0E-669A-8A4C-9FD6-DF7DE2B551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0" name="Rectangle 959">
                <a:extLst>
                  <a:ext uri="{FF2B5EF4-FFF2-40B4-BE49-F238E27FC236}">
                    <a16:creationId xmlns:a16="http://schemas.microsoft.com/office/drawing/2014/main" id="{ECCCA03F-6C83-4847-8B32-FD635E3CB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31" name="Group 960">
                <a:extLst>
                  <a:ext uri="{FF2B5EF4-FFF2-40B4-BE49-F238E27FC236}">
                    <a16:creationId xmlns:a16="http://schemas.microsoft.com/office/drawing/2014/main" id="{0804097F-BA94-F74B-A0B7-2F9289D757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2" name="AutoShape 961">
                  <a:extLst>
                    <a:ext uri="{FF2B5EF4-FFF2-40B4-BE49-F238E27FC236}">
                      <a16:creationId xmlns:a16="http://schemas.microsoft.com/office/drawing/2014/main" id="{D0EAF987-F31A-CD44-9881-D658696193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53" name="AutoShape 962">
                  <a:extLst>
                    <a:ext uri="{FF2B5EF4-FFF2-40B4-BE49-F238E27FC236}">
                      <a16:creationId xmlns:a16="http://schemas.microsoft.com/office/drawing/2014/main" id="{60EC5489-D035-9B4B-A4F5-96DDBFD05E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2" name="Rectangle 963">
                <a:extLst>
                  <a:ext uri="{FF2B5EF4-FFF2-40B4-BE49-F238E27FC236}">
                    <a16:creationId xmlns:a16="http://schemas.microsoft.com/office/drawing/2014/main" id="{916372AD-6FE4-0C47-88A5-A7F42E6F3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Rectangle 964">
                <a:extLst>
                  <a:ext uri="{FF2B5EF4-FFF2-40B4-BE49-F238E27FC236}">
                    <a16:creationId xmlns:a16="http://schemas.microsoft.com/office/drawing/2014/main" id="{C683EB98-4D0D-9C46-9199-45671D623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34" name="Group 965">
                <a:extLst>
                  <a:ext uri="{FF2B5EF4-FFF2-40B4-BE49-F238E27FC236}">
                    <a16:creationId xmlns:a16="http://schemas.microsoft.com/office/drawing/2014/main" id="{CF0C4A90-DBEC-954E-8086-480578A797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50" name="AutoShape 966">
                  <a:extLst>
                    <a:ext uri="{FF2B5EF4-FFF2-40B4-BE49-F238E27FC236}">
                      <a16:creationId xmlns:a16="http://schemas.microsoft.com/office/drawing/2014/main" id="{0F93C577-0D34-C543-977D-0F60E9400A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51" name="AutoShape 967">
                  <a:extLst>
                    <a:ext uri="{FF2B5EF4-FFF2-40B4-BE49-F238E27FC236}">
                      <a16:creationId xmlns:a16="http://schemas.microsoft.com/office/drawing/2014/main" id="{F6998813-5124-CA4D-A29E-CED92C6786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5" name="Freeform 968">
                <a:extLst>
                  <a:ext uri="{FF2B5EF4-FFF2-40B4-BE49-F238E27FC236}">
                    <a16:creationId xmlns:a16="http://schemas.microsoft.com/office/drawing/2014/main" id="{3340235E-8B73-BB4A-9B6A-15B105386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36" name="Group 969">
                <a:extLst>
                  <a:ext uri="{FF2B5EF4-FFF2-40B4-BE49-F238E27FC236}">
                    <a16:creationId xmlns:a16="http://schemas.microsoft.com/office/drawing/2014/main" id="{0E42419B-D2AA-0846-8F75-77A9FA9E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48" name="AutoShape 970">
                  <a:extLst>
                    <a:ext uri="{FF2B5EF4-FFF2-40B4-BE49-F238E27FC236}">
                      <a16:creationId xmlns:a16="http://schemas.microsoft.com/office/drawing/2014/main" id="{DB7D3A5D-962D-CB4C-B5A6-5E12BB47FD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49" name="AutoShape 971">
                  <a:extLst>
                    <a:ext uri="{FF2B5EF4-FFF2-40B4-BE49-F238E27FC236}">
                      <a16:creationId xmlns:a16="http://schemas.microsoft.com/office/drawing/2014/main" id="{FCCD4FE2-901D-8A49-91C6-E78A34078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7" name="Rectangle 972">
                <a:extLst>
                  <a:ext uri="{FF2B5EF4-FFF2-40B4-BE49-F238E27FC236}">
                    <a16:creationId xmlns:a16="http://schemas.microsoft.com/office/drawing/2014/main" id="{4BF8D1A2-C396-EF44-9A08-CC7859590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8" name="Freeform 973">
                <a:extLst>
                  <a:ext uri="{FF2B5EF4-FFF2-40B4-BE49-F238E27FC236}">
                    <a16:creationId xmlns:a16="http://schemas.microsoft.com/office/drawing/2014/main" id="{65A953F5-2FD0-5248-A466-4C952B239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9" name="Freeform 974">
                <a:extLst>
                  <a:ext uri="{FF2B5EF4-FFF2-40B4-BE49-F238E27FC236}">
                    <a16:creationId xmlns:a16="http://schemas.microsoft.com/office/drawing/2014/main" id="{5B291DF5-93D6-2D4F-B5FE-FF4C935D0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39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0" name="Oval 975">
                <a:extLst>
                  <a:ext uri="{FF2B5EF4-FFF2-40B4-BE49-F238E27FC236}">
                    <a16:creationId xmlns:a16="http://schemas.microsoft.com/office/drawing/2014/main" id="{F97A395F-5F78-0544-9F2A-B54ED78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1" name="Freeform 976">
                <a:extLst>
                  <a:ext uri="{FF2B5EF4-FFF2-40B4-BE49-F238E27FC236}">
                    <a16:creationId xmlns:a16="http://schemas.microsoft.com/office/drawing/2014/main" id="{31A267CC-4663-FA49-AE86-BC76EBFDF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2" name="AutoShape 977">
                <a:extLst>
                  <a:ext uri="{FF2B5EF4-FFF2-40B4-BE49-F238E27FC236}">
                    <a16:creationId xmlns:a16="http://schemas.microsoft.com/office/drawing/2014/main" id="{35462EBA-8A38-2B46-9524-E22DB06B1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3" name="AutoShape 978">
                <a:extLst>
                  <a:ext uri="{FF2B5EF4-FFF2-40B4-BE49-F238E27FC236}">
                    <a16:creationId xmlns:a16="http://schemas.microsoft.com/office/drawing/2014/main" id="{AE34B956-F883-AF4E-B0B2-D6B6F7FB7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4" name="Oval 979">
                <a:extLst>
                  <a:ext uri="{FF2B5EF4-FFF2-40B4-BE49-F238E27FC236}">
                    <a16:creationId xmlns:a16="http://schemas.microsoft.com/office/drawing/2014/main" id="{9961BA94-561E-1E45-A972-55B4657D7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5" name="Oval 980">
                <a:extLst>
                  <a:ext uri="{FF2B5EF4-FFF2-40B4-BE49-F238E27FC236}">
                    <a16:creationId xmlns:a16="http://schemas.microsoft.com/office/drawing/2014/main" id="{211B158E-F0A5-DC41-A61F-CF9975C6C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6" name="Oval 981">
                <a:extLst>
                  <a:ext uri="{FF2B5EF4-FFF2-40B4-BE49-F238E27FC236}">
                    <a16:creationId xmlns:a16="http://schemas.microsoft.com/office/drawing/2014/main" id="{1FA20AE6-7C51-CE49-AFEA-25559B77B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7" name="Rectangle 982">
                <a:extLst>
                  <a:ext uri="{FF2B5EF4-FFF2-40B4-BE49-F238E27FC236}">
                    <a16:creationId xmlns:a16="http://schemas.microsoft.com/office/drawing/2014/main" id="{F3093C32-3005-3F4D-8D5F-537AD20A0C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80" name="Picture 4">
              <a:extLst>
                <a:ext uri="{FF2B5EF4-FFF2-40B4-BE49-F238E27FC236}">
                  <a16:creationId xmlns:a16="http://schemas.microsoft.com/office/drawing/2014/main" id="{64F6B4D6-D900-BA4F-A6AC-21C186EF1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1361" y="2246085"/>
              <a:ext cx="1629624" cy="431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7A37A37-AE4E-3340-AC58-0D411013A587}"/>
                </a:ext>
              </a:extLst>
            </p:cNvPr>
            <p:cNvSpPr txBox="1"/>
            <p:nvPr/>
          </p:nvSpPr>
          <p:spPr>
            <a:xfrm>
              <a:off x="7757772" y="1446146"/>
              <a:ext cx="32223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ea typeface="ＭＳ Ｐゴシック" charset="0"/>
                </a:rPr>
                <a:t>OpenFlow Controller</a:t>
              </a:r>
            </a:p>
          </p:txBody>
        </p:sp>
        <p:sp>
          <p:nvSpPr>
            <p:cNvPr id="182" name="Freeform 3">
              <a:extLst>
                <a:ext uri="{FF2B5EF4-FFF2-40B4-BE49-F238E27FC236}">
                  <a16:creationId xmlns:a16="http://schemas.microsoft.com/office/drawing/2014/main" id="{54FD3CCF-B127-EE47-AD35-99BFCEDA5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822" y="3573747"/>
              <a:ext cx="3616623" cy="1604572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  <a:gd name="connsiteX0" fmla="*/ 0 w 9831"/>
                <a:gd name="connsiteY0" fmla="*/ 4265 h 9728"/>
                <a:gd name="connsiteX1" fmla="*/ 973 w 9831"/>
                <a:gd name="connsiteY1" fmla="*/ 2114 h 9728"/>
                <a:gd name="connsiteX2" fmla="*/ 2351 w 9831"/>
                <a:gd name="connsiteY2" fmla="*/ 84 h 9728"/>
                <a:gd name="connsiteX3" fmla="*/ 6893 w 9831"/>
                <a:gd name="connsiteY3" fmla="*/ 624 h 9728"/>
                <a:gd name="connsiteX4" fmla="*/ 8909 w 9831"/>
                <a:gd name="connsiteY4" fmla="*/ 2780 h 9728"/>
                <a:gd name="connsiteX5" fmla="*/ 9773 w 9831"/>
                <a:gd name="connsiteY5" fmla="*/ 6266 h 9728"/>
                <a:gd name="connsiteX6" fmla="*/ 7373 w 9831"/>
                <a:gd name="connsiteY6" fmla="*/ 9162 h 9728"/>
                <a:gd name="connsiteX7" fmla="*/ 4413 w 9831"/>
                <a:gd name="connsiteY7" fmla="*/ 9673 h 9728"/>
                <a:gd name="connsiteX8" fmla="*/ 2067 w 9831"/>
                <a:gd name="connsiteY8" fmla="*/ 9460 h 9728"/>
                <a:gd name="connsiteX9" fmla="*/ 453 w 9831"/>
                <a:gd name="connsiteY9" fmla="*/ 7416 h 9728"/>
                <a:gd name="connsiteX10" fmla="*/ 0 w 9831"/>
                <a:gd name="connsiteY10" fmla="*/ 4265 h 9728"/>
                <a:gd name="connsiteX0" fmla="*/ 0 w 10003"/>
                <a:gd name="connsiteY0" fmla="*/ 4299 h 9915"/>
                <a:gd name="connsiteX1" fmla="*/ 990 w 10003"/>
                <a:gd name="connsiteY1" fmla="*/ 2088 h 9915"/>
                <a:gd name="connsiteX2" fmla="*/ 2391 w 10003"/>
                <a:gd name="connsiteY2" fmla="*/ 1 h 9915"/>
                <a:gd name="connsiteX3" fmla="*/ 6715 w 10003"/>
                <a:gd name="connsiteY3" fmla="*/ 1965 h 9915"/>
                <a:gd name="connsiteX4" fmla="*/ 9062 w 10003"/>
                <a:gd name="connsiteY4" fmla="*/ 2773 h 9915"/>
                <a:gd name="connsiteX5" fmla="*/ 9941 w 10003"/>
                <a:gd name="connsiteY5" fmla="*/ 6356 h 9915"/>
                <a:gd name="connsiteX6" fmla="*/ 7500 w 10003"/>
                <a:gd name="connsiteY6" fmla="*/ 9333 h 9915"/>
                <a:gd name="connsiteX7" fmla="*/ 4489 w 10003"/>
                <a:gd name="connsiteY7" fmla="*/ 9858 h 9915"/>
                <a:gd name="connsiteX8" fmla="*/ 2103 w 10003"/>
                <a:gd name="connsiteY8" fmla="*/ 9640 h 9915"/>
                <a:gd name="connsiteX9" fmla="*/ 461 w 10003"/>
                <a:gd name="connsiteY9" fmla="*/ 7538 h 9915"/>
                <a:gd name="connsiteX10" fmla="*/ 0 w 10003"/>
                <a:gd name="connsiteY10" fmla="*/ 4299 h 9915"/>
                <a:gd name="connsiteX0" fmla="*/ 0 w 10000"/>
                <a:gd name="connsiteY0" fmla="*/ 4336 h 10000"/>
                <a:gd name="connsiteX1" fmla="*/ 990 w 10000"/>
                <a:gd name="connsiteY1" fmla="*/ 2106 h 10000"/>
                <a:gd name="connsiteX2" fmla="*/ 2390 w 10000"/>
                <a:gd name="connsiteY2" fmla="*/ 1 h 10000"/>
                <a:gd name="connsiteX3" fmla="*/ 6713 w 10000"/>
                <a:gd name="connsiteY3" fmla="*/ 1982 h 10000"/>
                <a:gd name="connsiteX4" fmla="*/ 9059 w 10000"/>
                <a:gd name="connsiteY4" fmla="*/ 2797 h 10000"/>
                <a:gd name="connsiteX5" fmla="*/ 9938 w 10000"/>
                <a:gd name="connsiteY5" fmla="*/ 6410 h 10000"/>
                <a:gd name="connsiteX6" fmla="*/ 7498 w 10000"/>
                <a:gd name="connsiteY6" fmla="*/ 9413 h 10000"/>
                <a:gd name="connsiteX7" fmla="*/ 4488 w 10000"/>
                <a:gd name="connsiteY7" fmla="*/ 9943 h 10000"/>
                <a:gd name="connsiteX8" fmla="*/ 2102 w 10000"/>
                <a:gd name="connsiteY8" fmla="*/ 9723 h 10000"/>
                <a:gd name="connsiteX9" fmla="*/ 461 w 10000"/>
                <a:gd name="connsiteY9" fmla="*/ 7603 h 10000"/>
                <a:gd name="connsiteX10" fmla="*/ 0 w 10000"/>
                <a:gd name="connsiteY10" fmla="*/ 4336 h 10000"/>
                <a:gd name="connsiteX0" fmla="*/ 0 w 10000"/>
                <a:gd name="connsiteY0" fmla="*/ 4336 h 10000"/>
                <a:gd name="connsiteX1" fmla="*/ 990 w 10000"/>
                <a:gd name="connsiteY1" fmla="*/ 2106 h 10000"/>
                <a:gd name="connsiteX2" fmla="*/ 2390 w 10000"/>
                <a:gd name="connsiteY2" fmla="*/ 1 h 10000"/>
                <a:gd name="connsiteX3" fmla="*/ 6713 w 10000"/>
                <a:gd name="connsiteY3" fmla="*/ 1982 h 10000"/>
                <a:gd name="connsiteX4" fmla="*/ 9059 w 10000"/>
                <a:gd name="connsiteY4" fmla="*/ 2797 h 10000"/>
                <a:gd name="connsiteX5" fmla="*/ 9938 w 10000"/>
                <a:gd name="connsiteY5" fmla="*/ 6410 h 10000"/>
                <a:gd name="connsiteX6" fmla="*/ 7498 w 10000"/>
                <a:gd name="connsiteY6" fmla="*/ 9413 h 10000"/>
                <a:gd name="connsiteX7" fmla="*/ 4488 w 10000"/>
                <a:gd name="connsiteY7" fmla="*/ 9943 h 10000"/>
                <a:gd name="connsiteX8" fmla="*/ 2102 w 10000"/>
                <a:gd name="connsiteY8" fmla="*/ 9723 h 10000"/>
                <a:gd name="connsiteX9" fmla="*/ 461 w 10000"/>
                <a:gd name="connsiteY9" fmla="*/ 7603 h 10000"/>
                <a:gd name="connsiteX10" fmla="*/ 0 w 10000"/>
                <a:gd name="connsiteY10" fmla="*/ 4336 h 10000"/>
                <a:gd name="connsiteX0" fmla="*/ 0 w 10000"/>
                <a:gd name="connsiteY0" fmla="*/ 4002 h 9666"/>
                <a:gd name="connsiteX1" fmla="*/ 990 w 10000"/>
                <a:gd name="connsiteY1" fmla="*/ 1772 h 9666"/>
                <a:gd name="connsiteX2" fmla="*/ 3804 w 10000"/>
                <a:gd name="connsiteY2" fmla="*/ 1 h 9666"/>
                <a:gd name="connsiteX3" fmla="*/ 6713 w 10000"/>
                <a:gd name="connsiteY3" fmla="*/ 1648 h 9666"/>
                <a:gd name="connsiteX4" fmla="*/ 9059 w 10000"/>
                <a:gd name="connsiteY4" fmla="*/ 2463 h 9666"/>
                <a:gd name="connsiteX5" fmla="*/ 9938 w 10000"/>
                <a:gd name="connsiteY5" fmla="*/ 6076 h 9666"/>
                <a:gd name="connsiteX6" fmla="*/ 7498 w 10000"/>
                <a:gd name="connsiteY6" fmla="*/ 9079 h 9666"/>
                <a:gd name="connsiteX7" fmla="*/ 4488 w 10000"/>
                <a:gd name="connsiteY7" fmla="*/ 9609 h 9666"/>
                <a:gd name="connsiteX8" fmla="*/ 2102 w 10000"/>
                <a:gd name="connsiteY8" fmla="*/ 9389 h 9666"/>
                <a:gd name="connsiteX9" fmla="*/ 461 w 10000"/>
                <a:gd name="connsiteY9" fmla="*/ 7269 h 9666"/>
                <a:gd name="connsiteX10" fmla="*/ 0 w 10000"/>
                <a:gd name="connsiteY10" fmla="*/ 4002 h 9666"/>
                <a:gd name="connsiteX0" fmla="*/ 103 w 9643"/>
                <a:gd name="connsiteY0" fmla="*/ 4486 h 10000"/>
                <a:gd name="connsiteX1" fmla="*/ 633 w 9643"/>
                <a:gd name="connsiteY1" fmla="*/ 1833 h 10000"/>
                <a:gd name="connsiteX2" fmla="*/ 3447 w 9643"/>
                <a:gd name="connsiteY2" fmla="*/ 1 h 10000"/>
                <a:gd name="connsiteX3" fmla="*/ 6356 w 9643"/>
                <a:gd name="connsiteY3" fmla="*/ 1705 h 10000"/>
                <a:gd name="connsiteX4" fmla="*/ 8702 w 9643"/>
                <a:gd name="connsiteY4" fmla="*/ 2548 h 10000"/>
                <a:gd name="connsiteX5" fmla="*/ 9581 w 9643"/>
                <a:gd name="connsiteY5" fmla="*/ 6286 h 10000"/>
                <a:gd name="connsiteX6" fmla="*/ 7141 w 9643"/>
                <a:gd name="connsiteY6" fmla="*/ 9393 h 10000"/>
                <a:gd name="connsiteX7" fmla="*/ 4131 w 9643"/>
                <a:gd name="connsiteY7" fmla="*/ 9941 h 10000"/>
                <a:gd name="connsiteX8" fmla="*/ 1745 w 9643"/>
                <a:gd name="connsiteY8" fmla="*/ 9713 h 10000"/>
                <a:gd name="connsiteX9" fmla="*/ 104 w 9643"/>
                <a:gd name="connsiteY9" fmla="*/ 7520 h 10000"/>
                <a:gd name="connsiteX10" fmla="*/ 103 w 9643"/>
                <a:gd name="connsiteY10" fmla="*/ 4486 h 10000"/>
                <a:gd name="connsiteX0" fmla="*/ 107 w 10000"/>
                <a:gd name="connsiteY0" fmla="*/ 4486 h 10000"/>
                <a:gd name="connsiteX1" fmla="*/ 1304 w 10000"/>
                <a:gd name="connsiteY1" fmla="*/ 2006 h 10000"/>
                <a:gd name="connsiteX2" fmla="*/ 3575 w 10000"/>
                <a:gd name="connsiteY2" fmla="*/ 1 h 10000"/>
                <a:gd name="connsiteX3" fmla="*/ 6591 w 10000"/>
                <a:gd name="connsiteY3" fmla="*/ 1705 h 10000"/>
                <a:gd name="connsiteX4" fmla="*/ 9024 w 10000"/>
                <a:gd name="connsiteY4" fmla="*/ 2548 h 10000"/>
                <a:gd name="connsiteX5" fmla="*/ 9936 w 10000"/>
                <a:gd name="connsiteY5" fmla="*/ 6286 h 10000"/>
                <a:gd name="connsiteX6" fmla="*/ 7405 w 10000"/>
                <a:gd name="connsiteY6" fmla="*/ 9393 h 10000"/>
                <a:gd name="connsiteX7" fmla="*/ 4284 w 10000"/>
                <a:gd name="connsiteY7" fmla="*/ 9941 h 10000"/>
                <a:gd name="connsiteX8" fmla="*/ 1810 w 10000"/>
                <a:gd name="connsiteY8" fmla="*/ 9713 h 10000"/>
                <a:gd name="connsiteX9" fmla="*/ 108 w 10000"/>
                <a:gd name="connsiteY9" fmla="*/ 7520 h 10000"/>
                <a:gd name="connsiteX10" fmla="*/ 107 w 10000"/>
                <a:gd name="connsiteY10" fmla="*/ 4486 h 10000"/>
                <a:gd name="connsiteX0" fmla="*/ 0 w 9893"/>
                <a:gd name="connsiteY0" fmla="*/ 4486 h 10000"/>
                <a:gd name="connsiteX1" fmla="*/ 1197 w 9893"/>
                <a:gd name="connsiteY1" fmla="*/ 2006 h 10000"/>
                <a:gd name="connsiteX2" fmla="*/ 3468 w 9893"/>
                <a:gd name="connsiteY2" fmla="*/ 1 h 10000"/>
                <a:gd name="connsiteX3" fmla="*/ 6484 w 9893"/>
                <a:gd name="connsiteY3" fmla="*/ 1705 h 10000"/>
                <a:gd name="connsiteX4" fmla="*/ 8917 w 9893"/>
                <a:gd name="connsiteY4" fmla="*/ 2548 h 10000"/>
                <a:gd name="connsiteX5" fmla="*/ 9829 w 9893"/>
                <a:gd name="connsiteY5" fmla="*/ 6286 h 10000"/>
                <a:gd name="connsiteX6" fmla="*/ 7298 w 9893"/>
                <a:gd name="connsiteY6" fmla="*/ 9393 h 10000"/>
                <a:gd name="connsiteX7" fmla="*/ 4177 w 9893"/>
                <a:gd name="connsiteY7" fmla="*/ 9941 h 10000"/>
                <a:gd name="connsiteX8" fmla="*/ 1703 w 9893"/>
                <a:gd name="connsiteY8" fmla="*/ 9713 h 10000"/>
                <a:gd name="connsiteX9" fmla="*/ 645 w 9893"/>
                <a:gd name="connsiteY9" fmla="*/ 7520 h 10000"/>
                <a:gd name="connsiteX10" fmla="*/ 0 w 9893"/>
                <a:gd name="connsiteY10" fmla="*/ 4486 h 10000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16"/>
                <a:gd name="connsiteX1" fmla="*/ 1210 w 10000"/>
                <a:gd name="connsiteY1" fmla="*/ 2006 h 10016"/>
                <a:gd name="connsiteX2" fmla="*/ 3506 w 10000"/>
                <a:gd name="connsiteY2" fmla="*/ 1 h 10016"/>
                <a:gd name="connsiteX3" fmla="*/ 6554 w 10000"/>
                <a:gd name="connsiteY3" fmla="*/ 1705 h 10016"/>
                <a:gd name="connsiteX4" fmla="*/ 9013 w 10000"/>
                <a:gd name="connsiteY4" fmla="*/ 2548 h 10016"/>
                <a:gd name="connsiteX5" fmla="*/ 9935 w 10000"/>
                <a:gd name="connsiteY5" fmla="*/ 6286 h 10016"/>
                <a:gd name="connsiteX6" fmla="*/ 7377 w 10000"/>
                <a:gd name="connsiteY6" fmla="*/ 9393 h 10016"/>
                <a:gd name="connsiteX7" fmla="*/ 4222 w 10000"/>
                <a:gd name="connsiteY7" fmla="*/ 9941 h 10016"/>
                <a:gd name="connsiteX8" fmla="*/ 2296 w 10000"/>
                <a:gd name="connsiteY8" fmla="*/ 8329 h 10016"/>
                <a:gd name="connsiteX9" fmla="*/ 652 w 10000"/>
                <a:gd name="connsiteY9" fmla="*/ 7520 h 10016"/>
                <a:gd name="connsiteX10" fmla="*/ 0 w 10000"/>
                <a:gd name="connsiteY10" fmla="*/ 4486 h 10016"/>
                <a:gd name="connsiteX0" fmla="*/ 0 w 10000"/>
                <a:gd name="connsiteY0" fmla="*/ 4486 h 10016"/>
                <a:gd name="connsiteX1" fmla="*/ 1210 w 10000"/>
                <a:gd name="connsiteY1" fmla="*/ 2006 h 10016"/>
                <a:gd name="connsiteX2" fmla="*/ 3506 w 10000"/>
                <a:gd name="connsiteY2" fmla="*/ 1 h 10016"/>
                <a:gd name="connsiteX3" fmla="*/ 6554 w 10000"/>
                <a:gd name="connsiteY3" fmla="*/ 1705 h 10016"/>
                <a:gd name="connsiteX4" fmla="*/ 9013 w 10000"/>
                <a:gd name="connsiteY4" fmla="*/ 2548 h 10016"/>
                <a:gd name="connsiteX5" fmla="*/ 9935 w 10000"/>
                <a:gd name="connsiteY5" fmla="*/ 6286 h 10016"/>
                <a:gd name="connsiteX6" fmla="*/ 7377 w 10000"/>
                <a:gd name="connsiteY6" fmla="*/ 9393 h 10016"/>
                <a:gd name="connsiteX7" fmla="*/ 4222 w 10000"/>
                <a:gd name="connsiteY7" fmla="*/ 9941 h 10016"/>
                <a:gd name="connsiteX8" fmla="*/ 2296 w 10000"/>
                <a:gd name="connsiteY8" fmla="*/ 8329 h 10016"/>
                <a:gd name="connsiteX9" fmla="*/ 652 w 10000"/>
                <a:gd name="connsiteY9" fmla="*/ 7520 h 10016"/>
                <a:gd name="connsiteX10" fmla="*/ 0 w 10000"/>
                <a:gd name="connsiteY10" fmla="*/ 4486 h 1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00" h="10016">
                  <a:moveTo>
                    <a:pt x="0" y="4486"/>
                  </a:moveTo>
                  <a:cubicBezTo>
                    <a:pt x="23" y="3587"/>
                    <a:pt x="627" y="2754"/>
                    <a:pt x="1210" y="2006"/>
                  </a:cubicBezTo>
                  <a:cubicBezTo>
                    <a:pt x="1794" y="1258"/>
                    <a:pt x="2615" y="51"/>
                    <a:pt x="3506" y="1"/>
                  </a:cubicBezTo>
                  <a:cubicBezTo>
                    <a:pt x="4396" y="-49"/>
                    <a:pt x="5636" y="1281"/>
                    <a:pt x="6554" y="1705"/>
                  </a:cubicBezTo>
                  <a:cubicBezTo>
                    <a:pt x="7473" y="2129"/>
                    <a:pt x="8449" y="1784"/>
                    <a:pt x="9013" y="2548"/>
                  </a:cubicBezTo>
                  <a:cubicBezTo>
                    <a:pt x="9577" y="3312"/>
                    <a:pt x="10207" y="5145"/>
                    <a:pt x="9935" y="6286"/>
                  </a:cubicBezTo>
                  <a:cubicBezTo>
                    <a:pt x="9662" y="7428"/>
                    <a:pt x="8329" y="8783"/>
                    <a:pt x="7377" y="9393"/>
                  </a:cubicBezTo>
                  <a:cubicBezTo>
                    <a:pt x="6425" y="10002"/>
                    <a:pt x="5069" y="10118"/>
                    <a:pt x="4222" y="9941"/>
                  </a:cubicBezTo>
                  <a:cubicBezTo>
                    <a:pt x="3375" y="9764"/>
                    <a:pt x="2767" y="8820"/>
                    <a:pt x="2296" y="8329"/>
                  </a:cubicBezTo>
                  <a:cubicBezTo>
                    <a:pt x="1825" y="7838"/>
                    <a:pt x="1035" y="8161"/>
                    <a:pt x="652" y="7520"/>
                  </a:cubicBezTo>
                  <a:cubicBezTo>
                    <a:pt x="269" y="6879"/>
                    <a:pt x="99" y="5188"/>
                    <a:pt x="0" y="4486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D84AED9-6BA5-604F-8E6C-11A72E61C06B}"/>
                </a:ext>
              </a:extLst>
            </p:cNvPr>
            <p:cNvCxnSpPr/>
            <p:nvPr/>
          </p:nvCxnSpPr>
          <p:spPr>
            <a:xfrm flipV="1">
              <a:off x="7988607" y="3775213"/>
              <a:ext cx="1203228" cy="660205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4390229-331E-5444-AF63-6E5782A98B94}"/>
                </a:ext>
              </a:extLst>
            </p:cNvPr>
            <p:cNvCxnSpPr/>
            <p:nvPr/>
          </p:nvCxnSpPr>
          <p:spPr>
            <a:xfrm>
              <a:off x="7988607" y="4435418"/>
              <a:ext cx="1203228" cy="517808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FB9B0AD-2ACD-A843-97CA-75D5471523AA}"/>
                </a:ext>
              </a:extLst>
            </p:cNvPr>
            <p:cNvCxnSpPr/>
            <p:nvPr/>
          </p:nvCxnSpPr>
          <p:spPr>
            <a:xfrm>
              <a:off x="8998012" y="3982336"/>
              <a:ext cx="319671" cy="828494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AF6DD7B2-65F3-A348-8F7B-042958844DF4}"/>
                </a:ext>
              </a:extLst>
            </p:cNvPr>
            <p:cNvCxnSpPr/>
            <p:nvPr/>
          </p:nvCxnSpPr>
          <p:spPr>
            <a:xfrm>
              <a:off x="9268742" y="3917611"/>
              <a:ext cx="1307416" cy="27185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F3F9C352-8615-9E48-86B7-1581130D71A9}"/>
                </a:ext>
              </a:extLst>
            </p:cNvPr>
            <p:cNvCxnSpPr/>
            <p:nvPr/>
          </p:nvCxnSpPr>
          <p:spPr>
            <a:xfrm flipV="1">
              <a:off x="9461009" y="4344802"/>
              <a:ext cx="1115149" cy="608426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C522FD38-55CF-7A4B-9A35-5C821D9004B4}"/>
                </a:ext>
              </a:extLst>
            </p:cNvPr>
            <p:cNvGrpSpPr/>
            <p:nvPr/>
          </p:nvGrpSpPr>
          <p:grpSpPr>
            <a:xfrm>
              <a:off x="10288073" y="4115087"/>
              <a:ext cx="753999" cy="373786"/>
              <a:chOff x="7493876" y="2774731"/>
              <a:chExt cx="1481958" cy="894622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869C965F-3B45-6641-93EC-B4195C569FA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B26611F-8306-3648-A55C-D397BA18B4E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752E43F4-F228-BA4D-BC39-B4CB01149E4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20" name="Freeform 219">
                  <a:extLst>
                    <a:ext uri="{FF2B5EF4-FFF2-40B4-BE49-F238E27FC236}">
                      <a16:creationId xmlns:a16="http://schemas.microsoft.com/office/drawing/2014/main" id="{59B1C7B3-31CE-B24A-AE5F-B2F7A74D33A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Freeform 220">
                  <a:extLst>
                    <a:ext uri="{FF2B5EF4-FFF2-40B4-BE49-F238E27FC236}">
                      <a16:creationId xmlns:a16="http://schemas.microsoft.com/office/drawing/2014/main" id="{C08841AA-A94F-F94F-873B-6D3084A4944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id="{9B6B1DED-0785-124F-9887-8A1FC7DFDB2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Freeform 222">
                  <a:extLst>
                    <a:ext uri="{FF2B5EF4-FFF2-40B4-BE49-F238E27FC236}">
                      <a16:creationId xmlns:a16="http://schemas.microsoft.com/office/drawing/2014/main" id="{11EC627D-1981-B849-B140-30CB8661FF8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B40CECD0-49AE-FB41-9F96-68CCF72316C9}"/>
                </a:ext>
              </a:extLst>
            </p:cNvPr>
            <p:cNvGrpSpPr/>
            <p:nvPr/>
          </p:nvGrpSpPr>
          <p:grpSpPr>
            <a:xfrm>
              <a:off x="7988218" y="4212069"/>
              <a:ext cx="753999" cy="373786"/>
              <a:chOff x="7493876" y="2774731"/>
              <a:chExt cx="1481958" cy="894622"/>
            </a:xfrm>
          </p:grpSpPr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A7C4764E-24DB-A047-99F6-3DBE6983B61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F741EDFB-6243-E24D-B5BF-A9D294BAEED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7CE34015-4D02-4946-9B76-2DF282A6889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3" name="Freeform 212">
                  <a:extLst>
                    <a:ext uri="{FF2B5EF4-FFF2-40B4-BE49-F238E27FC236}">
                      <a16:creationId xmlns:a16="http://schemas.microsoft.com/office/drawing/2014/main" id="{17F8A9CB-A73C-7546-8BDB-A37A94696A6C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 213">
                  <a:extLst>
                    <a:ext uri="{FF2B5EF4-FFF2-40B4-BE49-F238E27FC236}">
                      <a16:creationId xmlns:a16="http://schemas.microsoft.com/office/drawing/2014/main" id="{C1CBDBCE-EA5B-D345-8591-E5BF7383258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3D28C298-F0C7-8241-B8A9-A923470630E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215">
                  <a:extLst>
                    <a:ext uri="{FF2B5EF4-FFF2-40B4-BE49-F238E27FC236}">
                      <a16:creationId xmlns:a16="http://schemas.microsoft.com/office/drawing/2014/main" id="{AFBA7058-1BB8-E143-A99E-2D88BA17833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27B28F7C-56F1-BE43-AA43-32D01C7C54FE}"/>
                </a:ext>
              </a:extLst>
            </p:cNvPr>
            <p:cNvGrpSpPr/>
            <p:nvPr/>
          </p:nvGrpSpPr>
          <p:grpSpPr>
            <a:xfrm>
              <a:off x="8971890" y="4738542"/>
              <a:ext cx="753999" cy="373786"/>
              <a:chOff x="7493876" y="2774731"/>
              <a:chExt cx="1481958" cy="894622"/>
            </a:xfrm>
          </p:grpSpPr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1C4A2479-EF6B-5B4C-A959-B30CE906CD9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D44C0515-019A-CC4C-97DA-1120D58576A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8BDFEB46-6F5A-A24E-A578-5E94DC623A9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6" name="Freeform 205">
                  <a:extLst>
                    <a:ext uri="{FF2B5EF4-FFF2-40B4-BE49-F238E27FC236}">
                      <a16:creationId xmlns:a16="http://schemas.microsoft.com/office/drawing/2014/main" id="{144E3D98-45D5-5D45-B85D-9EF0A8C6E20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Freeform 206">
                  <a:extLst>
                    <a:ext uri="{FF2B5EF4-FFF2-40B4-BE49-F238E27FC236}">
                      <a16:creationId xmlns:a16="http://schemas.microsoft.com/office/drawing/2014/main" id="{D631B7E2-2EAB-E44C-8FBF-9713FEA10E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207">
                  <a:extLst>
                    <a:ext uri="{FF2B5EF4-FFF2-40B4-BE49-F238E27FC236}">
                      <a16:creationId xmlns:a16="http://schemas.microsoft.com/office/drawing/2014/main" id="{433AA9E5-7018-7A4E-BA11-815432A8EA5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Freeform 208">
                  <a:extLst>
                    <a:ext uri="{FF2B5EF4-FFF2-40B4-BE49-F238E27FC236}">
                      <a16:creationId xmlns:a16="http://schemas.microsoft.com/office/drawing/2014/main" id="{6212BFF3-E70B-6843-BA1F-02E366A597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B42AD403-50EF-3E4B-9989-B68D82E414CB}"/>
                </a:ext>
              </a:extLst>
            </p:cNvPr>
            <p:cNvGrpSpPr/>
            <p:nvPr/>
          </p:nvGrpSpPr>
          <p:grpSpPr>
            <a:xfrm>
              <a:off x="8736362" y="3768724"/>
              <a:ext cx="753999" cy="373786"/>
              <a:chOff x="7493876" y="2774731"/>
              <a:chExt cx="1481958" cy="894622"/>
            </a:xfrm>
          </p:grpSpPr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B052A106-FBCD-1D49-AF8F-257B4D8BF09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1573664B-E1B9-5F43-A5FD-918D0B3DD93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EFE998AB-5E6A-E44D-B228-2F1E2AD2500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9" name="Freeform 198">
                  <a:extLst>
                    <a:ext uri="{FF2B5EF4-FFF2-40B4-BE49-F238E27FC236}">
                      <a16:creationId xmlns:a16="http://schemas.microsoft.com/office/drawing/2014/main" id="{EFE2C3E2-8D68-6044-8D28-EB7E1EDF79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Freeform 199">
                  <a:extLst>
                    <a:ext uri="{FF2B5EF4-FFF2-40B4-BE49-F238E27FC236}">
                      <a16:creationId xmlns:a16="http://schemas.microsoft.com/office/drawing/2014/main" id="{638CAAB7-888B-7549-BE62-EE803BA82DF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Freeform 200">
                  <a:extLst>
                    <a:ext uri="{FF2B5EF4-FFF2-40B4-BE49-F238E27FC236}">
                      <a16:creationId xmlns:a16="http://schemas.microsoft.com/office/drawing/2014/main" id="{946C451F-A552-EE4D-BD40-16A17FD4A00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Freeform 201">
                  <a:extLst>
                    <a:ext uri="{FF2B5EF4-FFF2-40B4-BE49-F238E27FC236}">
                      <a16:creationId xmlns:a16="http://schemas.microsoft.com/office/drawing/2014/main" id="{3A3E8969-C83C-164C-8601-C0AB3B9843C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92" name="Up-Down Arrow 191">
              <a:extLst>
                <a:ext uri="{FF2B5EF4-FFF2-40B4-BE49-F238E27FC236}">
                  <a16:creationId xmlns:a16="http://schemas.microsoft.com/office/drawing/2014/main" id="{B01770F3-ACAF-5048-A1B2-5D7A6DF4C093}"/>
                </a:ext>
              </a:extLst>
            </p:cNvPr>
            <p:cNvSpPr/>
            <p:nvPr/>
          </p:nvSpPr>
          <p:spPr>
            <a:xfrm rot="18842452">
              <a:off x="9773071" y="2749725"/>
              <a:ext cx="110632" cy="1621438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3" name="Up-Down Arrow 192">
              <a:extLst>
                <a:ext uri="{FF2B5EF4-FFF2-40B4-BE49-F238E27FC236}">
                  <a16:creationId xmlns:a16="http://schemas.microsoft.com/office/drawing/2014/main" id="{AB757BA5-0C24-C146-AA7E-79A947FB7B05}"/>
                </a:ext>
              </a:extLst>
            </p:cNvPr>
            <p:cNvSpPr/>
            <p:nvPr/>
          </p:nvSpPr>
          <p:spPr>
            <a:xfrm rot="1544330">
              <a:off x="8498334" y="2913840"/>
              <a:ext cx="132567" cy="1340938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4" name="Up-Down Arrow 193">
              <a:extLst>
                <a:ext uri="{FF2B5EF4-FFF2-40B4-BE49-F238E27FC236}">
                  <a16:creationId xmlns:a16="http://schemas.microsoft.com/office/drawing/2014/main" id="{E13386F3-16D9-6044-A873-1E221BB1655F}"/>
                </a:ext>
              </a:extLst>
            </p:cNvPr>
            <p:cNvSpPr/>
            <p:nvPr/>
          </p:nvSpPr>
          <p:spPr>
            <a:xfrm>
              <a:off x="8891032" y="2979040"/>
              <a:ext cx="132567" cy="794393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5" name="Up-Down Arrow 194">
              <a:extLst>
                <a:ext uri="{FF2B5EF4-FFF2-40B4-BE49-F238E27FC236}">
                  <a16:creationId xmlns:a16="http://schemas.microsoft.com/office/drawing/2014/main" id="{A30B77AA-A0AC-DB4E-9B97-AA2AA751FB9C}"/>
                </a:ext>
              </a:extLst>
            </p:cNvPr>
            <p:cNvSpPr/>
            <p:nvPr/>
          </p:nvSpPr>
          <p:spPr>
            <a:xfrm rot="21168731">
              <a:off x="9181573" y="2978458"/>
              <a:ext cx="132567" cy="1740801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87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/>
          <p:cNvCxnSpPr/>
          <p:nvPr/>
        </p:nvCxnSpPr>
        <p:spPr>
          <a:xfrm flipV="1">
            <a:off x="3486471" y="3352801"/>
            <a:ext cx="1687192" cy="1000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937250" y="3181350"/>
            <a:ext cx="769938" cy="11620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 flipH="1" flipV="1">
            <a:off x="5454650" y="4159249"/>
            <a:ext cx="220663" cy="1366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16200000" flipH="1">
            <a:off x="2902744" y="4420394"/>
            <a:ext cx="762000" cy="10652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7315201" y="3962401"/>
            <a:ext cx="1433513" cy="5667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47801"/>
            <a:ext cx="8229600" cy="4525963"/>
          </a:xfrm>
        </p:spPr>
        <p:txBody>
          <a:bodyPr/>
          <a:lstStyle/>
          <a:p>
            <a:r>
              <a:rPr lang="en-US" b="1" dirty="0"/>
              <a:t>Old ways to configure a network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6584" y="336550"/>
            <a:ext cx="8534400" cy="1143000"/>
          </a:xfrm>
        </p:spPr>
        <p:txBody>
          <a:bodyPr/>
          <a:lstStyle/>
          <a:p>
            <a:r>
              <a:rPr lang="en-US" dirty="0"/>
              <a:t>Limitations of Current Networks</a:t>
            </a:r>
          </a:p>
        </p:txBody>
      </p:sp>
      <p:sp>
        <p:nvSpPr>
          <p:cNvPr id="5" name="Rectangle 4"/>
          <p:cNvSpPr/>
          <p:nvPr/>
        </p:nvSpPr>
        <p:spPr>
          <a:xfrm>
            <a:off x="1989139" y="3443289"/>
            <a:ext cx="1525587" cy="13096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0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089830" y="4243605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900" b="1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2089150" y="3532189"/>
            <a:ext cx="1339850" cy="344487"/>
            <a:chOff x="558086" y="3810293"/>
            <a:chExt cx="1339620" cy="343744"/>
          </a:xfrm>
        </p:grpSpPr>
        <p:grpSp>
          <p:nvGrpSpPr>
            <p:cNvPr id="7" name="Rounded Rectangle 4"/>
            <p:cNvGrpSpPr>
              <a:grpSpLocks/>
            </p:cNvGrpSpPr>
            <p:nvPr/>
          </p:nvGrpSpPr>
          <p:grpSpPr bwMode="auto">
            <a:xfrm>
              <a:off x="498224" y="3772708"/>
              <a:ext cx="451104" cy="457200"/>
              <a:chOff x="505968" y="3974592"/>
              <a:chExt cx="451104" cy="457200"/>
            </a:xfrm>
          </p:grpSpPr>
          <p:pic>
            <p:nvPicPr>
              <p:cNvPr id="16" name="Rounded Rectangle 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5968" y="3974592"/>
                <a:ext cx="451104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 Box 9"/>
              <p:cNvSpPr txBox="1">
                <a:spLocks noChangeArrowheads="1"/>
              </p:cNvSpPr>
              <p:nvPr/>
            </p:nvSpPr>
            <p:spPr bwMode="auto">
              <a:xfrm>
                <a:off x="582179" y="4028526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8" name="Rounded Rectangle 5"/>
            <p:cNvGrpSpPr>
              <a:grpSpLocks/>
            </p:cNvGrpSpPr>
            <p:nvPr/>
          </p:nvGrpSpPr>
          <p:grpSpPr bwMode="auto">
            <a:xfrm>
              <a:off x="833504" y="3772708"/>
              <a:ext cx="451104" cy="457200"/>
              <a:chOff x="841248" y="3974592"/>
              <a:chExt cx="451104" cy="457200"/>
            </a:xfrm>
          </p:grpSpPr>
          <p:pic>
            <p:nvPicPr>
              <p:cNvPr id="14" name="Rounded Rectangle 5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248" y="3974592"/>
                <a:ext cx="451104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 Box 12"/>
              <p:cNvSpPr txBox="1">
                <a:spLocks noChangeArrowheads="1"/>
              </p:cNvSpPr>
              <p:nvPr/>
            </p:nvSpPr>
            <p:spPr bwMode="auto">
              <a:xfrm>
                <a:off x="917084" y="4028526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9" name="Rounded Rectangle 6"/>
            <p:cNvGrpSpPr>
              <a:grpSpLocks/>
            </p:cNvGrpSpPr>
            <p:nvPr/>
          </p:nvGrpSpPr>
          <p:grpSpPr bwMode="auto">
            <a:xfrm>
              <a:off x="1504064" y="3772708"/>
              <a:ext cx="451104" cy="457200"/>
              <a:chOff x="1511808" y="3974592"/>
              <a:chExt cx="451104" cy="457200"/>
            </a:xfrm>
          </p:grpSpPr>
          <p:pic>
            <p:nvPicPr>
              <p:cNvPr id="12" name="Rounded Rectangle 6"/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1808" y="3974592"/>
                <a:ext cx="451104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 Box 15"/>
              <p:cNvSpPr txBox="1">
                <a:spLocks noChangeArrowheads="1"/>
              </p:cNvSpPr>
              <p:nvPr/>
            </p:nvSpPr>
            <p:spPr bwMode="auto">
              <a:xfrm>
                <a:off x="1586894" y="4028526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cxnSp>
          <p:nvCxnSpPr>
            <p:cNvPr id="11" name="Straight Connector 10"/>
            <p:cNvCxnSpPr>
              <a:cxnSpLocks noChangeShapeType="1"/>
              <a:stCxn id="14" idx="3"/>
              <a:endCxn id="12" idx="1"/>
            </p:cNvCxnSpPr>
            <p:nvPr/>
          </p:nvCxnSpPr>
          <p:spPr bwMode="auto">
            <a:xfrm>
              <a:off x="1227896" y="3982166"/>
              <a:ext cx="334905" cy="919"/>
            </a:xfrm>
            <a:prstGeom prst="line">
              <a:avLst/>
            </a:prstGeom>
            <a:noFill/>
            <a:ln w="25400" algn="ctr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" name="Rectangle 17"/>
          <p:cNvSpPr/>
          <p:nvPr/>
        </p:nvSpPr>
        <p:spPr>
          <a:xfrm>
            <a:off x="4411664" y="2168525"/>
            <a:ext cx="1525587" cy="1308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0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512148" y="2968222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900" b="1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grpSp>
        <p:nvGrpSpPr>
          <p:cNvPr id="10" name="Group 58"/>
          <p:cNvGrpSpPr>
            <a:grpSpLocks/>
          </p:cNvGrpSpPr>
          <p:nvPr/>
        </p:nvGrpSpPr>
        <p:grpSpPr bwMode="auto">
          <a:xfrm>
            <a:off x="4511675" y="2257425"/>
            <a:ext cx="1339850" cy="342900"/>
            <a:chOff x="2988148" y="2012694"/>
            <a:chExt cx="1339620" cy="343744"/>
          </a:xfrm>
        </p:grpSpPr>
        <p:grpSp>
          <p:nvGrpSpPr>
            <p:cNvPr id="20" name="Rounded Rectangle 14"/>
            <p:cNvGrpSpPr>
              <a:grpSpLocks/>
            </p:cNvGrpSpPr>
            <p:nvPr/>
          </p:nvGrpSpPr>
          <p:grpSpPr bwMode="auto">
            <a:xfrm>
              <a:off x="2926080" y="1976428"/>
              <a:ext cx="451104" cy="451104"/>
              <a:chOff x="2926080" y="2700528"/>
              <a:chExt cx="451104" cy="451104"/>
            </a:xfrm>
          </p:grpSpPr>
          <p:pic>
            <p:nvPicPr>
              <p:cNvPr id="29" name="Rounded Rectangle 14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6080" y="2700528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 Box 24"/>
              <p:cNvSpPr txBox="1">
                <a:spLocks noChangeArrowheads="1"/>
              </p:cNvSpPr>
              <p:nvPr/>
            </p:nvSpPr>
            <p:spPr bwMode="auto">
              <a:xfrm>
                <a:off x="3004497" y="2753143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21" name="Rounded Rectangle 15"/>
            <p:cNvGrpSpPr>
              <a:grpSpLocks/>
            </p:cNvGrpSpPr>
            <p:nvPr/>
          </p:nvGrpSpPr>
          <p:grpSpPr bwMode="auto">
            <a:xfrm>
              <a:off x="3261360" y="1976428"/>
              <a:ext cx="451104" cy="451104"/>
              <a:chOff x="3261360" y="2700528"/>
              <a:chExt cx="451104" cy="451104"/>
            </a:xfrm>
          </p:grpSpPr>
          <p:pic>
            <p:nvPicPr>
              <p:cNvPr id="27" name="Rounded Rectangle 15"/>
              <p:cNvPicPr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1360" y="2700528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 Box 27"/>
              <p:cNvSpPr txBox="1">
                <a:spLocks noChangeArrowheads="1"/>
              </p:cNvSpPr>
              <p:nvPr/>
            </p:nvSpPr>
            <p:spPr bwMode="auto">
              <a:xfrm>
                <a:off x="3339402" y="2753143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22" name="Rounded Rectangle 16"/>
            <p:cNvGrpSpPr>
              <a:grpSpLocks/>
            </p:cNvGrpSpPr>
            <p:nvPr/>
          </p:nvGrpSpPr>
          <p:grpSpPr bwMode="auto">
            <a:xfrm>
              <a:off x="3931920" y="1976428"/>
              <a:ext cx="451104" cy="451104"/>
              <a:chOff x="3931920" y="2700528"/>
              <a:chExt cx="451104" cy="451104"/>
            </a:xfrm>
          </p:grpSpPr>
          <p:pic>
            <p:nvPicPr>
              <p:cNvPr id="25" name="Rounded Rectangle 16"/>
              <p:cNvPicPr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1920" y="2700528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 Box 30"/>
              <p:cNvSpPr txBox="1">
                <a:spLocks noChangeArrowheads="1"/>
              </p:cNvSpPr>
              <p:nvPr/>
            </p:nvSpPr>
            <p:spPr bwMode="auto">
              <a:xfrm>
                <a:off x="4009212" y="2753143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cxnSp>
          <p:nvCxnSpPr>
            <p:cNvPr id="24" name="Straight Connector 23"/>
            <p:cNvCxnSpPr>
              <a:cxnSpLocks noChangeShapeType="1"/>
              <a:stCxn id="27" idx="3"/>
              <a:endCxn id="25" idx="1"/>
            </p:cNvCxnSpPr>
            <p:nvPr/>
          </p:nvCxnSpPr>
          <p:spPr bwMode="auto">
            <a:xfrm>
              <a:off x="3657958" y="2184567"/>
              <a:ext cx="334905" cy="919"/>
            </a:xfrm>
            <a:prstGeom prst="line">
              <a:avLst/>
            </a:prstGeom>
            <a:noFill/>
            <a:ln w="25400" algn="ctr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1" name="Rectangle 30"/>
          <p:cNvSpPr/>
          <p:nvPr/>
        </p:nvSpPr>
        <p:spPr>
          <a:xfrm>
            <a:off x="8140700" y="2763838"/>
            <a:ext cx="1525588" cy="1308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0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8241510" y="3563781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900" b="1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grpSp>
        <p:nvGrpSpPr>
          <p:cNvPr id="23" name="Group 57"/>
          <p:cNvGrpSpPr>
            <a:grpSpLocks/>
          </p:cNvGrpSpPr>
          <p:nvPr/>
        </p:nvGrpSpPr>
        <p:grpSpPr bwMode="auto">
          <a:xfrm>
            <a:off x="8242301" y="2852739"/>
            <a:ext cx="1338263" cy="344487"/>
            <a:chOff x="6717510" y="2608253"/>
            <a:chExt cx="1339620" cy="343744"/>
          </a:xfrm>
        </p:grpSpPr>
        <p:grpSp>
          <p:nvGrpSpPr>
            <p:cNvPr id="33" name="Rounded Rectangle 22"/>
            <p:cNvGrpSpPr>
              <a:grpSpLocks/>
            </p:cNvGrpSpPr>
            <p:nvPr/>
          </p:nvGrpSpPr>
          <p:grpSpPr bwMode="auto">
            <a:xfrm>
              <a:off x="6656832" y="2573836"/>
              <a:ext cx="451104" cy="451104"/>
              <a:chOff x="6656832" y="3297936"/>
              <a:chExt cx="451104" cy="451104"/>
            </a:xfrm>
          </p:grpSpPr>
          <p:pic>
            <p:nvPicPr>
              <p:cNvPr id="42" name="Rounded Rectangle 22"/>
              <p:cNvPicPr>
                <a:picLocks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6832" y="3297936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 Box 39"/>
              <p:cNvSpPr txBox="1">
                <a:spLocks noChangeArrowheads="1"/>
              </p:cNvSpPr>
              <p:nvPr/>
            </p:nvSpPr>
            <p:spPr bwMode="auto">
              <a:xfrm>
                <a:off x="6733859" y="3348702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34" name="Rounded Rectangle 23"/>
            <p:cNvGrpSpPr>
              <a:grpSpLocks/>
            </p:cNvGrpSpPr>
            <p:nvPr/>
          </p:nvGrpSpPr>
          <p:grpSpPr bwMode="auto">
            <a:xfrm>
              <a:off x="6992112" y="2573836"/>
              <a:ext cx="451104" cy="451104"/>
              <a:chOff x="6992112" y="3297936"/>
              <a:chExt cx="451104" cy="451104"/>
            </a:xfrm>
          </p:grpSpPr>
          <p:pic>
            <p:nvPicPr>
              <p:cNvPr id="40" name="Rounded Rectangle 23"/>
              <p:cNvPicPr>
                <a:picLocks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2112" y="3297936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Text Box 42"/>
              <p:cNvSpPr txBox="1">
                <a:spLocks noChangeArrowheads="1"/>
              </p:cNvSpPr>
              <p:nvPr/>
            </p:nvSpPr>
            <p:spPr bwMode="auto">
              <a:xfrm>
                <a:off x="7068764" y="3348702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35" name="Rounded Rectangle 24"/>
            <p:cNvGrpSpPr>
              <a:grpSpLocks/>
            </p:cNvGrpSpPr>
            <p:nvPr/>
          </p:nvGrpSpPr>
          <p:grpSpPr bwMode="auto">
            <a:xfrm>
              <a:off x="7662672" y="2573836"/>
              <a:ext cx="451104" cy="451104"/>
              <a:chOff x="7662672" y="3297936"/>
              <a:chExt cx="451104" cy="451104"/>
            </a:xfrm>
          </p:grpSpPr>
          <p:pic>
            <p:nvPicPr>
              <p:cNvPr id="38" name="Rounded Rectangle 24"/>
              <p:cNvPicPr>
                <a:picLocks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2672" y="3297936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 Box 45"/>
              <p:cNvSpPr txBox="1">
                <a:spLocks noChangeArrowheads="1"/>
              </p:cNvSpPr>
              <p:nvPr/>
            </p:nvSpPr>
            <p:spPr bwMode="auto">
              <a:xfrm>
                <a:off x="7738574" y="3348702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cxnSp>
          <p:nvCxnSpPr>
            <p:cNvPr id="37" name="Straight Connector 36"/>
            <p:cNvCxnSpPr>
              <a:cxnSpLocks noChangeShapeType="1"/>
              <a:stCxn id="40" idx="3"/>
              <a:endCxn id="38" idx="1"/>
            </p:cNvCxnSpPr>
            <p:nvPr/>
          </p:nvCxnSpPr>
          <p:spPr bwMode="auto">
            <a:xfrm>
              <a:off x="7387320" y="2780126"/>
              <a:ext cx="334905" cy="919"/>
            </a:xfrm>
            <a:prstGeom prst="line">
              <a:avLst/>
            </a:prstGeom>
            <a:noFill/>
            <a:ln w="25400" algn="ctr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4" name="Rectangle 43"/>
          <p:cNvSpPr/>
          <p:nvPr/>
        </p:nvSpPr>
        <p:spPr>
          <a:xfrm>
            <a:off x="3816350" y="4859339"/>
            <a:ext cx="1525588" cy="13096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0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916599" y="5660339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900" b="1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grpSp>
        <p:nvGrpSpPr>
          <p:cNvPr id="36" name="Group 55"/>
          <p:cNvGrpSpPr>
            <a:grpSpLocks/>
          </p:cNvGrpSpPr>
          <p:nvPr/>
        </p:nvGrpSpPr>
        <p:grpSpPr bwMode="auto">
          <a:xfrm>
            <a:off x="3916363" y="4949825"/>
            <a:ext cx="1339850" cy="342900"/>
            <a:chOff x="2995893" y="5485693"/>
            <a:chExt cx="1339620" cy="343744"/>
          </a:xfrm>
        </p:grpSpPr>
        <p:grpSp>
          <p:nvGrpSpPr>
            <p:cNvPr id="46" name="Rounded Rectangle 30"/>
            <p:cNvGrpSpPr>
              <a:grpSpLocks/>
            </p:cNvGrpSpPr>
            <p:nvPr/>
          </p:nvGrpSpPr>
          <p:grpSpPr bwMode="auto">
            <a:xfrm>
              <a:off x="2931966" y="5451742"/>
              <a:ext cx="451104" cy="451104"/>
              <a:chOff x="2328672" y="5394960"/>
              <a:chExt cx="451104" cy="451104"/>
            </a:xfrm>
          </p:grpSpPr>
          <p:pic>
            <p:nvPicPr>
              <p:cNvPr id="55" name="Rounded Rectangle 30"/>
              <p:cNvPicPr>
                <a:picLocks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8672" y="5394960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Text Box 54"/>
              <p:cNvSpPr txBox="1">
                <a:spLocks noChangeArrowheads="1"/>
              </p:cNvSpPr>
              <p:nvPr/>
            </p:nvSpPr>
            <p:spPr bwMode="auto">
              <a:xfrm>
                <a:off x="2408948" y="5445260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47" name="Rounded Rectangle 31"/>
            <p:cNvGrpSpPr>
              <a:grpSpLocks/>
            </p:cNvGrpSpPr>
            <p:nvPr/>
          </p:nvGrpSpPr>
          <p:grpSpPr bwMode="auto">
            <a:xfrm>
              <a:off x="3267246" y="5451742"/>
              <a:ext cx="451104" cy="451104"/>
              <a:chOff x="2663952" y="5394960"/>
              <a:chExt cx="451104" cy="451104"/>
            </a:xfrm>
          </p:grpSpPr>
          <p:pic>
            <p:nvPicPr>
              <p:cNvPr id="53" name="Rounded Rectangle 31"/>
              <p:cNvPicPr>
                <a:picLocks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3952" y="5394960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Text Box 57"/>
              <p:cNvSpPr txBox="1">
                <a:spLocks noChangeArrowheads="1"/>
              </p:cNvSpPr>
              <p:nvPr/>
            </p:nvSpPr>
            <p:spPr bwMode="auto">
              <a:xfrm>
                <a:off x="2743853" y="5445260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48" name="Rounded Rectangle 32"/>
            <p:cNvGrpSpPr>
              <a:grpSpLocks/>
            </p:cNvGrpSpPr>
            <p:nvPr/>
          </p:nvGrpSpPr>
          <p:grpSpPr bwMode="auto">
            <a:xfrm>
              <a:off x="3937806" y="5451742"/>
              <a:ext cx="451104" cy="451104"/>
              <a:chOff x="3334512" y="5394960"/>
              <a:chExt cx="451104" cy="451104"/>
            </a:xfrm>
          </p:grpSpPr>
          <p:pic>
            <p:nvPicPr>
              <p:cNvPr id="51" name="Rounded Rectangle 32"/>
              <p:cNvPicPr>
                <a:picLocks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512" y="5394960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 Box 60"/>
              <p:cNvSpPr txBox="1">
                <a:spLocks noChangeArrowheads="1"/>
              </p:cNvSpPr>
              <p:nvPr/>
            </p:nvSpPr>
            <p:spPr bwMode="auto">
              <a:xfrm>
                <a:off x="3413663" y="5445260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cxnSp>
          <p:nvCxnSpPr>
            <p:cNvPr id="50" name="Straight Connector 49"/>
            <p:cNvCxnSpPr>
              <a:cxnSpLocks noChangeShapeType="1"/>
              <a:stCxn id="53" idx="3"/>
              <a:endCxn id="51" idx="1"/>
            </p:cNvCxnSpPr>
            <p:nvPr/>
          </p:nvCxnSpPr>
          <p:spPr bwMode="auto">
            <a:xfrm>
              <a:off x="3665703" y="5657566"/>
              <a:ext cx="334905" cy="919"/>
            </a:xfrm>
            <a:prstGeom prst="line">
              <a:avLst/>
            </a:prstGeom>
            <a:noFill/>
            <a:ln w="25400" algn="ctr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7" name="Rectangle 56"/>
          <p:cNvSpPr/>
          <p:nvPr/>
        </p:nvSpPr>
        <p:spPr>
          <a:xfrm>
            <a:off x="5945189" y="3984625"/>
            <a:ext cx="1525587" cy="1308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0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6045796" y="4784331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900" b="1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2089829" y="3876496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4512147" y="2601113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241509" y="3196672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3916598" y="5293230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6045795" y="4417222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grpSp>
        <p:nvGrpSpPr>
          <p:cNvPr id="49" name="Group 56"/>
          <p:cNvGrpSpPr>
            <a:grpSpLocks/>
          </p:cNvGrpSpPr>
          <p:nvPr/>
        </p:nvGrpSpPr>
        <p:grpSpPr bwMode="auto">
          <a:xfrm>
            <a:off x="6045200" y="4073525"/>
            <a:ext cx="1339850" cy="344488"/>
            <a:chOff x="4521796" y="3828803"/>
            <a:chExt cx="1339620" cy="343744"/>
          </a:xfrm>
        </p:grpSpPr>
        <p:grpSp>
          <p:nvGrpSpPr>
            <p:cNvPr id="64" name="Rounded Rectangle 38"/>
            <p:cNvGrpSpPr>
              <a:grpSpLocks/>
            </p:cNvGrpSpPr>
            <p:nvPr/>
          </p:nvGrpSpPr>
          <p:grpSpPr bwMode="auto">
            <a:xfrm>
              <a:off x="4462272" y="3793036"/>
              <a:ext cx="451104" cy="451104"/>
              <a:chOff x="4462272" y="4517136"/>
              <a:chExt cx="451104" cy="451104"/>
            </a:xfrm>
          </p:grpSpPr>
          <p:pic>
            <p:nvPicPr>
              <p:cNvPr id="73" name="Rounded Rectangle 38"/>
              <p:cNvPicPr>
                <a:picLocks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2272" y="4517136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 Box 84"/>
              <p:cNvSpPr txBox="1">
                <a:spLocks noChangeArrowheads="1"/>
              </p:cNvSpPr>
              <p:nvPr/>
            </p:nvSpPr>
            <p:spPr bwMode="auto">
              <a:xfrm>
                <a:off x="4538145" y="4569252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65" name="Rounded Rectangle 39"/>
            <p:cNvGrpSpPr>
              <a:grpSpLocks/>
            </p:cNvGrpSpPr>
            <p:nvPr/>
          </p:nvGrpSpPr>
          <p:grpSpPr bwMode="auto">
            <a:xfrm>
              <a:off x="4797552" y="3793036"/>
              <a:ext cx="451104" cy="451104"/>
              <a:chOff x="4797552" y="4517136"/>
              <a:chExt cx="451104" cy="451104"/>
            </a:xfrm>
          </p:grpSpPr>
          <p:pic>
            <p:nvPicPr>
              <p:cNvPr id="71" name="Rounded Rectangle 39"/>
              <p:cNvPicPr>
                <a:picLocks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7552" y="4517136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" name="Text Box 87"/>
              <p:cNvSpPr txBox="1">
                <a:spLocks noChangeArrowheads="1"/>
              </p:cNvSpPr>
              <p:nvPr/>
            </p:nvSpPr>
            <p:spPr bwMode="auto">
              <a:xfrm>
                <a:off x="4873050" y="4569252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grpSp>
          <p:nvGrpSpPr>
            <p:cNvPr id="66" name="Rounded Rectangle 40"/>
            <p:cNvGrpSpPr>
              <a:grpSpLocks/>
            </p:cNvGrpSpPr>
            <p:nvPr/>
          </p:nvGrpSpPr>
          <p:grpSpPr bwMode="auto">
            <a:xfrm>
              <a:off x="5468112" y="3793036"/>
              <a:ext cx="451104" cy="451104"/>
              <a:chOff x="5468112" y="4517136"/>
              <a:chExt cx="451104" cy="451104"/>
            </a:xfrm>
          </p:grpSpPr>
          <p:pic>
            <p:nvPicPr>
              <p:cNvPr id="69" name="Rounded Rectangle 40"/>
              <p:cNvPicPr>
                <a:picLocks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8112" y="4517136"/>
                <a:ext cx="451104" cy="45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Text Box 90"/>
              <p:cNvSpPr txBox="1">
                <a:spLocks noChangeArrowheads="1"/>
              </p:cNvSpPr>
              <p:nvPr/>
            </p:nvSpPr>
            <p:spPr bwMode="auto">
              <a:xfrm>
                <a:off x="5542860" y="4569252"/>
                <a:ext cx="302207" cy="311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sz="600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rPr>
                  <a:t>App</a:t>
                </a:r>
              </a:p>
            </p:txBody>
          </p:sp>
        </p:grpSp>
        <p:cxnSp>
          <p:nvCxnSpPr>
            <p:cNvPr id="68" name="Straight Connector 67"/>
            <p:cNvCxnSpPr>
              <a:cxnSpLocks noChangeShapeType="1"/>
              <a:stCxn id="71" idx="3"/>
              <a:endCxn id="69" idx="1"/>
            </p:cNvCxnSpPr>
            <p:nvPr/>
          </p:nvCxnSpPr>
          <p:spPr bwMode="auto">
            <a:xfrm>
              <a:off x="5191606" y="4000676"/>
              <a:ext cx="334905" cy="919"/>
            </a:xfrm>
            <a:prstGeom prst="line">
              <a:avLst/>
            </a:prstGeom>
            <a:noFill/>
            <a:ln w="25400" algn="ctr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" name="Rectangle 79"/>
          <p:cNvSpPr/>
          <p:nvPr/>
        </p:nvSpPr>
        <p:spPr>
          <a:xfrm>
            <a:off x="4411664" y="2168525"/>
            <a:ext cx="1525587" cy="130810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97075" y="3419475"/>
            <a:ext cx="1525588" cy="130810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816350" y="4879975"/>
            <a:ext cx="1525588" cy="130968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953125" y="4008439"/>
            <a:ext cx="1525588" cy="1309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140700" y="2763838"/>
            <a:ext cx="1525588" cy="130810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86" name="TextBox 54"/>
          <p:cNvSpPr txBox="1">
            <a:spLocks noChangeArrowheads="1"/>
          </p:cNvSpPr>
          <p:nvPr/>
        </p:nvSpPr>
        <p:spPr bwMode="auto">
          <a:xfrm>
            <a:off x="5584825" y="5630864"/>
            <a:ext cx="185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524001" y="6596390"/>
            <a:ext cx="70096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alibri" pitchFamily="34" charset="0"/>
              </a:rPr>
              <a:t>OpenFlow</a:t>
            </a:r>
            <a:r>
              <a:rPr lang="en-US" sz="1100" dirty="0">
                <a:latin typeface="Calibri" pitchFamily="34" charset="0"/>
              </a:rPr>
              <a:t>/SDN tutorial, </a:t>
            </a:r>
            <a:r>
              <a:rPr lang="en-US" sz="1100" dirty="0" err="1"/>
              <a:t>Srini</a:t>
            </a:r>
            <a:r>
              <a:rPr lang="en-US" sz="1100" dirty="0"/>
              <a:t> </a:t>
            </a:r>
            <a:r>
              <a:rPr lang="en-US" sz="1100" dirty="0" err="1"/>
              <a:t>Seetharaman</a:t>
            </a:r>
            <a:r>
              <a:rPr lang="en-US" sz="1100" dirty="0"/>
              <a:t>, Deutsche Telekom, Silicon Valley Innovation Center</a:t>
            </a:r>
          </a:p>
        </p:txBody>
      </p:sp>
      <p:pic>
        <p:nvPicPr>
          <p:cNvPr id="8194" name="Picture 2" descr="http://www.sand.com.hk/images/stories/Icon-Switch.png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053" y="4316412"/>
            <a:ext cx="1276350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www.sand.com.hk/images/stories/Icon-Switch.png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609" y="4823027"/>
            <a:ext cx="1276350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www.sand.com.hk/images/stories/Icon-Switch.png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434" y="2968221"/>
            <a:ext cx="1276350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www.sand.com.hk/images/stories/Icon-Switch.png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887" y="4358151"/>
            <a:ext cx="1276350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http://www.sand.com.hk/images/stories/Icon-Switch.png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88" y="3555205"/>
            <a:ext cx="1276350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87410" y="633888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6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8" grpId="0" animBg="1"/>
      <p:bldP spid="19" grpId="0" animBg="1"/>
      <p:bldP spid="31" grpId="0" animBg="1"/>
      <p:bldP spid="32" grpId="0" animBg="1"/>
      <p:bldP spid="44" grpId="0" animBg="1"/>
      <p:bldP spid="4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80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6909"/>
            <a:ext cx="10515600" cy="657451"/>
          </a:xfrm>
        </p:spPr>
        <p:txBody>
          <a:bodyPr>
            <a:normAutofit fontScale="90000"/>
          </a:bodyPr>
          <a:lstStyle/>
          <a:p>
            <a:r>
              <a:rPr lang="en-US" dirty="0"/>
              <a:t>OpenFlow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1" y="1208680"/>
            <a:ext cx="11277599" cy="5442315"/>
          </a:xfrm>
        </p:spPr>
        <p:txBody>
          <a:bodyPr>
            <a:noAutofit/>
          </a:bodyPr>
          <a:lstStyle/>
          <a:p>
            <a:pPr>
              <a:spcBef>
                <a:spcPts val="450"/>
              </a:spcBef>
              <a:buClr>
                <a:schemeClr val="accent2"/>
              </a:buClr>
              <a:buFont typeface="Wingdings" charset="0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Asynchronous (Controller-to-Switch)</a:t>
            </a:r>
          </a:p>
          <a:p>
            <a:pPr marL="730250" lvl="1" indent="-374650">
              <a:spcBef>
                <a:spcPts val="450"/>
              </a:spcBef>
              <a:buClr>
                <a:schemeClr val="accent2"/>
              </a:buClr>
              <a:buFont typeface="Wingdings" charset="0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Send-packet: </a:t>
            </a:r>
            <a:r>
              <a:rPr lang="en-US" sz="2000" dirty="0">
                <a:solidFill>
                  <a:srgbClr val="000000"/>
                </a:solidFill>
              </a:rPr>
              <a:t>to send packet out of a specific port on a switch</a:t>
            </a:r>
          </a:p>
          <a:p>
            <a:pPr marL="730250" lvl="1" indent="-374650">
              <a:spcBef>
                <a:spcPts val="450"/>
              </a:spcBef>
              <a:buClr>
                <a:schemeClr val="accent2"/>
              </a:buClr>
              <a:buFont typeface="Wingdings" charset="0"/>
              <a:buChar char="§"/>
            </a:pPr>
            <a:r>
              <a:rPr lang="en-US" sz="2000" b="1" dirty="0">
                <a:solidFill>
                  <a:srgbClr val="FF0000"/>
                </a:solidFill>
              </a:rPr>
              <a:t>Flow-mod</a:t>
            </a:r>
            <a:r>
              <a:rPr lang="en-US" sz="2000" dirty="0">
                <a:solidFill>
                  <a:srgbClr val="000000"/>
                </a:solidFill>
              </a:rPr>
              <a:t>: to add/delete/modify flows in the flow table</a:t>
            </a:r>
          </a:p>
          <a:p>
            <a:pPr marL="330200" indent="-374650">
              <a:spcBef>
                <a:spcPts val="450"/>
              </a:spcBef>
              <a:buClr>
                <a:schemeClr val="accent2"/>
              </a:buClr>
              <a:buFont typeface="Wingdings" charset="0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Asynchronous (initiated by the controller)</a:t>
            </a:r>
          </a:p>
          <a:p>
            <a:pPr marL="730250" lvl="1" indent="-374650">
              <a:spcBef>
                <a:spcPts val="450"/>
              </a:spcBef>
              <a:buClr>
                <a:schemeClr val="accent2"/>
              </a:buClr>
              <a:buFont typeface="Wingdings" charset="0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Read-state: </a:t>
            </a:r>
            <a:r>
              <a:rPr lang="en-US" sz="2000" dirty="0">
                <a:solidFill>
                  <a:srgbClr val="000000"/>
                </a:solidFill>
              </a:rPr>
              <a:t>to collect statistics about flow table, ports and individual flows</a:t>
            </a:r>
          </a:p>
          <a:p>
            <a:pPr marL="730250" lvl="1" indent="-374650">
              <a:spcBef>
                <a:spcPts val="450"/>
              </a:spcBef>
              <a:buClr>
                <a:schemeClr val="accent2"/>
              </a:buClr>
              <a:buFont typeface="Wingdings" charset="0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Features: </a:t>
            </a:r>
            <a:r>
              <a:rPr lang="en-US" sz="2000" dirty="0">
                <a:solidFill>
                  <a:srgbClr val="000000"/>
                </a:solidFill>
              </a:rPr>
              <a:t>sent by controller when a switch connects to find out the features supported by a switch</a:t>
            </a:r>
          </a:p>
          <a:p>
            <a:pPr marL="730250" lvl="1" indent="-374650">
              <a:spcBef>
                <a:spcPts val="450"/>
              </a:spcBef>
              <a:buClr>
                <a:schemeClr val="accent2"/>
              </a:buClr>
              <a:buFont typeface="Wingdings" charset="0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Configuration: </a:t>
            </a:r>
            <a:r>
              <a:rPr lang="en-US" sz="2000" dirty="0">
                <a:solidFill>
                  <a:srgbClr val="000000"/>
                </a:solidFill>
              </a:rPr>
              <a:t>to set and query configuration parameters in the switch</a:t>
            </a:r>
          </a:p>
          <a:p>
            <a:pPr>
              <a:spcBef>
                <a:spcPts val="450"/>
              </a:spcBef>
              <a:buClr>
                <a:schemeClr val="accent2"/>
              </a:buClr>
              <a:buFont typeface="Wingdings" charset="0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Asynchronous (initiated by the switch)</a:t>
            </a:r>
          </a:p>
          <a:p>
            <a:pPr marL="684213" lvl="1">
              <a:spcBef>
                <a:spcPts val="400"/>
              </a:spcBef>
              <a:buClr>
                <a:schemeClr val="accent2"/>
              </a:buClr>
              <a:buFont typeface="Wingdings" charset="0"/>
              <a:buChar char="§"/>
            </a:pPr>
            <a:r>
              <a:rPr lang="en-US" sz="2000" b="1" dirty="0">
                <a:solidFill>
                  <a:srgbClr val="FF0000"/>
                </a:solidFill>
              </a:rPr>
              <a:t>Packet-in</a:t>
            </a:r>
            <a:r>
              <a:rPr lang="en-US" sz="2000" dirty="0"/>
              <a:t>: for all packets that do not have a matching rule, this event is sent to controller</a:t>
            </a:r>
          </a:p>
          <a:p>
            <a:pPr marL="684213" lvl="1">
              <a:spcBef>
                <a:spcPts val="400"/>
              </a:spcBef>
              <a:buClr>
                <a:schemeClr val="accent2"/>
              </a:buClr>
              <a:buFont typeface="Wingdings" charset="0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Flow-removed:  </a:t>
            </a:r>
            <a:r>
              <a:rPr lang="en-US" sz="2000" dirty="0">
                <a:solidFill>
                  <a:srgbClr val="000000"/>
                </a:solidFill>
              </a:rPr>
              <a:t>whenever a flow rule expires, the controller is sent a flow-removed message</a:t>
            </a:r>
          </a:p>
          <a:p>
            <a:pPr marL="684213" lvl="1">
              <a:spcBef>
                <a:spcPts val="400"/>
              </a:spcBef>
              <a:buClr>
                <a:schemeClr val="accent2"/>
              </a:buClr>
              <a:buFont typeface="Wingdings" charset="0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Port-status: </a:t>
            </a:r>
            <a:r>
              <a:rPr lang="en-US" sz="2000" dirty="0">
                <a:solidFill>
                  <a:srgbClr val="000000"/>
                </a:solidFill>
              </a:rPr>
              <a:t>whenever a port configuration or  state changes, a message is sent to controller</a:t>
            </a:r>
          </a:p>
          <a:p>
            <a:pPr marL="684213" lvl="1">
              <a:spcBef>
                <a:spcPts val="400"/>
              </a:spcBef>
              <a:buClr>
                <a:schemeClr val="accent2"/>
              </a:buClr>
              <a:buFont typeface="Wingdings" charset="0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Error:  </a:t>
            </a:r>
            <a:r>
              <a:rPr lang="en-US" sz="2000" dirty="0">
                <a:solidFill>
                  <a:srgbClr val="000000"/>
                </a:solidFill>
              </a:rPr>
              <a:t>error messages </a:t>
            </a:r>
          </a:p>
          <a:p>
            <a:pPr>
              <a:spcBef>
                <a:spcPts val="450"/>
              </a:spcBef>
              <a:buClr>
                <a:schemeClr val="accent2"/>
              </a:buClr>
              <a:buFont typeface="Wingdings" charset="0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Symmetric (can be sent in either direction without solicitation)</a:t>
            </a:r>
          </a:p>
          <a:p>
            <a:pPr marL="684213" lvl="1">
              <a:spcBef>
                <a:spcPts val="400"/>
              </a:spcBef>
              <a:buClr>
                <a:schemeClr val="accent2"/>
              </a:buClr>
              <a:buFont typeface="Wingdings" charset="0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Hello: </a:t>
            </a:r>
            <a:r>
              <a:rPr lang="en-US" sz="2000" dirty="0">
                <a:solidFill>
                  <a:srgbClr val="000000"/>
                </a:solidFill>
              </a:rPr>
              <a:t>at connection startup</a:t>
            </a:r>
          </a:p>
          <a:p>
            <a:pPr marL="684213" lvl="1">
              <a:spcBef>
                <a:spcPts val="400"/>
              </a:spcBef>
              <a:buClr>
                <a:schemeClr val="accent2"/>
              </a:buClr>
              <a:buFont typeface="Wingdings" charset="0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Echo: </a:t>
            </a:r>
            <a:r>
              <a:rPr lang="en-US" sz="2000" dirty="0">
                <a:solidFill>
                  <a:srgbClr val="000000"/>
                </a:solidFill>
              </a:rPr>
              <a:t>to indicate latency, bandwidth or liveliness of a controller-switch connection</a:t>
            </a:r>
          </a:p>
          <a:p>
            <a:pPr marL="684213" lvl="1">
              <a:spcBef>
                <a:spcPts val="400"/>
              </a:spcBef>
              <a:buClr>
                <a:schemeClr val="accent2"/>
              </a:buClr>
              <a:buFont typeface="Wingdings" charset="0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Vendor: </a:t>
            </a:r>
            <a:r>
              <a:rPr lang="en-US" sz="2000" dirty="0">
                <a:solidFill>
                  <a:srgbClr val="000000"/>
                </a:solidFill>
              </a:rPr>
              <a:t>for extensions (that can be included in later </a:t>
            </a:r>
            <a:r>
              <a:rPr lang="en-US" sz="2000" dirty="0" err="1">
                <a:solidFill>
                  <a:srgbClr val="000000"/>
                </a:solidFill>
              </a:rPr>
              <a:t>OpenFlow</a:t>
            </a:r>
            <a:r>
              <a:rPr lang="en-US" sz="2000" dirty="0">
                <a:solidFill>
                  <a:srgbClr val="000000"/>
                </a:solidFill>
              </a:rPr>
              <a:t> versions)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76400" y="6520190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Theophilus</a:t>
            </a:r>
            <a:r>
              <a:rPr lang="en-US" sz="1100" dirty="0"/>
              <a:t> Benson</a:t>
            </a:r>
            <a:r>
              <a:rPr lang="en-US" altLang="zh-CN" sz="1100" dirty="0"/>
              <a:t>,</a:t>
            </a:r>
            <a:r>
              <a:rPr lang="zh-CN" altLang="en-US" sz="1100" dirty="0"/>
              <a:t> </a:t>
            </a:r>
            <a:r>
              <a:rPr lang="en-US" altLang="zh-CN" sz="1100" dirty="0"/>
              <a:t>CPS</a:t>
            </a:r>
            <a:r>
              <a:rPr lang="zh-CN" altLang="en-US" sz="1100" dirty="0"/>
              <a:t> </a:t>
            </a:r>
            <a:r>
              <a:rPr lang="en-US" altLang="zh-CN" sz="1100" dirty="0"/>
              <a:t>590:</a:t>
            </a:r>
            <a:r>
              <a:rPr lang="zh-CN" altLang="en-US" sz="1100" dirty="0"/>
              <a:t> </a:t>
            </a:r>
            <a:r>
              <a:rPr lang="en-US" altLang="zh-CN" sz="1100" dirty="0"/>
              <a:t>Software</a:t>
            </a:r>
            <a:r>
              <a:rPr lang="zh-CN" altLang="en-US" sz="1100" dirty="0"/>
              <a:t> </a:t>
            </a:r>
            <a:r>
              <a:rPr lang="en-US" altLang="zh-CN" sz="1100" dirty="0"/>
              <a:t>Defined</a:t>
            </a:r>
            <a:r>
              <a:rPr lang="zh-CN" altLang="en-US" sz="1100" dirty="0"/>
              <a:t> </a:t>
            </a:r>
            <a:r>
              <a:rPr lang="en-US" altLang="zh-CN" sz="1100" dirty="0"/>
              <a:t>Networking,</a:t>
            </a:r>
            <a:r>
              <a:rPr lang="zh-CN" altLang="en-US" sz="1100" dirty="0"/>
              <a:t> </a:t>
            </a:r>
            <a:r>
              <a:rPr lang="en-US" sz="1100" dirty="0"/>
              <a:t>https://</a:t>
            </a:r>
            <a:r>
              <a:rPr lang="en-US" sz="1100" dirty="0" err="1"/>
              <a:t>www.cs.duke.edu</a:t>
            </a:r>
            <a:r>
              <a:rPr lang="en-US" sz="1100" dirty="0"/>
              <a:t>/courses/fall14/compsci590.4/notes/F14_Class1.pptx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06000" y="62858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9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457"/>
            <a:ext cx="10998896" cy="894622"/>
          </a:xfrm>
        </p:spPr>
        <p:txBody>
          <a:bodyPr>
            <a:noAutofit/>
          </a:bodyPr>
          <a:lstStyle/>
          <a:p>
            <a:r>
              <a:rPr lang="en-US" b="0" dirty="0"/>
              <a:t>SDN: control/data plane interaction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25" name="Rounded Rectangle 324">
            <a:extLst>
              <a:ext uri="{FF2B5EF4-FFF2-40B4-BE49-F238E27FC236}">
                <a16:creationId xmlns:a16="http://schemas.microsoft.com/office/drawing/2014/main" id="{48D9D971-BB7B-A045-8126-3F6D89A80BFA}"/>
              </a:ext>
            </a:extLst>
          </p:cNvPr>
          <p:cNvSpPr/>
          <p:nvPr/>
        </p:nvSpPr>
        <p:spPr>
          <a:xfrm>
            <a:off x="1267886" y="2781457"/>
            <a:ext cx="4211052" cy="1062452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26" name="Rounded Rectangle 325">
            <a:extLst>
              <a:ext uri="{FF2B5EF4-FFF2-40B4-BE49-F238E27FC236}">
                <a16:creationId xmlns:a16="http://schemas.microsoft.com/office/drawing/2014/main" id="{6862D1C0-D760-D24C-B4CE-1C62437307F2}"/>
              </a:ext>
            </a:extLst>
          </p:cNvPr>
          <p:cNvSpPr/>
          <p:nvPr/>
        </p:nvSpPr>
        <p:spPr>
          <a:xfrm>
            <a:off x="1294622" y="3977998"/>
            <a:ext cx="4184316" cy="545543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6EC76F04-CB84-9D4C-B614-CCAAF77DF086}"/>
              </a:ext>
            </a:extLst>
          </p:cNvPr>
          <p:cNvCxnSpPr/>
          <p:nvPr/>
        </p:nvCxnSpPr>
        <p:spPr bwMode="auto">
          <a:xfrm>
            <a:off x="1334724" y="4626321"/>
            <a:ext cx="4104106" cy="0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538C6E4D-0EC4-B64C-9EEA-03480A17D18A}"/>
              </a:ext>
            </a:extLst>
          </p:cNvPr>
          <p:cNvGrpSpPr/>
          <p:nvPr/>
        </p:nvGrpSpPr>
        <p:grpSpPr>
          <a:xfrm>
            <a:off x="1416854" y="3356297"/>
            <a:ext cx="1244650" cy="411995"/>
            <a:chOff x="3128876" y="457817"/>
            <a:chExt cx="1432326" cy="459826"/>
          </a:xfrm>
        </p:grpSpPr>
        <p:sp>
          <p:nvSpPr>
            <p:cNvPr id="329" name="Rounded Rectangle 328">
              <a:extLst>
                <a:ext uri="{FF2B5EF4-FFF2-40B4-BE49-F238E27FC236}">
                  <a16:creationId xmlns:a16="http://schemas.microsoft.com/office/drawing/2014/main" id="{464725F4-EA3D-B943-BC4E-A498A91255EC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2A7D9926-304F-C44B-B971-A050DC450537}"/>
                </a:ext>
              </a:extLst>
            </p:cNvPr>
            <p:cNvSpPr txBox="1"/>
            <p:nvPr/>
          </p:nvSpPr>
          <p:spPr>
            <a:xfrm>
              <a:off x="3178769" y="541671"/>
              <a:ext cx="130238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Link-state info</a:t>
              </a: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10349B34-1073-E946-BED7-17B6AC84FDD7}"/>
              </a:ext>
            </a:extLst>
          </p:cNvPr>
          <p:cNvGrpSpPr/>
          <p:nvPr/>
        </p:nvGrpSpPr>
        <p:grpSpPr>
          <a:xfrm>
            <a:off x="4286570" y="3369666"/>
            <a:ext cx="1165638" cy="398626"/>
            <a:chOff x="3034354" y="534843"/>
            <a:chExt cx="1525489" cy="382800"/>
          </a:xfrm>
        </p:grpSpPr>
        <p:sp>
          <p:nvSpPr>
            <p:cNvPr id="332" name="Rounded Rectangle 331">
              <a:extLst>
                <a:ext uri="{FF2B5EF4-FFF2-40B4-BE49-F238E27FC236}">
                  <a16:creationId xmlns:a16="http://schemas.microsoft.com/office/drawing/2014/main" id="{AE8DBF36-59D4-DA45-9025-632817AB39EF}"/>
                </a:ext>
              </a:extLst>
            </p:cNvPr>
            <p:cNvSpPr/>
            <p:nvPr/>
          </p:nvSpPr>
          <p:spPr>
            <a:xfrm>
              <a:off x="3128876" y="534843"/>
              <a:ext cx="1325987" cy="3828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3E75B4C3-6891-C540-A01D-98C3E46528AD}"/>
                </a:ext>
              </a:extLst>
            </p:cNvPr>
            <p:cNvSpPr txBox="1"/>
            <p:nvPr/>
          </p:nvSpPr>
          <p:spPr>
            <a:xfrm>
              <a:off x="3034354" y="593020"/>
              <a:ext cx="1525489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switch info</a:t>
              </a: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8F3F5407-B5E1-9B4F-BD20-988E773EE5FA}"/>
              </a:ext>
            </a:extLst>
          </p:cNvPr>
          <p:cNvGrpSpPr/>
          <p:nvPr/>
        </p:nvGrpSpPr>
        <p:grpSpPr>
          <a:xfrm>
            <a:off x="2808986" y="3356297"/>
            <a:ext cx="960359" cy="411995"/>
            <a:chOff x="3128876" y="457817"/>
            <a:chExt cx="1432326" cy="459826"/>
          </a:xfrm>
        </p:grpSpPr>
        <p:sp>
          <p:nvSpPr>
            <p:cNvPr id="335" name="Rounded Rectangle 334">
              <a:extLst>
                <a:ext uri="{FF2B5EF4-FFF2-40B4-BE49-F238E27FC236}">
                  <a16:creationId xmlns:a16="http://schemas.microsoft.com/office/drawing/2014/main" id="{589761B3-634F-4D4E-8310-EAF4A00ABB80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593FEDEB-709E-A744-82FA-1F11F32B47D9}"/>
                </a:ext>
              </a:extLst>
            </p:cNvPr>
            <p:cNvSpPr txBox="1"/>
            <p:nvPr/>
          </p:nvSpPr>
          <p:spPr>
            <a:xfrm>
              <a:off x="3205754" y="541671"/>
              <a:ext cx="1287660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host info</a:t>
              </a:r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903E5C88-7668-CB49-A22D-7C59D5AAAAD6}"/>
              </a:ext>
            </a:extLst>
          </p:cNvPr>
          <p:cNvGrpSpPr/>
          <p:nvPr/>
        </p:nvGrpSpPr>
        <p:grpSpPr>
          <a:xfrm>
            <a:off x="1348650" y="2861665"/>
            <a:ext cx="889706" cy="382826"/>
            <a:chOff x="3128876" y="457817"/>
            <a:chExt cx="1432326" cy="459826"/>
          </a:xfrm>
        </p:grpSpPr>
        <p:sp>
          <p:nvSpPr>
            <p:cNvPr id="338" name="Rounded Rectangle 337">
              <a:extLst>
                <a:ext uri="{FF2B5EF4-FFF2-40B4-BE49-F238E27FC236}">
                  <a16:creationId xmlns:a16="http://schemas.microsoft.com/office/drawing/2014/main" id="{23AAB04A-9878-E54F-BF21-2E106D80B968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FC21FA7A-D97F-1543-A6AE-45B535C51BA0}"/>
                </a:ext>
              </a:extLst>
            </p:cNvPr>
            <p:cNvSpPr txBox="1"/>
            <p:nvPr/>
          </p:nvSpPr>
          <p:spPr>
            <a:xfrm>
              <a:off x="3198565" y="509557"/>
              <a:ext cx="1302043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statistics</a:t>
              </a: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18BB9737-9A62-2F4B-87FB-C077CBE2553C}"/>
              </a:ext>
            </a:extLst>
          </p:cNvPr>
          <p:cNvGrpSpPr/>
          <p:nvPr/>
        </p:nvGrpSpPr>
        <p:grpSpPr>
          <a:xfrm>
            <a:off x="4076434" y="2848295"/>
            <a:ext cx="1032905" cy="404965"/>
            <a:chOff x="3099264" y="457817"/>
            <a:chExt cx="1540525" cy="459826"/>
          </a:xfrm>
        </p:grpSpPr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4D3F5800-CF27-754D-AE05-FFEBBFEB49CB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6544BEEF-458E-4941-8F67-37983515D46C}"/>
                </a:ext>
              </a:extLst>
            </p:cNvPr>
            <p:cNvSpPr txBox="1"/>
            <p:nvPr/>
          </p:nvSpPr>
          <p:spPr>
            <a:xfrm>
              <a:off x="3099264" y="526493"/>
              <a:ext cx="154052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flow tables</a:t>
              </a:r>
            </a:p>
          </p:txBody>
        </p: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B06AE2E9-5D9A-B44C-93D5-4692DB85C76F}"/>
              </a:ext>
            </a:extLst>
          </p:cNvPr>
          <p:cNvSpPr txBox="1"/>
          <p:nvPr/>
        </p:nvSpPr>
        <p:spPr>
          <a:xfrm>
            <a:off x="3285441" y="2483710"/>
            <a:ext cx="570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2AEF0D30-3607-F64E-9BF7-3B4D8188FFA7}"/>
              </a:ext>
            </a:extLst>
          </p:cNvPr>
          <p:cNvSpPr txBox="1"/>
          <p:nvPr/>
        </p:nvSpPr>
        <p:spPr>
          <a:xfrm>
            <a:off x="3831962" y="3120507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9AC041BA-4E56-114C-A10B-C89A72B445FD}"/>
              </a:ext>
            </a:extLst>
          </p:cNvPr>
          <p:cNvGrpSpPr/>
          <p:nvPr/>
        </p:nvGrpSpPr>
        <p:grpSpPr>
          <a:xfrm>
            <a:off x="1903313" y="4109165"/>
            <a:ext cx="1257452" cy="286824"/>
            <a:chOff x="3128876" y="457775"/>
            <a:chExt cx="1432326" cy="459868"/>
          </a:xfrm>
        </p:grpSpPr>
        <p:sp>
          <p:nvSpPr>
            <p:cNvPr id="346" name="Rounded Rectangle 345">
              <a:extLst>
                <a:ext uri="{FF2B5EF4-FFF2-40B4-BE49-F238E27FC236}">
                  <a16:creationId xmlns:a16="http://schemas.microsoft.com/office/drawing/2014/main" id="{3203E766-79AA-5C46-8089-29917954888A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BEFEA1C3-120C-DE4E-8293-55C57A6E3ED3}"/>
                </a:ext>
              </a:extLst>
            </p:cNvPr>
            <p:cNvSpPr txBox="1"/>
            <p:nvPr/>
          </p:nvSpPr>
          <p:spPr>
            <a:xfrm>
              <a:off x="3278378" y="457775"/>
              <a:ext cx="11424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OpenFlow</a:t>
              </a:r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8AF280CF-E1A1-AB42-9FF4-B37E4883A9E7}"/>
              </a:ext>
            </a:extLst>
          </p:cNvPr>
          <p:cNvGrpSpPr/>
          <p:nvPr/>
        </p:nvGrpSpPr>
        <p:grpSpPr>
          <a:xfrm>
            <a:off x="3772545" y="4113948"/>
            <a:ext cx="1244650" cy="307410"/>
            <a:chOff x="3128876" y="457817"/>
            <a:chExt cx="1432326" cy="459826"/>
          </a:xfrm>
        </p:grpSpPr>
        <p:sp>
          <p:nvSpPr>
            <p:cNvPr id="349" name="Rounded Rectangle 348">
              <a:extLst>
                <a:ext uri="{FF2B5EF4-FFF2-40B4-BE49-F238E27FC236}">
                  <a16:creationId xmlns:a16="http://schemas.microsoft.com/office/drawing/2014/main" id="{24A7F498-3B8E-B44A-9994-2A592D6CBD54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0CD76FBA-C002-924A-A27E-4000B9B46A3F}"/>
                </a:ext>
              </a:extLst>
            </p:cNvPr>
            <p:cNvSpPr txBox="1"/>
            <p:nvPr/>
          </p:nvSpPr>
          <p:spPr>
            <a:xfrm>
              <a:off x="3446730" y="484746"/>
              <a:ext cx="805702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SNMP</a:t>
              </a:r>
            </a:p>
          </p:txBody>
        </p:sp>
      </p:grpSp>
      <p:sp>
        <p:nvSpPr>
          <p:cNvPr id="351" name="TextBox 350">
            <a:extLst>
              <a:ext uri="{FF2B5EF4-FFF2-40B4-BE49-F238E27FC236}">
                <a16:creationId xmlns:a16="http://schemas.microsoft.com/office/drawing/2014/main" id="{DF810222-B66A-6647-AF73-EAEA8633E33C}"/>
              </a:ext>
            </a:extLst>
          </p:cNvPr>
          <p:cNvSpPr txBox="1"/>
          <p:nvPr/>
        </p:nvSpPr>
        <p:spPr>
          <a:xfrm>
            <a:off x="3155302" y="3783967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sp>
        <p:nvSpPr>
          <p:cNvPr id="352" name="Rounded Rectangle 351">
            <a:extLst>
              <a:ext uri="{FF2B5EF4-FFF2-40B4-BE49-F238E27FC236}">
                <a16:creationId xmlns:a16="http://schemas.microsoft.com/office/drawing/2014/main" id="{7A53E111-B2D7-164C-A257-1817B32657FD}"/>
              </a:ext>
            </a:extLst>
          </p:cNvPr>
          <p:cNvSpPr/>
          <p:nvPr/>
        </p:nvSpPr>
        <p:spPr>
          <a:xfrm>
            <a:off x="1267885" y="2086297"/>
            <a:ext cx="4211053" cy="574748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DE1E488E-DB00-8741-AD76-181DDF5D1007}"/>
              </a:ext>
            </a:extLst>
          </p:cNvPr>
          <p:cNvGrpSpPr/>
          <p:nvPr/>
        </p:nvGrpSpPr>
        <p:grpSpPr>
          <a:xfrm>
            <a:off x="1313282" y="2123346"/>
            <a:ext cx="1080377" cy="504412"/>
            <a:chOff x="3034225" y="436756"/>
            <a:chExt cx="1526977" cy="504412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98A13ABA-9455-A942-B524-6D0883B28B57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9E5F4888-C152-6048-B38F-5BC74A5A16D9}"/>
                </a:ext>
              </a:extLst>
            </p:cNvPr>
            <p:cNvSpPr txBox="1"/>
            <p:nvPr/>
          </p:nvSpPr>
          <p:spPr>
            <a:xfrm>
              <a:off x="3034225" y="436756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network graph</a:t>
              </a:r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E40FDC48-BF32-B04B-8DBD-D61CF18EF743}"/>
              </a:ext>
            </a:extLst>
          </p:cNvPr>
          <p:cNvGrpSpPr/>
          <p:nvPr/>
        </p:nvGrpSpPr>
        <p:grpSpPr>
          <a:xfrm>
            <a:off x="4335616" y="2144194"/>
            <a:ext cx="1033900" cy="459826"/>
            <a:chOff x="3103238" y="457817"/>
            <a:chExt cx="1461287" cy="459826"/>
          </a:xfrm>
        </p:grpSpPr>
        <p:sp>
          <p:nvSpPr>
            <p:cNvPr id="357" name="Rounded Rectangle 356">
              <a:extLst>
                <a:ext uri="{FF2B5EF4-FFF2-40B4-BE49-F238E27FC236}">
                  <a16:creationId xmlns:a16="http://schemas.microsoft.com/office/drawing/2014/main" id="{9DB16644-5102-554D-99C0-889DCE0F0D2B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2A90B65C-4C25-C144-B2DD-D173E975D024}"/>
                </a:ext>
              </a:extLst>
            </p:cNvPr>
            <p:cNvSpPr txBox="1"/>
            <p:nvPr/>
          </p:nvSpPr>
          <p:spPr>
            <a:xfrm>
              <a:off x="3103238" y="553253"/>
              <a:ext cx="1461287" cy="299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intent</a:t>
              </a:r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4DDA363C-D004-AB4D-9D62-44DAC7279759}"/>
              </a:ext>
            </a:extLst>
          </p:cNvPr>
          <p:cNvGrpSpPr/>
          <p:nvPr/>
        </p:nvGrpSpPr>
        <p:grpSpPr>
          <a:xfrm>
            <a:off x="2796533" y="2139558"/>
            <a:ext cx="1033900" cy="504412"/>
            <a:chOff x="3128334" y="454512"/>
            <a:chExt cx="1461287" cy="504412"/>
          </a:xfrm>
        </p:grpSpPr>
        <p:sp>
          <p:nvSpPr>
            <p:cNvPr id="360" name="Rounded Rectangle 359">
              <a:extLst>
                <a:ext uri="{FF2B5EF4-FFF2-40B4-BE49-F238E27FC236}">
                  <a16:creationId xmlns:a16="http://schemas.microsoft.com/office/drawing/2014/main" id="{59AAEC82-22A5-1A44-925D-3607D0F39D69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20C049F2-C1CA-DF4D-AA67-194E1C4F4CC3}"/>
                </a:ext>
              </a:extLst>
            </p:cNvPr>
            <p:cNvSpPr txBox="1"/>
            <p:nvPr/>
          </p:nvSpPr>
          <p:spPr>
            <a:xfrm>
              <a:off x="3128334" y="454512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RESTful</a:t>
              </a:r>
            </a:p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API</a:t>
              </a:r>
            </a:p>
          </p:txBody>
        </p:sp>
      </p:grpSp>
      <p:sp>
        <p:nvSpPr>
          <p:cNvPr id="362" name="TextBox 361">
            <a:extLst>
              <a:ext uri="{FF2B5EF4-FFF2-40B4-BE49-F238E27FC236}">
                <a16:creationId xmlns:a16="http://schemas.microsoft.com/office/drawing/2014/main" id="{D3A9C18D-A188-6A48-9CCB-C7A54C894F1D}"/>
              </a:ext>
            </a:extLst>
          </p:cNvPr>
          <p:cNvSpPr txBox="1"/>
          <p:nvPr/>
        </p:nvSpPr>
        <p:spPr>
          <a:xfrm>
            <a:off x="3833899" y="1945433"/>
            <a:ext cx="6279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1A4CD936-7BB9-DA49-90F7-EC6321F19D96}"/>
              </a:ext>
            </a:extLst>
          </p:cNvPr>
          <p:cNvCxnSpPr/>
          <p:nvPr/>
        </p:nvCxnSpPr>
        <p:spPr bwMode="auto">
          <a:xfrm flipV="1">
            <a:off x="1348096" y="1912530"/>
            <a:ext cx="4117474" cy="1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4" name="Freeform 2">
            <a:extLst>
              <a:ext uri="{FF2B5EF4-FFF2-40B4-BE49-F238E27FC236}">
                <a16:creationId xmlns:a16="http://schemas.microsoft.com/office/drawing/2014/main" id="{D9FEE928-6718-BA41-9C6C-C313FC8AC356}"/>
              </a:ext>
            </a:extLst>
          </p:cNvPr>
          <p:cNvSpPr>
            <a:spLocks/>
          </p:cNvSpPr>
          <p:nvPr/>
        </p:nvSpPr>
        <p:spPr bwMode="auto">
          <a:xfrm>
            <a:off x="1335792" y="5057443"/>
            <a:ext cx="4057421" cy="1393030"/>
          </a:xfrm>
          <a:custGeom>
            <a:avLst/>
            <a:gdLst>
              <a:gd name="T0" fmla="*/ 6 w 1794"/>
              <a:gd name="T1" fmla="*/ 483 h 933"/>
              <a:gd name="T2" fmla="*/ 108 w 1794"/>
              <a:gd name="T3" fmla="*/ 125 h 933"/>
              <a:gd name="T4" fmla="*/ 559 w 1794"/>
              <a:gd name="T5" fmla="*/ 100 h 933"/>
              <a:gd name="T6" fmla="*/ 1128 w 1794"/>
              <a:gd name="T7" fmla="*/ 29 h 933"/>
              <a:gd name="T8" fmla="*/ 1716 w 1794"/>
              <a:gd name="T9" fmla="*/ 275 h 933"/>
              <a:gd name="T10" fmla="*/ 1596 w 1794"/>
              <a:gd name="T11" fmla="*/ 827 h 933"/>
              <a:gd name="T12" fmla="*/ 1380 w 1794"/>
              <a:gd name="T13" fmla="*/ 911 h 933"/>
              <a:gd name="T14" fmla="*/ 840 w 1794"/>
              <a:gd name="T15" fmla="*/ 929 h 933"/>
              <a:gd name="T16" fmla="*/ 414 w 1794"/>
              <a:gd name="T17" fmla="*/ 911 h 933"/>
              <a:gd name="T18" fmla="*/ 143 w 1794"/>
              <a:gd name="T19" fmla="*/ 832 h 933"/>
              <a:gd name="T20" fmla="*/ 6 w 1794"/>
              <a:gd name="T21" fmla="*/ 483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6DF309C-D74C-8948-A0B0-6218C9680A4C}"/>
              </a:ext>
            </a:extLst>
          </p:cNvPr>
          <p:cNvCxnSpPr/>
          <p:nvPr/>
        </p:nvCxnSpPr>
        <p:spPr bwMode="auto">
          <a:xfrm flipV="1">
            <a:off x="2418861" y="5441004"/>
            <a:ext cx="615520" cy="282224"/>
          </a:xfrm>
          <a:prstGeom prst="line">
            <a:avLst/>
          </a:prstGeom>
          <a:solidFill>
            <a:srgbClr val="00CC99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0A3E7D89-360D-EB45-9252-C3E555C87095}"/>
              </a:ext>
            </a:extLst>
          </p:cNvPr>
          <p:cNvCxnSpPr/>
          <p:nvPr/>
        </p:nvCxnSpPr>
        <p:spPr bwMode="auto">
          <a:xfrm>
            <a:off x="2408645" y="5746872"/>
            <a:ext cx="1651340" cy="138604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9583D0EA-64B5-0042-BD81-C740B20D5AE4}"/>
              </a:ext>
            </a:extLst>
          </p:cNvPr>
          <p:cNvCxnSpPr>
            <a:endCxn id="429" idx="1"/>
          </p:cNvCxnSpPr>
          <p:nvPr/>
        </p:nvCxnSpPr>
        <p:spPr bwMode="auto">
          <a:xfrm>
            <a:off x="2418861" y="5803538"/>
            <a:ext cx="318002" cy="387552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0F05C6A0-5516-BC46-901A-CA7728C924B1}"/>
              </a:ext>
            </a:extLst>
          </p:cNvPr>
          <p:cNvCxnSpPr>
            <a:stCxn id="415" idx="3"/>
          </p:cNvCxnSpPr>
          <p:nvPr/>
        </p:nvCxnSpPr>
        <p:spPr bwMode="auto">
          <a:xfrm>
            <a:off x="3720713" y="5436854"/>
            <a:ext cx="333142" cy="421301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37AC2CE6-5A12-0444-986F-EE08319CD185}"/>
              </a:ext>
            </a:extLst>
          </p:cNvPr>
          <p:cNvCxnSpPr/>
          <p:nvPr/>
        </p:nvCxnSpPr>
        <p:spPr bwMode="auto">
          <a:xfrm flipV="1">
            <a:off x="3198290" y="5944167"/>
            <a:ext cx="861695" cy="275422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3" name="Oval 392">
            <a:extLst>
              <a:ext uri="{FF2B5EF4-FFF2-40B4-BE49-F238E27FC236}">
                <a16:creationId xmlns:a16="http://schemas.microsoft.com/office/drawing/2014/main" id="{F2D3F4DC-8BE9-C14E-910F-F66395DBEAA7}"/>
              </a:ext>
            </a:extLst>
          </p:cNvPr>
          <p:cNvSpPr/>
          <p:nvPr/>
        </p:nvSpPr>
        <p:spPr>
          <a:xfrm rot="5400000">
            <a:off x="2797134" y="407053"/>
            <a:ext cx="631007" cy="22352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tailEnd type="arrow"/>
          </a:ln>
          <a:effectLst>
            <a:outerShdw blurRad="50800" dist="38100" dir="18900000" algn="b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1FF52C02-7BC1-5C4B-9901-8DEEC502937C}"/>
              </a:ext>
            </a:extLst>
          </p:cNvPr>
          <p:cNvSpPr txBox="1"/>
          <p:nvPr/>
        </p:nvSpPr>
        <p:spPr>
          <a:xfrm>
            <a:off x="2135351" y="1323574"/>
            <a:ext cx="19474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Dijkstra’s link-state </a:t>
            </a:r>
          </a:p>
          <a:p>
            <a:pPr algn="ctr" eaLnBrk="0" fontAlgn="base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routing</a:t>
            </a:r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3283CCE9-8CB6-8949-A9E8-23B833E8424F}"/>
              </a:ext>
            </a:extLst>
          </p:cNvPr>
          <p:cNvGrpSpPr/>
          <p:nvPr/>
        </p:nvGrpSpPr>
        <p:grpSpPr>
          <a:xfrm>
            <a:off x="1748590" y="5523964"/>
            <a:ext cx="687402" cy="470408"/>
            <a:chOff x="1736090" y="2893762"/>
            <a:chExt cx="565150" cy="340093"/>
          </a:xfrm>
        </p:grpSpPr>
        <p:grpSp>
          <p:nvGrpSpPr>
            <p:cNvPr id="396" name="Group 327">
              <a:extLst>
                <a:ext uri="{FF2B5EF4-FFF2-40B4-BE49-F238E27FC236}">
                  <a16:creationId xmlns:a16="http://schemas.microsoft.com/office/drawing/2014/main" id="{0A1998BC-6377-8E45-9B2B-8FE80CE09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BB1B85D3-D01B-A041-93EE-FAB34FB8179A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1" name="Rectangle 400">
                <a:extLst>
                  <a:ext uri="{FF2B5EF4-FFF2-40B4-BE49-F238E27FC236}">
                    <a16:creationId xmlns:a16="http://schemas.microsoft.com/office/drawing/2014/main" id="{F1DCDAB1-5AC7-A342-A0A8-F8590A65D091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364EE120-3A52-AC47-A765-DBFBE82B6044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3" name="Freeform 402">
                <a:extLst>
                  <a:ext uri="{FF2B5EF4-FFF2-40B4-BE49-F238E27FC236}">
                    <a16:creationId xmlns:a16="http://schemas.microsoft.com/office/drawing/2014/main" id="{0F7E9595-A4D4-9943-A2EE-06309FBD4155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4" name="Freeform 403">
                <a:extLst>
                  <a:ext uri="{FF2B5EF4-FFF2-40B4-BE49-F238E27FC236}">
                    <a16:creationId xmlns:a16="http://schemas.microsoft.com/office/drawing/2014/main" id="{27FC021A-5D6B-D44C-BE45-9A0B3E244E16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5" name="Freeform 404">
                <a:extLst>
                  <a:ext uri="{FF2B5EF4-FFF2-40B4-BE49-F238E27FC236}">
                    <a16:creationId xmlns:a16="http://schemas.microsoft.com/office/drawing/2014/main" id="{9CFC2A2E-5A8E-6D41-8416-E8B2C50779BB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6" name="Freeform 405">
                <a:extLst>
                  <a:ext uri="{FF2B5EF4-FFF2-40B4-BE49-F238E27FC236}">
                    <a16:creationId xmlns:a16="http://schemas.microsoft.com/office/drawing/2014/main" id="{04026D95-DA4A-F347-A7FF-424B9B469AB4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9D59DF6F-A7C9-6242-8CB4-771105A9C5D6}"/>
                  </a:ext>
                </a:extLst>
              </p:cNvPr>
              <p:cNvCxnSpPr>
                <a:endCxn id="402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A22BF780-EF6F-7948-A466-B756EA5EADA3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id="{37FD8073-5589-3940-BA2A-2C9406219C6F}"/>
                </a:ext>
              </a:extLst>
            </p:cNvPr>
            <p:cNvGrpSpPr/>
            <p:nvPr/>
          </p:nvGrpSpPr>
          <p:grpSpPr>
            <a:xfrm>
              <a:off x="1828502" y="2944584"/>
              <a:ext cx="374530" cy="289271"/>
              <a:chOff x="725185" y="1779875"/>
              <a:chExt cx="374530" cy="289271"/>
            </a:xfrm>
          </p:grpSpPr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86A11B54-4339-BD4F-A52D-E772621B01BB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AD15C9A1-58C1-6D4D-A5E6-F245674F5399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0" cy="2892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s1</a:t>
                </a:r>
              </a:p>
            </p:txBody>
          </p:sp>
        </p:grp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65CE0717-7A43-6447-982B-2A6BF5776D66}"/>
              </a:ext>
            </a:extLst>
          </p:cNvPr>
          <p:cNvGrpSpPr/>
          <p:nvPr/>
        </p:nvGrpSpPr>
        <p:grpSpPr>
          <a:xfrm>
            <a:off x="3033311" y="5232644"/>
            <a:ext cx="687402" cy="470406"/>
            <a:chOff x="1736090" y="2893762"/>
            <a:chExt cx="565150" cy="340091"/>
          </a:xfrm>
        </p:grpSpPr>
        <p:grpSp>
          <p:nvGrpSpPr>
            <p:cNvPr id="410" name="Group 327">
              <a:extLst>
                <a:ext uri="{FF2B5EF4-FFF2-40B4-BE49-F238E27FC236}">
                  <a16:creationId xmlns:a16="http://schemas.microsoft.com/office/drawing/2014/main" id="{88AF1197-A59E-F341-9C2F-D7BB75696E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1514A7C7-412D-CB40-95FD-A73F84446469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4EC25DBB-C079-B044-90B4-D4608AAEB2F9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E0B0DE30-BB65-BC4A-A519-ABE38833F5C9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7" name="Freeform 416">
                <a:extLst>
                  <a:ext uri="{FF2B5EF4-FFF2-40B4-BE49-F238E27FC236}">
                    <a16:creationId xmlns:a16="http://schemas.microsoft.com/office/drawing/2014/main" id="{5D73B332-8201-9845-83B3-7991D1D29848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8" name="Freeform 417">
                <a:extLst>
                  <a:ext uri="{FF2B5EF4-FFF2-40B4-BE49-F238E27FC236}">
                    <a16:creationId xmlns:a16="http://schemas.microsoft.com/office/drawing/2014/main" id="{874F3D24-C6D1-0242-9071-675EAE55CF17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CC4308C1-A1A7-AB4B-AE6B-92E38956E380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24C8152F-6350-2844-826D-CCECEC749FCC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7AF20622-97B2-7746-9A48-1D87235CA032}"/>
                  </a:ext>
                </a:extLst>
              </p:cNvPr>
              <p:cNvCxnSpPr>
                <a:endCxn id="416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1A56332A-BABA-0C44-9EA7-63E7AE314A39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88585B74-A4A2-9240-A305-4B257FDDF9BB}"/>
                </a:ext>
              </a:extLst>
            </p:cNvPr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B715D4F7-EE1C-8243-B41D-D4E9D84A48C3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22A0E80F-D57D-4844-8977-0D000DE99B5D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s2</a:t>
                </a:r>
              </a:p>
            </p:txBody>
          </p:sp>
        </p:grpSp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D213BA70-EF35-D34A-BC9C-DFEBDCF60751}"/>
              </a:ext>
            </a:extLst>
          </p:cNvPr>
          <p:cNvGrpSpPr/>
          <p:nvPr/>
        </p:nvGrpSpPr>
        <p:grpSpPr>
          <a:xfrm>
            <a:off x="2736863" y="5986880"/>
            <a:ext cx="687402" cy="470406"/>
            <a:chOff x="1736090" y="2893762"/>
            <a:chExt cx="565150" cy="340091"/>
          </a:xfrm>
        </p:grpSpPr>
        <p:grpSp>
          <p:nvGrpSpPr>
            <p:cNvPr id="424" name="Group 327">
              <a:extLst>
                <a:ext uri="{FF2B5EF4-FFF2-40B4-BE49-F238E27FC236}">
                  <a16:creationId xmlns:a16="http://schemas.microsoft.com/office/drawing/2014/main" id="{59C9C19B-2D7B-5446-993D-684F106169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40008AEE-3152-C849-906C-3CAF9DFF25CC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111839D8-9177-6249-A367-46D180572BB8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1F1E42A9-4DE8-2641-85A4-A097587AE18A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1" name="Freeform 430">
                <a:extLst>
                  <a:ext uri="{FF2B5EF4-FFF2-40B4-BE49-F238E27FC236}">
                    <a16:creationId xmlns:a16="http://schemas.microsoft.com/office/drawing/2014/main" id="{98851B8A-DFDB-7446-ACF4-8D81FB5AA157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2" name="Freeform 431">
                <a:extLst>
                  <a:ext uri="{FF2B5EF4-FFF2-40B4-BE49-F238E27FC236}">
                    <a16:creationId xmlns:a16="http://schemas.microsoft.com/office/drawing/2014/main" id="{723991A2-A1E6-0D4F-9B5D-068A5496B054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3" name="Freeform 432">
                <a:extLst>
                  <a:ext uri="{FF2B5EF4-FFF2-40B4-BE49-F238E27FC236}">
                    <a16:creationId xmlns:a16="http://schemas.microsoft.com/office/drawing/2014/main" id="{7AACA8F0-9C63-A846-90C3-AAAB6E3910F1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4" name="Freeform 433">
                <a:extLst>
                  <a:ext uri="{FF2B5EF4-FFF2-40B4-BE49-F238E27FC236}">
                    <a16:creationId xmlns:a16="http://schemas.microsoft.com/office/drawing/2014/main" id="{5C925CD4-A1D8-4B4C-B630-EA0FF87CCF67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482CEABD-D59C-9146-B260-F80C556208AE}"/>
                  </a:ext>
                </a:extLst>
              </p:cNvPr>
              <p:cNvCxnSpPr>
                <a:endCxn id="430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852B68BC-F922-3848-9565-4D2178DB93AA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B7439C84-CDB5-F347-BD13-C9965624FE17}"/>
                </a:ext>
              </a:extLst>
            </p:cNvPr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01C7B7FA-5596-BC43-9C90-8E052B54FC11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6ECC707E-E1D7-4546-96A1-2387735089B7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s3</a:t>
                </a:r>
              </a:p>
            </p:txBody>
          </p:sp>
        </p:grpSp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15A32C9A-E7F3-5346-87C4-CA4940C18BF9}"/>
              </a:ext>
            </a:extLst>
          </p:cNvPr>
          <p:cNvGrpSpPr/>
          <p:nvPr/>
        </p:nvGrpSpPr>
        <p:grpSpPr>
          <a:xfrm>
            <a:off x="3904271" y="5705754"/>
            <a:ext cx="687402" cy="470406"/>
            <a:chOff x="1736090" y="2893762"/>
            <a:chExt cx="565150" cy="340091"/>
          </a:xfrm>
        </p:grpSpPr>
        <p:grpSp>
          <p:nvGrpSpPr>
            <p:cNvPr id="438" name="Group 327">
              <a:extLst>
                <a:ext uri="{FF2B5EF4-FFF2-40B4-BE49-F238E27FC236}">
                  <a16:creationId xmlns:a16="http://schemas.microsoft.com/office/drawing/2014/main" id="{91239979-A6B3-3D4E-ABD7-F92D10C27A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9FCAC59C-42CC-CE4C-96BD-FE920D1C2A77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3FBEAA77-D815-D445-A86F-68B0D4452BC3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2D6A81D7-4183-0C4B-9BE0-36028959107F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5" name="Freeform 444">
                <a:extLst>
                  <a:ext uri="{FF2B5EF4-FFF2-40B4-BE49-F238E27FC236}">
                    <a16:creationId xmlns:a16="http://schemas.microsoft.com/office/drawing/2014/main" id="{4EB08DF1-BFF0-D94C-9005-60CA113EB70F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37A92998-42D7-3647-9DAB-4B474843B9D7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7" name="Freeform 446">
                <a:extLst>
                  <a:ext uri="{FF2B5EF4-FFF2-40B4-BE49-F238E27FC236}">
                    <a16:creationId xmlns:a16="http://schemas.microsoft.com/office/drawing/2014/main" id="{C10BF816-5EDC-5D4D-AA34-D16A44C5ACC4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5EDE6095-F96A-8147-96D3-B6AC4A7604E9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18F6547F-EE28-D440-B02C-859463240B3B}"/>
                  </a:ext>
                </a:extLst>
              </p:cNvPr>
              <p:cNvCxnSpPr>
                <a:endCxn id="44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C75462DD-9379-4145-B1BA-38B9E3C33BD1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39" name="Group 438">
              <a:extLst>
                <a:ext uri="{FF2B5EF4-FFF2-40B4-BE49-F238E27FC236}">
                  <a16:creationId xmlns:a16="http://schemas.microsoft.com/office/drawing/2014/main" id="{0D413191-8CF2-CC46-9D2F-BF1C4542E2EB}"/>
                </a:ext>
              </a:extLst>
            </p:cNvPr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C665F85B-B221-3349-A8A9-423CB064E829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1" name="TextBox 440">
                <a:extLst>
                  <a:ext uri="{FF2B5EF4-FFF2-40B4-BE49-F238E27FC236}">
                    <a16:creationId xmlns:a16="http://schemas.microsoft.com/office/drawing/2014/main" id="{FA49AD3B-122F-4C4B-A918-544A3BF1895E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s4</a:t>
                </a:r>
              </a:p>
            </p:txBody>
          </p:sp>
        </p:grp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F109F0CB-C7A7-9F4C-9F78-1DFE6E2E92FF}"/>
              </a:ext>
            </a:extLst>
          </p:cNvPr>
          <p:cNvGrpSpPr/>
          <p:nvPr/>
        </p:nvGrpSpPr>
        <p:grpSpPr>
          <a:xfrm>
            <a:off x="6763892" y="1425421"/>
            <a:ext cx="4822682" cy="1122684"/>
            <a:chOff x="5326799" y="1281868"/>
            <a:chExt cx="4822682" cy="1122684"/>
          </a:xfrm>
        </p:grpSpPr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E06A1FC5-2F8F-E746-8AEE-58223238D3E6}"/>
                </a:ext>
              </a:extLst>
            </p:cNvPr>
            <p:cNvSpPr txBox="1"/>
            <p:nvPr/>
          </p:nvSpPr>
          <p:spPr>
            <a:xfrm>
              <a:off x="5654650" y="1315023"/>
              <a:ext cx="4494831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S1, experiencing link failure to S2 uses OpenFlow port status message to notify controller</a:t>
              </a:r>
            </a:p>
          </p:txBody>
        </p:sp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0F995241-55DC-D948-B009-B3415184F93C}"/>
                </a:ext>
              </a:extLst>
            </p:cNvPr>
            <p:cNvGrpSpPr/>
            <p:nvPr/>
          </p:nvGrpSpPr>
          <p:grpSpPr>
            <a:xfrm>
              <a:off x="5326799" y="1281868"/>
              <a:ext cx="314510" cy="400110"/>
              <a:chOff x="430693" y="1944861"/>
              <a:chExt cx="291062" cy="400110"/>
            </a:xfrm>
          </p:grpSpPr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838418A2-0530-6D4D-B957-9B73EC90CAF5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id="{EECCC49B-4360-6A44-857F-C6612A4A5A91}"/>
                  </a:ext>
                </a:extLst>
              </p:cNvPr>
              <p:cNvSpPr txBox="1"/>
              <p:nvPr/>
            </p:nvSpPr>
            <p:spPr>
              <a:xfrm>
                <a:off x="430693" y="1944861"/>
                <a:ext cx="291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ＭＳ Ｐゴシック" charset="0"/>
                    <a:cs typeface="Arial"/>
                  </a:rPr>
                  <a:t>1</a:t>
                </a:r>
              </a:p>
            </p:txBody>
          </p:sp>
        </p:grp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E094A808-83E3-F44E-8311-B49C7768D728}"/>
              </a:ext>
            </a:extLst>
          </p:cNvPr>
          <p:cNvGrpSpPr/>
          <p:nvPr/>
        </p:nvGrpSpPr>
        <p:grpSpPr>
          <a:xfrm>
            <a:off x="6812552" y="2632974"/>
            <a:ext cx="5024543" cy="790285"/>
            <a:chOff x="5330006" y="1281868"/>
            <a:chExt cx="5024543" cy="790285"/>
          </a:xfrm>
        </p:grpSpPr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5A66128A-E3A6-114A-91B5-2FE1B075D1FB}"/>
                </a:ext>
              </a:extLst>
            </p:cNvPr>
            <p:cNvSpPr txBox="1"/>
            <p:nvPr/>
          </p:nvSpPr>
          <p:spPr>
            <a:xfrm>
              <a:off x="5654650" y="1315023"/>
              <a:ext cx="4699899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SDN controller receives OpenFlow message, updates link status info</a:t>
              </a:r>
            </a:p>
          </p:txBody>
        </p: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0680D512-D870-4A4E-A672-2D42E18257F4}"/>
                </a:ext>
              </a:extLst>
            </p:cNvPr>
            <p:cNvGrpSpPr/>
            <p:nvPr/>
          </p:nvGrpSpPr>
          <p:grpSpPr>
            <a:xfrm>
              <a:off x="5330006" y="1281868"/>
              <a:ext cx="314510" cy="400110"/>
              <a:chOff x="433661" y="1944861"/>
              <a:chExt cx="291062" cy="400110"/>
            </a:xfrm>
          </p:grpSpPr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C54CA8A5-88FD-0B43-B39C-06EA5B196E08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98241409-350B-3C48-8CD4-8EC73830F0DD}"/>
                  </a:ext>
                </a:extLst>
              </p:cNvPr>
              <p:cNvSpPr txBox="1"/>
              <p:nvPr/>
            </p:nvSpPr>
            <p:spPr>
              <a:xfrm>
                <a:off x="433661" y="1944861"/>
                <a:ext cx="291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ＭＳ Ｐゴシック" charset="0"/>
                    <a:cs typeface="Arial"/>
                  </a:rPr>
                  <a:t>2</a:t>
                </a:r>
              </a:p>
            </p:txBody>
          </p:sp>
        </p:grp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A90C1603-EE2D-5C46-96D7-DD144E7597AC}"/>
              </a:ext>
            </a:extLst>
          </p:cNvPr>
          <p:cNvGrpSpPr/>
          <p:nvPr/>
        </p:nvGrpSpPr>
        <p:grpSpPr>
          <a:xfrm>
            <a:off x="6821113" y="3557841"/>
            <a:ext cx="5253976" cy="1445458"/>
            <a:chOff x="5333217" y="1291493"/>
            <a:chExt cx="5253976" cy="1445458"/>
          </a:xfrm>
        </p:grpSpPr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7B9E44CE-B140-1542-AAC2-4DAF6F5BCDFC}"/>
                </a:ext>
              </a:extLst>
            </p:cNvPr>
            <p:cNvSpPr txBox="1"/>
            <p:nvPr/>
          </p:nvSpPr>
          <p:spPr>
            <a:xfrm>
              <a:off x="5654650" y="1315023"/>
              <a:ext cx="4932543" cy="1421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Dijkstra’s routing algorithm application has previously registered to be called when ever link status changes.  It is called.</a:t>
              </a:r>
            </a:p>
          </p:txBody>
        </p: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4AA4F08F-919D-6D43-A245-B36CE88D136C}"/>
                </a:ext>
              </a:extLst>
            </p:cNvPr>
            <p:cNvGrpSpPr/>
            <p:nvPr/>
          </p:nvGrpSpPr>
          <p:grpSpPr>
            <a:xfrm>
              <a:off x="5333217" y="1291493"/>
              <a:ext cx="314510" cy="400110"/>
              <a:chOff x="436633" y="1954486"/>
              <a:chExt cx="291062" cy="400110"/>
            </a:xfrm>
          </p:grpSpPr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474762E3-AFBB-FD48-BEF6-8AF863920A29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C0B243D3-CD77-354D-AF47-3C3867EAD742}"/>
                  </a:ext>
                </a:extLst>
              </p:cNvPr>
              <p:cNvSpPr txBox="1"/>
              <p:nvPr/>
            </p:nvSpPr>
            <p:spPr>
              <a:xfrm>
                <a:off x="436633" y="1954486"/>
                <a:ext cx="291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ＭＳ Ｐゴシック" charset="0"/>
                    <a:cs typeface="Arial"/>
                  </a:rPr>
                  <a:t>3</a:t>
                </a:r>
              </a:p>
            </p:txBody>
          </p:sp>
        </p:grp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9B04D695-515C-F643-A6A8-EB313B26D25D}"/>
              </a:ext>
            </a:extLst>
          </p:cNvPr>
          <p:cNvGrpSpPr/>
          <p:nvPr/>
        </p:nvGrpSpPr>
        <p:grpSpPr>
          <a:xfrm>
            <a:off x="6800258" y="5062185"/>
            <a:ext cx="4748738" cy="1448665"/>
            <a:chOff x="5320381" y="1288286"/>
            <a:chExt cx="4748738" cy="1448665"/>
          </a:xfrm>
        </p:grpSpPr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B0A5DC12-CD7F-7947-8638-FCA31A28E2B0}"/>
                </a:ext>
              </a:extLst>
            </p:cNvPr>
            <p:cNvSpPr txBox="1"/>
            <p:nvPr/>
          </p:nvSpPr>
          <p:spPr>
            <a:xfrm>
              <a:off x="5654650" y="1315023"/>
              <a:ext cx="4414469" cy="1421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Dijkstra’s routing algorithm access network graph info, link state info in controller,  computes new routes</a:t>
              </a:r>
            </a:p>
          </p:txBody>
        </p: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E780A433-81AB-8640-801E-3E36D0C8A814}"/>
                </a:ext>
              </a:extLst>
            </p:cNvPr>
            <p:cNvGrpSpPr/>
            <p:nvPr/>
          </p:nvGrpSpPr>
          <p:grpSpPr>
            <a:xfrm>
              <a:off x="5320381" y="1288286"/>
              <a:ext cx="314510" cy="400110"/>
              <a:chOff x="424754" y="1951279"/>
              <a:chExt cx="291062" cy="400110"/>
            </a:xfrm>
          </p:grpSpPr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13BA4AD6-9B8B-B34F-8638-37047BF2F57A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471" name="TextBox 470">
                <a:extLst>
                  <a:ext uri="{FF2B5EF4-FFF2-40B4-BE49-F238E27FC236}">
                    <a16:creationId xmlns:a16="http://schemas.microsoft.com/office/drawing/2014/main" id="{B0922FC9-7A3B-0A4F-A08D-B0BBA98A59FF}"/>
                  </a:ext>
                </a:extLst>
              </p:cNvPr>
              <p:cNvSpPr txBox="1"/>
              <p:nvPr/>
            </p:nvSpPr>
            <p:spPr>
              <a:xfrm>
                <a:off x="424754" y="1951279"/>
                <a:ext cx="291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ＭＳ Ｐゴシック" charset="0"/>
                    <a:cs typeface="Arial"/>
                  </a:rPr>
                  <a:t>4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D028D42-5816-5541-A673-C6433AD9D499}"/>
              </a:ext>
            </a:extLst>
          </p:cNvPr>
          <p:cNvGrpSpPr/>
          <p:nvPr/>
        </p:nvGrpSpPr>
        <p:grpSpPr>
          <a:xfrm>
            <a:off x="2312276" y="4225159"/>
            <a:ext cx="677917" cy="1261241"/>
            <a:chOff x="2312276" y="4225159"/>
            <a:chExt cx="677917" cy="12612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18DA33A-26D6-314C-A500-DD7DB353ACAB}"/>
                </a:ext>
              </a:extLst>
            </p:cNvPr>
            <p:cNvSpPr/>
            <p:nvPr/>
          </p:nvSpPr>
          <p:spPr>
            <a:xfrm>
              <a:off x="2312276" y="4225159"/>
              <a:ext cx="677917" cy="1261241"/>
            </a:xfrm>
            <a:custGeom>
              <a:avLst/>
              <a:gdLst>
                <a:gd name="connsiteX0" fmla="*/ 0 w 677917"/>
                <a:gd name="connsiteY0" fmla="*/ 1261241 h 1261241"/>
                <a:gd name="connsiteX1" fmla="*/ 677917 w 677917"/>
                <a:gd name="connsiteY1" fmla="*/ 178675 h 1261241"/>
                <a:gd name="connsiteX2" fmla="*/ 677917 w 677917"/>
                <a:gd name="connsiteY2" fmla="*/ 0 h 126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7917" h="1261241">
                  <a:moveTo>
                    <a:pt x="0" y="1261241"/>
                  </a:moveTo>
                  <a:lnTo>
                    <a:pt x="677917" y="178675"/>
                  </a:lnTo>
                  <a:lnTo>
                    <a:pt x="677917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77BAE01A-4364-4544-BF42-8FF701463BAC}"/>
                </a:ext>
              </a:extLst>
            </p:cNvPr>
            <p:cNvGrpSpPr/>
            <p:nvPr/>
          </p:nvGrpSpPr>
          <p:grpSpPr>
            <a:xfrm>
              <a:off x="2499117" y="4791488"/>
              <a:ext cx="313044" cy="369332"/>
              <a:chOff x="-17363" y="1958857"/>
              <a:chExt cx="313044" cy="369332"/>
            </a:xfrm>
          </p:grpSpPr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64D78EC7-F7C7-3F45-961B-64EA2E033912}"/>
                  </a:ext>
                </a:extLst>
              </p:cNvPr>
              <p:cNvSpPr/>
              <p:nvPr/>
            </p:nvSpPr>
            <p:spPr>
              <a:xfrm>
                <a:off x="17117" y="2010412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73" name="TextBox 372">
                <a:extLst>
                  <a:ext uri="{FF2B5EF4-FFF2-40B4-BE49-F238E27FC236}">
                    <a16:creationId xmlns:a16="http://schemas.microsoft.com/office/drawing/2014/main" id="{3E26F343-9456-5D42-A9FA-964E247D2550}"/>
                  </a:ext>
                </a:extLst>
              </p:cNvPr>
              <p:cNvSpPr txBox="1"/>
              <p:nvPr/>
            </p:nvSpPr>
            <p:spPr>
              <a:xfrm>
                <a:off x="-17363" y="195885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1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B6F412-7995-3B46-8E64-A0D13B5F777D}"/>
              </a:ext>
            </a:extLst>
          </p:cNvPr>
          <p:cNvGrpSpPr/>
          <p:nvPr/>
        </p:nvGrpSpPr>
        <p:grpSpPr>
          <a:xfrm>
            <a:off x="2292350" y="3432175"/>
            <a:ext cx="698500" cy="793750"/>
            <a:chOff x="2292350" y="3432175"/>
            <a:chExt cx="698500" cy="793750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50C530D-3872-7E44-B659-707925E00FB5}"/>
                </a:ext>
              </a:extLst>
            </p:cNvPr>
            <p:cNvSpPr/>
            <p:nvPr/>
          </p:nvSpPr>
          <p:spPr>
            <a:xfrm>
              <a:off x="2292350" y="3432175"/>
              <a:ext cx="698500" cy="793750"/>
            </a:xfrm>
            <a:custGeom>
              <a:avLst/>
              <a:gdLst>
                <a:gd name="connsiteX0" fmla="*/ 698500 w 698500"/>
                <a:gd name="connsiteY0" fmla="*/ 793750 h 793750"/>
                <a:gd name="connsiteX1" fmla="*/ 698500 w 698500"/>
                <a:gd name="connsiteY1" fmla="*/ 508000 h 793750"/>
                <a:gd name="connsiteX2" fmla="*/ 0 w 698500"/>
                <a:gd name="connsiteY2" fmla="*/ 269875 h 793750"/>
                <a:gd name="connsiteX3" fmla="*/ 0 w 698500"/>
                <a:gd name="connsiteY3" fmla="*/ 0 h 793750"/>
                <a:gd name="connsiteX4" fmla="*/ 0 w 698500"/>
                <a:gd name="connsiteY4" fmla="*/ 3175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500" h="793750">
                  <a:moveTo>
                    <a:pt x="698500" y="793750"/>
                  </a:moveTo>
                  <a:lnTo>
                    <a:pt x="698500" y="508000"/>
                  </a:lnTo>
                  <a:lnTo>
                    <a:pt x="0" y="269875"/>
                  </a:lnTo>
                  <a:lnTo>
                    <a:pt x="0" y="0"/>
                  </a:lnTo>
                  <a:lnTo>
                    <a:pt x="0" y="3175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E2BF29E-5D7E-3445-97B2-B00E46F50CB0}"/>
                </a:ext>
              </a:extLst>
            </p:cNvPr>
            <p:cNvGrpSpPr/>
            <p:nvPr/>
          </p:nvGrpSpPr>
          <p:grpSpPr>
            <a:xfrm>
              <a:off x="2576070" y="3664008"/>
              <a:ext cx="313044" cy="369332"/>
              <a:chOff x="2576070" y="3664008"/>
              <a:chExt cx="313044" cy="369332"/>
            </a:xfrm>
          </p:grpSpPr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8730936C-BFF8-424D-8C52-3FBAACA75D29}"/>
                  </a:ext>
                </a:extLst>
              </p:cNvPr>
              <p:cNvSpPr/>
              <p:nvPr/>
            </p:nvSpPr>
            <p:spPr>
              <a:xfrm>
                <a:off x="2602120" y="3719723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FCDD7064-D7DA-984B-8288-7014FD5FA49C}"/>
                  </a:ext>
                </a:extLst>
              </p:cNvPr>
              <p:cNvSpPr txBox="1"/>
              <p:nvPr/>
            </p:nvSpPr>
            <p:spPr>
              <a:xfrm>
                <a:off x="2576070" y="3664008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BE2FC1-14EF-EF41-B834-5B22F3837E94}"/>
              </a:ext>
            </a:extLst>
          </p:cNvPr>
          <p:cNvGrpSpPr/>
          <p:nvPr/>
        </p:nvGrpSpPr>
        <p:grpSpPr>
          <a:xfrm>
            <a:off x="2137625" y="1774825"/>
            <a:ext cx="313044" cy="1663700"/>
            <a:chOff x="2134450" y="1762125"/>
            <a:chExt cx="313044" cy="16637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78CDCAC-EDD7-0E4E-8BD0-4FB5320ED675}"/>
                </a:ext>
              </a:extLst>
            </p:cNvPr>
            <p:cNvSpPr/>
            <p:nvPr/>
          </p:nvSpPr>
          <p:spPr>
            <a:xfrm>
              <a:off x="2273300" y="1762125"/>
              <a:ext cx="15875" cy="1663700"/>
            </a:xfrm>
            <a:custGeom>
              <a:avLst/>
              <a:gdLst>
                <a:gd name="connsiteX0" fmla="*/ 15875 w 15875"/>
                <a:gd name="connsiteY0" fmla="*/ 1663700 h 1663700"/>
                <a:gd name="connsiteX1" fmla="*/ 15875 w 15875"/>
                <a:gd name="connsiteY1" fmla="*/ 0 h 1663700"/>
                <a:gd name="connsiteX2" fmla="*/ 0 w 15875"/>
                <a:gd name="connsiteY2" fmla="*/ 0 h 166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75" h="1663700">
                  <a:moveTo>
                    <a:pt x="15875" y="1663700"/>
                  </a:moveTo>
                  <a:lnTo>
                    <a:pt x="15875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0A2102A-B985-AC47-85E1-BFD474A7D9D2}"/>
                </a:ext>
              </a:extLst>
            </p:cNvPr>
            <p:cNvGrpSpPr/>
            <p:nvPr/>
          </p:nvGrpSpPr>
          <p:grpSpPr>
            <a:xfrm>
              <a:off x="2134450" y="2567187"/>
              <a:ext cx="313044" cy="369332"/>
              <a:chOff x="1712175" y="2510037"/>
              <a:chExt cx="313044" cy="369332"/>
            </a:xfrm>
          </p:grpSpPr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DC0871FF-D3D8-2643-B38B-DAEBEB8EA107}"/>
                  </a:ext>
                </a:extLst>
              </p:cNvPr>
              <p:cNvSpPr/>
              <p:nvPr/>
            </p:nvSpPr>
            <p:spPr>
              <a:xfrm>
                <a:off x="1744575" y="256892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965BF2B8-2DC2-A24B-A21E-51E530B25818}"/>
                  </a:ext>
                </a:extLst>
              </p:cNvPr>
              <p:cNvSpPr txBox="1"/>
              <p:nvPr/>
            </p:nvSpPr>
            <p:spPr>
              <a:xfrm>
                <a:off x="1712175" y="251003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3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A13A42-84D2-5F46-9A6B-6BA30F8EDC2D}"/>
              </a:ext>
            </a:extLst>
          </p:cNvPr>
          <p:cNvGrpSpPr/>
          <p:nvPr/>
        </p:nvGrpSpPr>
        <p:grpSpPr>
          <a:xfrm>
            <a:off x="2349183" y="1803400"/>
            <a:ext cx="313044" cy="1539875"/>
            <a:chOff x="2349183" y="1803400"/>
            <a:chExt cx="313044" cy="153987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FBD088A-94D4-CC45-A539-772D0FEB312B}"/>
                </a:ext>
              </a:extLst>
            </p:cNvPr>
            <p:cNvCxnSpPr/>
            <p:nvPr/>
          </p:nvCxnSpPr>
          <p:spPr>
            <a:xfrm>
              <a:off x="2498725" y="1803400"/>
              <a:ext cx="0" cy="153987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76F79744-5FA1-7449-B121-428DFE2E2D6C}"/>
                </a:ext>
              </a:extLst>
            </p:cNvPr>
            <p:cNvGrpSpPr/>
            <p:nvPr/>
          </p:nvGrpSpPr>
          <p:grpSpPr>
            <a:xfrm>
              <a:off x="2349183" y="1906331"/>
              <a:ext cx="313044" cy="369332"/>
              <a:chOff x="415641" y="1967287"/>
              <a:chExt cx="313044" cy="369332"/>
            </a:xfrm>
          </p:grpSpPr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9FD5CC65-BB19-764E-927A-898AD871E876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571E5AEF-2D67-A64A-8835-73795045CED6}"/>
                  </a:ext>
                </a:extLst>
              </p:cNvPr>
              <p:cNvSpPr txBox="1"/>
              <p:nvPr/>
            </p:nvSpPr>
            <p:spPr>
              <a:xfrm>
                <a:off x="415641" y="196728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288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457"/>
            <a:ext cx="10998896" cy="894622"/>
          </a:xfrm>
        </p:spPr>
        <p:txBody>
          <a:bodyPr>
            <a:noAutofit/>
          </a:bodyPr>
          <a:lstStyle/>
          <a:p>
            <a:r>
              <a:rPr lang="en-US" b="0" dirty="0"/>
              <a:t>SDN: control/data plane interaction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25" name="Rounded Rectangle 324">
            <a:extLst>
              <a:ext uri="{FF2B5EF4-FFF2-40B4-BE49-F238E27FC236}">
                <a16:creationId xmlns:a16="http://schemas.microsoft.com/office/drawing/2014/main" id="{48D9D971-BB7B-A045-8126-3F6D89A80BFA}"/>
              </a:ext>
            </a:extLst>
          </p:cNvPr>
          <p:cNvSpPr/>
          <p:nvPr/>
        </p:nvSpPr>
        <p:spPr>
          <a:xfrm>
            <a:off x="1267886" y="2781457"/>
            <a:ext cx="4211052" cy="1062452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26" name="Rounded Rectangle 325">
            <a:extLst>
              <a:ext uri="{FF2B5EF4-FFF2-40B4-BE49-F238E27FC236}">
                <a16:creationId xmlns:a16="http://schemas.microsoft.com/office/drawing/2014/main" id="{6862D1C0-D760-D24C-B4CE-1C62437307F2}"/>
              </a:ext>
            </a:extLst>
          </p:cNvPr>
          <p:cNvSpPr/>
          <p:nvPr/>
        </p:nvSpPr>
        <p:spPr>
          <a:xfrm>
            <a:off x="1294622" y="3977998"/>
            <a:ext cx="4184316" cy="545543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6EC76F04-CB84-9D4C-B614-CCAAF77DF086}"/>
              </a:ext>
            </a:extLst>
          </p:cNvPr>
          <p:cNvCxnSpPr/>
          <p:nvPr/>
        </p:nvCxnSpPr>
        <p:spPr bwMode="auto">
          <a:xfrm>
            <a:off x="1334724" y="4626321"/>
            <a:ext cx="4104106" cy="0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538C6E4D-0EC4-B64C-9EEA-03480A17D18A}"/>
              </a:ext>
            </a:extLst>
          </p:cNvPr>
          <p:cNvGrpSpPr/>
          <p:nvPr/>
        </p:nvGrpSpPr>
        <p:grpSpPr>
          <a:xfrm>
            <a:off x="1416854" y="3356297"/>
            <a:ext cx="1244650" cy="411995"/>
            <a:chOff x="3128876" y="457817"/>
            <a:chExt cx="1432326" cy="459826"/>
          </a:xfrm>
        </p:grpSpPr>
        <p:sp>
          <p:nvSpPr>
            <p:cNvPr id="329" name="Rounded Rectangle 328">
              <a:extLst>
                <a:ext uri="{FF2B5EF4-FFF2-40B4-BE49-F238E27FC236}">
                  <a16:creationId xmlns:a16="http://schemas.microsoft.com/office/drawing/2014/main" id="{464725F4-EA3D-B943-BC4E-A498A91255EC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2A7D9926-304F-C44B-B971-A050DC450537}"/>
                </a:ext>
              </a:extLst>
            </p:cNvPr>
            <p:cNvSpPr txBox="1"/>
            <p:nvPr/>
          </p:nvSpPr>
          <p:spPr>
            <a:xfrm>
              <a:off x="3178769" y="541671"/>
              <a:ext cx="130238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Link-state info</a:t>
              </a: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10349B34-1073-E946-BED7-17B6AC84FDD7}"/>
              </a:ext>
            </a:extLst>
          </p:cNvPr>
          <p:cNvGrpSpPr/>
          <p:nvPr/>
        </p:nvGrpSpPr>
        <p:grpSpPr>
          <a:xfrm>
            <a:off x="4286570" y="3369666"/>
            <a:ext cx="1165638" cy="398626"/>
            <a:chOff x="3034354" y="534843"/>
            <a:chExt cx="1525489" cy="382800"/>
          </a:xfrm>
        </p:grpSpPr>
        <p:sp>
          <p:nvSpPr>
            <p:cNvPr id="332" name="Rounded Rectangle 331">
              <a:extLst>
                <a:ext uri="{FF2B5EF4-FFF2-40B4-BE49-F238E27FC236}">
                  <a16:creationId xmlns:a16="http://schemas.microsoft.com/office/drawing/2014/main" id="{AE8DBF36-59D4-DA45-9025-632817AB39EF}"/>
                </a:ext>
              </a:extLst>
            </p:cNvPr>
            <p:cNvSpPr/>
            <p:nvPr/>
          </p:nvSpPr>
          <p:spPr>
            <a:xfrm>
              <a:off x="3128876" y="534843"/>
              <a:ext cx="1325987" cy="3828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3E75B4C3-6891-C540-A01D-98C3E46528AD}"/>
                </a:ext>
              </a:extLst>
            </p:cNvPr>
            <p:cNvSpPr txBox="1"/>
            <p:nvPr/>
          </p:nvSpPr>
          <p:spPr>
            <a:xfrm>
              <a:off x="3034354" y="593020"/>
              <a:ext cx="1525489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switch info</a:t>
              </a: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8F3F5407-B5E1-9B4F-BD20-988E773EE5FA}"/>
              </a:ext>
            </a:extLst>
          </p:cNvPr>
          <p:cNvGrpSpPr/>
          <p:nvPr/>
        </p:nvGrpSpPr>
        <p:grpSpPr>
          <a:xfrm>
            <a:off x="2808986" y="3356297"/>
            <a:ext cx="960359" cy="411995"/>
            <a:chOff x="3128876" y="457817"/>
            <a:chExt cx="1432326" cy="459826"/>
          </a:xfrm>
        </p:grpSpPr>
        <p:sp>
          <p:nvSpPr>
            <p:cNvPr id="335" name="Rounded Rectangle 334">
              <a:extLst>
                <a:ext uri="{FF2B5EF4-FFF2-40B4-BE49-F238E27FC236}">
                  <a16:creationId xmlns:a16="http://schemas.microsoft.com/office/drawing/2014/main" id="{589761B3-634F-4D4E-8310-EAF4A00ABB80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593FEDEB-709E-A744-82FA-1F11F32B47D9}"/>
                </a:ext>
              </a:extLst>
            </p:cNvPr>
            <p:cNvSpPr txBox="1"/>
            <p:nvPr/>
          </p:nvSpPr>
          <p:spPr>
            <a:xfrm>
              <a:off x="3205754" y="541671"/>
              <a:ext cx="1287660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host info</a:t>
              </a:r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903E5C88-7668-CB49-A22D-7C59D5AAAAD6}"/>
              </a:ext>
            </a:extLst>
          </p:cNvPr>
          <p:cNvGrpSpPr/>
          <p:nvPr/>
        </p:nvGrpSpPr>
        <p:grpSpPr>
          <a:xfrm>
            <a:off x="1348650" y="2861665"/>
            <a:ext cx="889706" cy="382826"/>
            <a:chOff x="3128876" y="457817"/>
            <a:chExt cx="1432326" cy="459826"/>
          </a:xfrm>
        </p:grpSpPr>
        <p:sp>
          <p:nvSpPr>
            <p:cNvPr id="338" name="Rounded Rectangle 337">
              <a:extLst>
                <a:ext uri="{FF2B5EF4-FFF2-40B4-BE49-F238E27FC236}">
                  <a16:creationId xmlns:a16="http://schemas.microsoft.com/office/drawing/2014/main" id="{23AAB04A-9878-E54F-BF21-2E106D80B968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FC21FA7A-D97F-1543-A6AE-45B535C51BA0}"/>
                </a:ext>
              </a:extLst>
            </p:cNvPr>
            <p:cNvSpPr txBox="1"/>
            <p:nvPr/>
          </p:nvSpPr>
          <p:spPr>
            <a:xfrm>
              <a:off x="3198565" y="509557"/>
              <a:ext cx="1302043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statistics</a:t>
              </a: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18BB9737-9A62-2F4B-87FB-C077CBE2553C}"/>
              </a:ext>
            </a:extLst>
          </p:cNvPr>
          <p:cNvGrpSpPr/>
          <p:nvPr/>
        </p:nvGrpSpPr>
        <p:grpSpPr>
          <a:xfrm>
            <a:off x="4076434" y="2848295"/>
            <a:ext cx="1032905" cy="404965"/>
            <a:chOff x="3099264" y="457817"/>
            <a:chExt cx="1540525" cy="459826"/>
          </a:xfrm>
        </p:grpSpPr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4D3F5800-CF27-754D-AE05-FFEBBFEB49CB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6544BEEF-458E-4941-8F67-37983515D46C}"/>
                </a:ext>
              </a:extLst>
            </p:cNvPr>
            <p:cNvSpPr txBox="1"/>
            <p:nvPr/>
          </p:nvSpPr>
          <p:spPr>
            <a:xfrm>
              <a:off x="3099264" y="526493"/>
              <a:ext cx="154052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flow tables</a:t>
              </a:r>
            </a:p>
          </p:txBody>
        </p: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B06AE2E9-5D9A-B44C-93D5-4692DB85C76F}"/>
              </a:ext>
            </a:extLst>
          </p:cNvPr>
          <p:cNvSpPr txBox="1"/>
          <p:nvPr/>
        </p:nvSpPr>
        <p:spPr>
          <a:xfrm>
            <a:off x="3285441" y="2483710"/>
            <a:ext cx="570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2AEF0D30-3607-F64E-9BF7-3B4D8188FFA7}"/>
              </a:ext>
            </a:extLst>
          </p:cNvPr>
          <p:cNvSpPr txBox="1"/>
          <p:nvPr/>
        </p:nvSpPr>
        <p:spPr>
          <a:xfrm>
            <a:off x="3831962" y="3120507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9AC041BA-4E56-114C-A10B-C89A72B445FD}"/>
              </a:ext>
            </a:extLst>
          </p:cNvPr>
          <p:cNvGrpSpPr/>
          <p:nvPr/>
        </p:nvGrpSpPr>
        <p:grpSpPr>
          <a:xfrm>
            <a:off x="1903313" y="4109165"/>
            <a:ext cx="1257452" cy="286824"/>
            <a:chOff x="3128876" y="457775"/>
            <a:chExt cx="1432326" cy="459868"/>
          </a:xfrm>
        </p:grpSpPr>
        <p:sp>
          <p:nvSpPr>
            <p:cNvPr id="346" name="Rounded Rectangle 345">
              <a:extLst>
                <a:ext uri="{FF2B5EF4-FFF2-40B4-BE49-F238E27FC236}">
                  <a16:creationId xmlns:a16="http://schemas.microsoft.com/office/drawing/2014/main" id="{3203E766-79AA-5C46-8089-29917954888A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BEFEA1C3-120C-DE4E-8293-55C57A6E3ED3}"/>
                </a:ext>
              </a:extLst>
            </p:cNvPr>
            <p:cNvSpPr txBox="1"/>
            <p:nvPr/>
          </p:nvSpPr>
          <p:spPr>
            <a:xfrm>
              <a:off x="3278378" y="457775"/>
              <a:ext cx="11424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OpenFlow</a:t>
              </a:r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8AF280CF-E1A1-AB42-9FF4-B37E4883A9E7}"/>
              </a:ext>
            </a:extLst>
          </p:cNvPr>
          <p:cNvGrpSpPr/>
          <p:nvPr/>
        </p:nvGrpSpPr>
        <p:grpSpPr>
          <a:xfrm>
            <a:off x="3772545" y="4113948"/>
            <a:ext cx="1244650" cy="307410"/>
            <a:chOff x="3128876" y="457817"/>
            <a:chExt cx="1432326" cy="459826"/>
          </a:xfrm>
        </p:grpSpPr>
        <p:sp>
          <p:nvSpPr>
            <p:cNvPr id="349" name="Rounded Rectangle 348">
              <a:extLst>
                <a:ext uri="{FF2B5EF4-FFF2-40B4-BE49-F238E27FC236}">
                  <a16:creationId xmlns:a16="http://schemas.microsoft.com/office/drawing/2014/main" id="{24A7F498-3B8E-B44A-9994-2A592D6CBD54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0CD76FBA-C002-924A-A27E-4000B9B46A3F}"/>
                </a:ext>
              </a:extLst>
            </p:cNvPr>
            <p:cNvSpPr txBox="1"/>
            <p:nvPr/>
          </p:nvSpPr>
          <p:spPr>
            <a:xfrm>
              <a:off x="3446730" y="484746"/>
              <a:ext cx="805702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SNMP</a:t>
              </a:r>
            </a:p>
          </p:txBody>
        </p:sp>
      </p:grpSp>
      <p:sp>
        <p:nvSpPr>
          <p:cNvPr id="351" name="TextBox 350">
            <a:extLst>
              <a:ext uri="{FF2B5EF4-FFF2-40B4-BE49-F238E27FC236}">
                <a16:creationId xmlns:a16="http://schemas.microsoft.com/office/drawing/2014/main" id="{DF810222-B66A-6647-AF73-EAEA8633E33C}"/>
              </a:ext>
            </a:extLst>
          </p:cNvPr>
          <p:cNvSpPr txBox="1"/>
          <p:nvPr/>
        </p:nvSpPr>
        <p:spPr>
          <a:xfrm>
            <a:off x="3155302" y="3783967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sp>
        <p:nvSpPr>
          <p:cNvPr id="352" name="Rounded Rectangle 351">
            <a:extLst>
              <a:ext uri="{FF2B5EF4-FFF2-40B4-BE49-F238E27FC236}">
                <a16:creationId xmlns:a16="http://schemas.microsoft.com/office/drawing/2014/main" id="{7A53E111-B2D7-164C-A257-1817B32657FD}"/>
              </a:ext>
            </a:extLst>
          </p:cNvPr>
          <p:cNvSpPr/>
          <p:nvPr/>
        </p:nvSpPr>
        <p:spPr>
          <a:xfrm>
            <a:off x="1267885" y="2086297"/>
            <a:ext cx="4211053" cy="574748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DE1E488E-DB00-8741-AD76-181DDF5D1007}"/>
              </a:ext>
            </a:extLst>
          </p:cNvPr>
          <p:cNvGrpSpPr/>
          <p:nvPr/>
        </p:nvGrpSpPr>
        <p:grpSpPr>
          <a:xfrm>
            <a:off x="1313282" y="2123346"/>
            <a:ext cx="1080377" cy="504412"/>
            <a:chOff x="3034225" y="436756"/>
            <a:chExt cx="1526977" cy="504412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98A13ABA-9455-A942-B524-6D0883B28B57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9E5F4888-C152-6048-B38F-5BC74A5A16D9}"/>
                </a:ext>
              </a:extLst>
            </p:cNvPr>
            <p:cNvSpPr txBox="1"/>
            <p:nvPr/>
          </p:nvSpPr>
          <p:spPr>
            <a:xfrm>
              <a:off x="3034225" y="436756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network graph</a:t>
              </a:r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E40FDC48-BF32-B04B-8DBD-D61CF18EF743}"/>
              </a:ext>
            </a:extLst>
          </p:cNvPr>
          <p:cNvGrpSpPr/>
          <p:nvPr/>
        </p:nvGrpSpPr>
        <p:grpSpPr>
          <a:xfrm>
            <a:off x="4335616" y="2144194"/>
            <a:ext cx="1033900" cy="459826"/>
            <a:chOff x="3103238" y="457817"/>
            <a:chExt cx="1461287" cy="459826"/>
          </a:xfrm>
        </p:grpSpPr>
        <p:sp>
          <p:nvSpPr>
            <p:cNvPr id="357" name="Rounded Rectangle 356">
              <a:extLst>
                <a:ext uri="{FF2B5EF4-FFF2-40B4-BE49-F238E27FC236}">
                  <a16:creationId xmlns:a16="http://schemas.microsoft.com/office/drawing/2014/main" id="{9DB16644-5102-554D-99C0-889DCE0F0D2B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2A90B65C-4C25-C144-B2DD-D173E975D024}"/>
                </a:ext>
              </a:extLst>
            </p:cNvPr>
            <p:cNvSpPr txBox="1"/>
            <p:nvPr/>
          </p:nvSpPr>
          <p:spPr>
            <a:xfrm>
              <a:off x="3103238" y="553253"/>
              <a:ext cx="1461287" cy="299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intent</a:t>
              </a:r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4DDA363C-D004-AB4D-9D62-44DAC7279759}"/>
              </a:ext>
            </a:extLst>
          </p:cNvPr>
          <p:cNvGrpSpPr/>
          <p:nvPr/>
        </p:nvGrpSpPr>
        <p:grpSpPr>
          <a:xfrm>
            <a:off x="2796533" y="2139558"/>
            <a:ext cx="1033900" cy="504412"/>
            <a:chOff x="3128334" y="454512"/>
            <a:chExt cx="1461287" cy="504412"/>
          </a:xfrm>
        </p:grpSpPr>
        <p:sp>
          <p:nvSpPr>
            <p:cNvPr id="360" name="Rounded Rectangle 359">
              <a:extLst>
                <a:ext uri="{FF2B5EF4-FFF2-40B4-BE49-F238E27FC236}">
                  <a16:creationId xmlns:a16="http://schemas.microsoft.com/office/drawing/2014/main" id="{59AAEC82-22A5-1A44-925D-3607D0F39D69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20C049F2-C1CA-DF4D-AA67-194E1C4F4CC3}"/>
                </a:ext>
              </a:extLst>
            </p:cNvPr>
            <p:cNvSpPr txBox="1"/>
            <p:nvPr/>
          </p:nvSpPr>
          <p:spPr>
            <a:xfrm>
              <a:off x="3128334" y="454512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RESTful</a:t>
              </a:r>
            </a:p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API</a:t>
              </a:r>
            </a:p>
          </p:txBody>
        </p:sp>
      </p:grpSp>
      <p:sp>
        <p:nvSpPr>
          <p:cNvPr id="362" name="TextBox 361">
            <a:extLst>
              <a:ext uri="{FF2B5EF4-FFF2-40B4-BE49-F238E27FC236}">
                <a16:creationId xmlns:a16="http://schemas.microsoft.com/office/drawing/2014/main" id="{D3A9C18D-A188-6A48-9CCB-C7A54C894F1D}"/>
              </a:ext>
            </a:extLst>
          </p:cNvPr>
          <p:cNvSpPr txBox="1"/>
          <p:nvPr/>
        </p:nvSpPr>
        <p:spPr>
          <a:xfrm>
            <a:off x="3833899" y="1945433"/>
            <a:ext cx="6279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1A4CD936-7BB9-DA49-90F7-EC6321F19D96}"/>
              </a:ext>
            </a:extLst>
          </p:cNvPr>
          <p:cNvCxnSpPr/>
          <p:nvPr/>
        </p:nvCxnSpPr>
        <p:spPr bwMode="auto">
          <a:xfrm flipV="1">
            <a:off x="1348096" y="1912530"/>
            <a:ext cx="4117474" cy="1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4" name="Freeform 2">
            <a:extLst>
              <a:ext uri="{FF2B5EF4-FFF2-40B4-BE49-F238E27FC236}">
                <a16:creationId xmlns:a16="http://schemas.microsoft.com/office/drawing/2014/main" id="{D9FEE928-6718-BA41-9C6C-C313FC8AC356}"/>
              </a:ext>
            </a:extLst>
          </p:cNvPr>
          <p:cNvSpPr>
            <a:spLocks/>
          </p:cNvSpPr>
          <p:nvPr/>
        </p:nvSpPr>
        <p:spPr bwMode="auto">
          <a:xfrm>
            <a:off x="1335792" y="5057443"/>
            <a:ext cx="4057421" cy="1393030"/>
          </a:xfrm>
          <a:custGeom>
            <a:avLst/>
            <a:gdLst>
              <a:gd name="T0" fmla="*/ 6 w 1794"/>
              <a:gd name="T1" fmla="*/ 483 h 933"/>
              <a:gd name="T2" fmla="*/ 108 w 1794"/>
              <a:gd name="T3" fmla="*/ 125 h 933"/>
              <a:gd name="T4" fmla="*/ 559 w 1794"/>
              <a:gd name="T5" fmla="*/ 100 h 933"/>
              <a:gd name="T6" fmla="*/ 1128 w 1794"/>
              <a:gd name="T7" fmla="*/ 29 h 933"/>
              <a:gd name="T8" fmla="*/ 1716 w 1794"/>
              <a:gd name="T9" fmla="*/ 275 h 933"/>
              <a:gd name="T10" fmla="*/ 1596 w 1794"/>
              <a:gd name="T11" fmla="*/ 827 h 933"/>
              <a:gd name="T12" fmla="*/ 1380 w 1794"/>
              <a:gd name="T13" fmla="*/ 911 h 933"/>
              <a:gd name="T14" fmla="*/ 840 w 1794"/>
              <a:gd name="T15" fmla="*/ 929 h 933"/>
              <a:gd name="T16" fmla="*/ 414 w 1794"/>
              <a:gd name="T17" fmla="*/ 911 h 933"/>
              <a:gd name="T18" fmla="*/ 143 w 1794"/>
              <a:gd name="T19" fmla="*/ 832 h 933"/>
              <a:gd name="T20" fmla="*/ 6 w 1794"/>
              <a:gd name="T21" fmla="*/ 483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0A3E7D89-360D-EB45-9252-C3E555C87095}"/>
              </a:ext>
            </a:extLst>
          </p:cNvPr>
          <p:cNvCxnSpPr/>
          <p:nvPr/>
        </p:nvCxnSpPr>
        <p:spPr bwMode="auto">
          <a:xfrm>
            <a:off x="2408645" y="5746872"/>
            <a:ext cx="1651340" cy="138604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9583D0EA-64B5-0042-BD81-C740B20D5AE4}"/>
              </a:ext>
            </a:extLst>
          </p:cNvPr>
          <p:cNvCxnSpPr>
            <a:endCxn id="429" idx="1"/>
          </p:cNvCxnSpPr>
          <p:nvPr/>
        </p:nvCxnSpPr>
        <p:spPr bwMode="auto">
          <a:xfrm>
            <a:off x="2418861" y="5803538"/>
            <a:ext cx="318002" cy="387552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0F05C6A0-5516-BC46-901A-CA7728C924B1}"/>
              </a:ext>
            </a:extLst>
          </p:cNvPr>
          <p:cNvCxnSpPr>
            <a:stCxn id="415" idx="3"/>
          </p:cNvCxnSpPr>
          <p:nvPr/>
        </p:nvCxnSpPr>
        <p:spPr bwMode="auto">
          <a:xfrm>
            <a:off x="3720713" y="5436854"/>
            <a:ext cx="333142" cy="421301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37AC2CE6-5A12-0444-986F-EE08319CD185}"/>
              </a:ext>
            </a:extLst>
          </p:cNvPr>
          <p:cNvCxnSpPr/>
          <p:nvPr/>
        </p:nvCxnSpPr>
        <p:spPr bwMode="auto">
          <a:xfrm flipV="1">
            <a:off x="3198290" y="5944167"/>
            <a:ext cx="861695" cy="275422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3" name="Oval 392">
            <a:extLst>
              <a:ext uri="{FF2B5EF4-FFF2-40B4-BE49-F238E27FC236}">
                <a16:creationId xmlns:a16="http://schemas.microsoft.com/office/drawing/2014/main" id="{F2D3F4DC-8BE9-C14E-910F-F66395DBEAA7}"/>
              </a:ext>
            </a:extLst>
          </p:cNvPr>
          <p:cNvSpPr/>
          <p:nvPr/>
        </p:nvSpPr>
        <p:spPr>
          <a:xfrm rot="5400000">
            <a:off x="2797134" y="407053"/>
            <a:ext cx="631007" cy="22352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tailEnd type="arrow"/>
          </a:ln>
          <a:effectLst>
            <a:outerShdw blurRad="50800" dist="38100" dir="18900000" algn="b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1FF52C02-7BC1-5C4B-9901-8DEEC502937C}"/>
              </a:ext>
            </a:extLst>
          </p:cNvPr>
          <p:cNvSpPr txBox="1"/>
          <p:nvPr/>
        </p:nvSpPr>
        <p:spPr>
          <a:xfrm>
            <a:off x="2135351" y="1323574"/>
            <a:ext cx="19474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Dijkstra’s link-state </a:t>
            </a:r>
          </a:p>
          <a:p>
            <a:pPr algn="ctr" eaLnBrk="0" fontAlgn="base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routing</a:t>
            </a:r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3283CCE9-8CB6-8949-A9E8-23B833E8424F}"/>
              </a:ext>
            </a:extLst>
          </p:cNvPr>
          <p:cNvGrpSpPr/>
          <p:nvPr/>
        </p:nvGrpSpPr>
        <p:grpSpPr>
          <a:xfrm>
            <a:off x="1748590" y="5523964"/>
            <a:ext cx="687402" cy="470408"/>
            <a:chOff x="1736090" y="2893762"/>
            <a:chExt cx="565150" cy="340093"/>
          </a:xfrm>
        </p:grpSpPr>
        <p:grpSp>
          <p:nvGrpSpPr>
            <p:cNvPr id="396" name="Group 327">
              <a:extLst>
                <a:ext uri="{FF2B5EF4-FFF2-40B4-BE49-F238E27FC236}">
                  <a16:creationId xmlns:a16="http://schemas.microsoft.com/office/drawing/2014/main" id="{0A1998BC-6377-8E45-9B2B-8FE80CE09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BB1B85D3-D01B-A041-93EE-FAB34FB8179A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1" name="Rectangle 400">
                <a:extLst>
                  <a:ext uri="{FF2B5EF4-FFF2-40B4-BE49-F238E27FC236}">
                    <a16:creationId xmlns:a16="http://schemas.microsoft.com/office/drawing/2014/main" id="{F1DCDAB1-5AC7-A342-A0A8-F8590A65D091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364EE120-3A52-AC47-A765-DBFBE82B6044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3" name="Freeform 402">
                <a:extLst>
                  <a:ext uri="{FF2B5EF4-FFF2-40B4-BE49-F238E27FC236}">
                    <a16:creationId xmlns:a16="http://schemas.microsoft.com/office/drawing/2014/main" id="{0F7E9595-A4D4-9943-A2EE-06309FBD4155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4" name="Freeform 403">
                <a:extLst>
                  <a:ext uri="{FF2B5EF4-FFF2-40B4-BE49-F238E27FC236}">
                    <a16:creationId xmlns:a16="http://schemas.microsoft.com/office/drawing/2014/main" id="{27FC021A-5D6B-D44C-BE45-9A0B3E244E16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5" name="Freeform 404">
                <a:extLst>
                  <a:ext uri="{FF2B5EF4-FFF2-40B4-BE49-F238E27FC236}">
                    <a16:creationId xmlns:a16="http://schemas.microsoft.com/office/drawing/2014/main" id="{9CFC2A2E-5A8E-6D41-8416-E8B2C50779BB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6" name="Freeform 405">
                <a:extLst>
                  <a:ext uri="{FF2B5EF4-FFF2-40B4-BE49-F238E27FC236}">
                    <a16:creationId xmlns:a16="http://schemas.microsoft.com/office/drawing/2014/main" id="{04026D95-DA4A-F347-A7FF-424B9B469AB4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9D59DF6F-A7C9-6242-8CB4-771105A9C5D6}"/>
                  </a:ext>
                </a:extLst>
              </p:cNvPr>
              <p:cNvCxnSpPr>
                <a:endCxn id="402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A22BF780-EF6F-7948-A466-B756EA5EADA3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id="{37FD8073-5589-3940-BA2A-2C9406219C6F}"/>
                </a:ext>
              </a:extLst>
            </p:cNvPr>
            <p:cNvGrpSpPr/>
            <p:nvPr/>
          </p:nvGrpSpPr>
          <p:grpSpPr>
            <a:xfrm>
              <a:off x="1828502" y="2944584"/>
              <a:ext cx="374530" cy="289271"/>
              <a:chOff x="725185" y="1779875"/>
              <a:chExt cx="374530" cy="289271"/>
            </a:xfrm>
          </p:grpSpPr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86A11B54-4339-BD4F-A52D-E772621B01BB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AD15C9A1-58C1-6D4D-A5E6-F245674F5399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0" cy="2892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s1</a:t>
                </a:r>
              </a:p>
            </p:txBody>
          </p:sp>
        </p:grp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65CE0717-7A43-6447-982B-2A6BF5776D66}"/>
              </a:ext>
            </a:extLst>
          </p:cNvPr>
          <p:cNvGrpSpPr/>
          <p:nvPr/>
        </p:nvGrpSpPr>
        <p:grpSpPr>
          <a:xfrm>
            <a:off x="3033311" y="5232644"/>
            <a:ext cx="687402" cy="470406"/>
            <a:chOff x="1736090" y="2893762"/>
            <a:chExt cx="565150" cy="340091"/>
          </a:xfrm>
        </p:grpSpPr>
        <p:grpSp>
          <p:nvGrpSpPr>
            <p:cNvPr id="410" name="Group 327">
              <a:extLst>
                <a:ext uri="{FF2B5EF4-FFF2-40B4-BE49-F238E27FC236}">
                  <a16:creationId xmlns:a16="http://schemas.microsoft.com/office/drawing/2014/main" id="{88AF1197-A59E-F341-9C2F-D7BB75696E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1514A7C7-412D-CB40-95FD-A73F84446469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4EC25DBB-C079-B044-90B4-D4608AAEB2F9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E0B0DE30-BB65-BC4A-A519-ABE38833F5C9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7" name="Freeform 416">
                <a:extLst>
                  <a:ext uri="{FF2B5EF4-FFF2-40B4-BE49-F238E27FC236}">
                    <a16:creationId xmlns:a16="http://schemas.microsoft.com/office/drawing/2014/main" id="{5D73B332-8201-9845-83B3-7991D1D29848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8" name="Freeform 417">
                <a:extLst>
                  <a:ext uri="{FF2B5EF4-FFF2-40B4-BE49-F238E27FC236}">
                    <a16:creationId xmlns:a16="http://schemas.microsoft.com/office/drawing/2014/main" id="{874F3D24-C6D1-0242-9071-675EAE55CF17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CC4308C1-A1A7-AB4B-AE6B-92E38956E380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24C8152F-6350-2844-826D-CCECEC749FCC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7AF20622-97B2-7746-9A48-1D87235CA032}"/>
                  </a:ext>
                </a:extLst>
              </p:cNvPr>
              <p:cNvCxnSpPr>
                <a:endCxn id="416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1A56332A-BABA-0C44-9EA7-63E7AE314A39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88585B74-A4A2-9240-A305-4B257FDDF9BB}"/>
                </a:ext>
              </a:extLst>
            </p:cNvPr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B715D4F7-EE1C-8243-B41D-D4E9D84A48C3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22A0E80F-D57D-4844-8977-0D000DE99B5D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s2</a:t>
                </a:r>
              </a:p>
            </p:txBody>
          </p:sp>
        </p:grpSp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D213BA70-EF35-D34A-BC9C-DFEBDCF60751}"/>
              </a:ext>
            </a:extLst>
          </p:cNvPr>
          <p:cNvGrpSpPr/>
          <p:nvPr/>
        </p:nvGrpSpPr>
        <p:grpSpPr>
          <a:xfrm>
            <a:off x="2736863" y="5986880"/>
            <a:ext cx="687402" cy="470406"/>
            <a:chOff x="1736090" y="2893762"/>
            <a:chExt cx="565150" cy="340091"/>
          </a:xfrm>
        </p:grpSpPr>
        <p:grpSp>
          <p:nvGrpSpPr>
            <p:cNvPr id="424" name="Group 327">
              <a:extLst>
                <a:ext uri="{FF2B5EF4-FFF2-40B4-BE49-F238E27FC236}">
                  <a16:creationId xmlns:a16="http://schemas.microsoft.com/office/drawing/2014/main" id="{59C9C19B-2D7B-5446-993D-684F106169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40008AEE-3152-C849-906C-3CAF9DFF25CC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111839D8-9177-6249-A367-46D180572BB8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1F1E42A9-4DE8-2641-85A4-A097587AE18A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1" name="Freeform 430">
                <a:extLst>
                  <a:ext uri="{FF2B5EF4-FFF2-40B4-BE49-F238E27FC236}">
                    <a16:creationId xmlns:a16="http://schemas.microsoft.com/office/drawing/2014/main" id="{98851B8A-DFDB-7446-ACF4-8D81FB5AA157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2" name="Freeform 431">
                <a:extLst>
                  <a:ext uri="{FF2B5EF4-FFF2-40B4-BE49-F238E27FC236}">
                    <a16:creationId xmlns:a16="http://schemas.microsoft.com/office/drawing/2014/main" id="{723991A2-A1E6-0D4F-9B5D-068A5496B054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3" name="Freeform 432">
                <a:extLst>
                  <a:ext uri="{FF2B5EF4-FFF2-40B4-BE49-F238E27FC236}">
                    <a16:creationId xmlns:a16="http://schemas.microsoft.com/office/drawing/2014/main" id="{7AACA8F0-9C63-A846-90C3-AAAB6E3910F1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4" name="Freeform 433">
                <a:extLst>
                  <a:ext uri="{FF2B5EF4-FFF2-40B4-BE49-F238E27FC236}">
                    <a16:creationId xmlns:a16="http://schemas.microsoft.com/office/drawing/2014/main" id="{5C925CD4-A1D8-4B4C-B630-EA0FF87CCF67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482CEABD-D59C-9146-B260-F80C556208AE}"/>
                  </a:ext>
                </a:extLst>
              </p:cNvPr>
              <p:cNvCxnSpPr>
                <a:endCxn id="430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852B68BC-F922-3848-9565-4D2178DB93AA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B7439C84-CDB5-F347-BD13-C9965624FE17}"/>
                </a:ext>
              </a:extLst>
            </p:cNvPr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01C7B7FA-5596-BC43-9C90-8E052B54FC11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6ECC707E-E1D7-4546-96A1-2387735089B7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s3</a:t>
                </a:r>
              </a:p>
            </p:txBody>
          </p:sp>
        </p:grpSp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15A32C9A-E7F3-5346-87C4-CA4940C18BF9}"/>
              </a:ext>
            </a:extLst>
          </p:cNvPr>
          <p:cNvGrpSpPr/>
          <p:nvPr/>
        </p:nvGrpSpPr>
        <p:grpSpPr>
          <a:xfrm>
            <a:off x="3904271" y="5705754"/>
            <a:ext cx="687402" cy="470406"/>
            <a:chOff x="1736090" y="2893762"/>
            <a:chExt cx="565150" cy="340091"/>
          </a:xfrm>
        </p:grpSpPr>
        <p:grpSp>
          <p:nvGrpSpPr>
            <p:cNvPr id="438" name="Group 327">
              <a:extLst>
                <a:ext uri="{FF2B5EF4-FFF2-40B4-BE49-F238E27FC236}">
                  <a16:creationId xmlns:a16="http://schemas.microsoft.com/office/drawing/2014/main" id="{91239979-A6B3-3D4E-ABD7-F92D10C27A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9FCAC59C-42CC-CE4C-96BD-FE920D1C2A77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3FBEAA77-D815-D445-A86F-68B0D4452BC3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2D6A81D7-4183-0C4B-9BE0-36028959107F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5" name="Freeform 444">
                <a:extLst>
                  <a:ext uri="{FF2B5EF4-FFF2-40B4-BE49-F238E27FC236}">
                    <a16:creationId xmlns:a16="http://schemas.microsoft.com/office/drawing/2014/main" id="{4EB08DF1-BFF0-D94C-9005-60CA113EB70F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37A92998-42D7-3647-9DAB-4B474843B9D7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7" name="Freeform 446">
                <a:extLst>
                  <a:ext uri="{FF2B5EF4-FFF2-40B4-BE49-F238E27FC236}">
                    <a16:creationId xmlns:a16="http://schemas.microsoft.com/office/drawing/2014/main" id="{C10BF816-5EDC-5D4D-AA34-D16A44C5ACC4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5EDE6095-F96A-8147-96D3-B6AC4A7604E9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18F6547F-EE28-D440-B02C-859463240B3B}"/>
                  </a:ext>
                </a:extLst>
              </p:cNvPr>
              <p:cNvCxnSpPr>
                <a:endCxn id="44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C75462DD-9379-4145-B1BA-38B9E3C33BD1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39" name="Group 438">
              <a:extLst>
                <a:ext uri="{FF2B5EF4-FFF2-40B4-BE49-F238E27FC236}">
                  <a16:creationId xmlns:a16="http://schemas.microsoft.com/office/drawing/2014/main" id="{0D413191-8CF2-CC46-9D2F-BF1C4542E2EB}"/>
                </a:ext>
              </a:extLst>
            </p:cNvPr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C665F85B-B221-3349-A8A9-423CB064E829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1" name="TextBox 440">
                <a:extLst>
                  <a:ext uri="{FF2B5EF4-FFF2-40B4-BE49-F238E27FC236}">
                    <a16:creationId xmlns:a16="http://schemas.microsoft.com/office/drawing/2014/main" id="{FA49AD3B-122F-4C4B-A918-544A3BF1895E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s4</a:t>
                </a: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668EBE0-594D-334C-AB42-480B6F78CF62}"/>
              </a:ext>
            </a:extLst>
          </p:cNvPr>
          <p:cNvGrpSpPr/>
          <p:nvPr/>
        </p:nvGrpSpPr>
        <p:grpSpPr>
          <a:xfrm>
            <a:off x="6821848" y="2223893"/>
            <a:ext cx="4764727" cy="1773227"/>
            <a:chOff x="5333952" y="1296122"/>
            <a:chExt cx="4764727" cy="1773227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52F6C96-8FF4-3F4B-B1DE-5F9882F0CC58}"/>
                </a:ext>
              </a:extLst>
            </p:cNvPr>
            <p:cNvSpPr txBox="1"/>
            <p:nvPr/>
          </p:nvSpPr>
          <p:spPr>
            <a:xfrm>
              <a:off x="5654651" y="1315023"/>
              <a:ext cx="444402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>
                  <a:solidFill>
                    <a:srgbClr val="000000"/>
                  </a:solidFill>
                </a:rPr>
                <a:t>link state routing app interacts with flow-table-computation component in SDN controller, which computes new flow tables needed</a:t>
              </a: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018BCC7-FF6B-C54D-AF18-6386BE6EC922}"/>
                </a:ext>
              </a:extLst>
            </p:cNvPr>
            <p:cNvGrpSpPr/>
            <p:nvPr/>
          </p:nvGrpSpPr>
          <p:grpSpPr>
            <a:xfrm>
              <a:off x="5333952" y="1296122"/>
              <a:ext cx="314510" cy="400110"/>
              <a:chOff x="437313" y="1959115"/>
              <a:chExt cx="291062" cy="400110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725A5CCC-38B4-374B-8E0A-8175948EE0F1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/>
                </a:endParaRP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359256F-83EF-C14A-A33E-34AFC25A567C}"/>
                  </a:ext>
                </a:extLst>
              </p:cNvPr>
              <p:cNvSpPr txBox="1"/>
              <p:nvPr/>
            </p:nvSpPr>
            <p:spPr>
              <a:xfrm>
                <a:off x="437313" y="1959115"/>
                <a:ext cx="291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cs typeface="Arial"/>
                  </a:rPr>
                  <a:t>5</a:t>
                </a:r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BB217E7-01ED-964B-9FE0-F9EE60E028F5}"/>
              </a:ext>
            </a:extLst>
          </p:cNvPr>
          <p:cNvGrpSpPr/>
          <p:nvPr/>
        </p:nvGrpSpPr>
        <p:grpSpPr>
          <a:xfrm>
            <a:off x="6797561" y="4172683"/>
            <a:ext cx="4450811" cy="2100629"/>
            <a:chOff x="5318962" y="1301119"/>
            <a:chExt cx="4450811" cy="2100629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3598380-1FF6-6F40-973E-B718F074D98B}"/>
                </a:ext>
              </a:extLst>
            </p:cNvPr>
            <p:cNvSpPr txBox="1"/>
            <p:nvPr/>
          </p:nvSpPr>
          <p:spPr>
            <a:xfrm>
              <a:off x="5654650" y="1315023"/>
              <a:ext cx="4115123" cy="2086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>
                  <a:solidFill>
                    <a:srgbClr val="000000"/>
                  </a:solidFill>
                </a:rPr>
                <a:t>controller uses OpenFlow to install new tables in switches that need updating</a:t>
              </a:r>
            </a:p>
            <a:p>
              <a:pPr>
                <a:lnSpc>
                  <a:spcPct val="90000"/>
                </a:lnSpc>
              </a:pPr>
              <a:endParaRPr lang="en-US" sz="2400" dirty="0">
                <a:solidFill>
                  <a:srgbClr val="000000"/>
                </a:solidFill>
              </a:endParaRPr>
            </a:p>
            <a:p>
              <a:pPr>
                <a:lnSpc>
                  <a:spcPct val="90000"/>
                </a:lnSpc>
              </a:pPr>
              <a:r>
                <a:rPr lang="en-US" sz="2400" dirty="0">
                  <a:solidFill>
                    <a:srgbClr val="000000"/>
                  </a:solidFill>
                </a:rPr>
                <a:t>S1 will now route packets destined to S2 via S4</a:t>
              </a: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CEC8872E-6260-4E47-A475-2DA8AB05DCE6}"/>
                </a:ext>
              </a:extLst>
            </p:cNvPr>
            <p:cNvGrpSpPr/>
            <p:nvPr/>
          </p:nvGrpSpPr>
          <p:grpSpPr>
            <a:xfrm>
              <a:off x="5318962" y="1301119"/>
              <a:ext cx="314510" cy="400110"/>
              <a:chOff x="423441" y="1964112"/>
              <a:chExt cx="291062" cy="400110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EF374B88-D948-BF43-B4EB-772822FF0073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25ABF71-D17A-5F44-9348-F8715A41D31E}"/>
                  </a:ext>
                </a:extLst>
              </p:cNvPr>
              <p:cNvSpPr txBox="1"/>
              <p:nvPr/>
            </p:nvSpPr>
            <p:spPr>
              <a:xfrm>
                <a:off x="423441" y="1964112"/>
                <a:ext cx="291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cs typeface="Arial"/>
                  </a:rPr>
                  <a:t>6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5539EC0-657C-954F-8B55-28528EDA22A1}"/>
              </a:ext>
            </a:extLst>
          </p:cNvPr>
          <p:cNvGrpSpPr/>
          <p:nvPr/>
        </p:nvGrpSpPr>
        <p:grpSpPr>
          <a:xfrm>
            <a:off x="3994257" y="1633928"/>
            <a:ext cx="313044" cy="1540239"/>
            <a:chOff x="4189129" y="1656413"/>
            <a:chExt cx="313044" cy="154023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F848E1-4FB7-8D48-8636-5BFA654772DD}"/>
                </a:ext>
              </a:extLst>
            </p:cNvPr>
            <p:cNvCxnSpPr/>
            <p:nvPr/>
          </p:nvCxnSpPr>
          <p:spPr>
            <a:xfrm>
              <a:off x="4339652" y="1656413"/>
              <a:ext cx="0" cy="154023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084F1979-21E5-164C-9D7B-CC37AAE3266F}"/>
                </a:ext>
              </a:extLst>
            </p:cNvPr>
            <p:cNvGrpSpPr/>
            <p:nvPr/>
          </p:nvGrpSpPr>
          <p:grpSpPr>
            <a:xfrm>
              <a:off x="4189129" y="1880402"/>
              <a:ext cx="313044" cy="369332"/>
              <a:chOff x="651166" y="1956616"/>
              <a:chExt cx="313044" cy="369332"/>
            </a:xfrm>
          </p:grpSpPr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73A39CD2-24AA-BD45-B6AD-2B4BA700DC27}"/>
                  </a:ext>
                </a:extLst>
              </p:cNvPr>
              <p:cNvSpPr/>
              <p:nvPr/>
            </p:nvSpPr>
            <p:spPr>
              <a:xfrm>
                <a:off x="676641" y="2003692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D826745D-58BA-BC4B-AA6A-D38C517B3381}"/>
                  </a:ext>
                </a:extLst>
              </p:cNvPr>
              <p:cNvSpPr txBox="1"/>
              <p:nvPr/>
            </p:nvSpPr>
            <p:spPr>
              <a:xfrm>
                <a:off x="651166" y="1956616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5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722060-DA29-3642-B211-707588A22B81}"/>
              </a:ext>
            </a:extLst>
          </p:cNvPr>
          <p:cNvGrpSpPr/>
          <p:nvPr/>
        </p:nvGrpSpPr>
        <p:grpSpPr>
          <a:xfrm>
            <a:off x="2457676" y="3166672"/>
            <a:ext cx="1751262" cy="2489017"/>
            <a:chOff x="2457676" y="3166672"/>
            <a:chExt cx="1751262" cy="2489017"/>
          </a:xfrm>
        </p:grpSpPr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id="{57933768-CFAD-7E4C-8094-C5674C11AD3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1232" y="4980429"/>
              <a:ext cx="0" cy="258633"/>
            </a:xfrm>
            <a:prstGeom prst="straightConnector1">
              <a:avLst/>
            </a:prstGeom>
            <a:solidFill>
              <a:srgbClr val="00CC99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6" name="Straight Arrow Connector 385">
              <a:extLst>
                <a:ext uri="{FF2B5EF4-FFF2-40B4-BE49-F238E27FC236}">
                  <a16:creationId xmlns:a16="http://schemas.microsoft.com/office/drawing/2014/main" id="{F95AAA5D-C6E5-5143-82E1-3C051F45ACA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57676" y="4954249"/>
              <a:ext cx="712744" cy="621210"/>
            </a:xfrm>
            <a:prstGeom prst="straightConnector1">
              <a:avLst/>
            </a:prstGeom>
            <a:solidFill>
              <a:srgbClr val="00CC99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18D00365-C943-3246-B265-4C37A9B81876}"/>
                </a:ext>
              </a:extLst>
            </p:cNvPr>
            <p:cNvGrpSpPr/>
            <p:nvPr/>
          </p:nvGrpSpPr>
          <p:grpSpPr>
            <a:xfrm rot="21446362">
              <a:off x="3106460" y="4663753"/>
              <a:ext cx="313044" cy="369332"/>
              <a:chOff x="418585" y="1969301"/>
              <a:chExt cx="313044" cy="369332"/>
            </a:xfrm>
          </p:grpSpPr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56FE9D22-DD6A-2D41-935A-D9C78F2DD655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F3BD16BE-15C0-AD4A-A570-09F50033ED30}"/>
                  </a:ext>
                </a:extLst>
              </p:cNvPr>
              <p:cNvSpPr txBox="1"/>
              <p:nvPr/>
            </p:nvSpPr>
            <p:spPr>
              <a:xfrm>
                <a:off x="418585" y="1969301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6</a:t>
                </a:r>
              </a:p>
            </p:txBody>
          </p:sp>
        </p:grp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CE154DD1-2C46-6642-BA6D-CE34E436F7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61544" y="4943007"/>
              <a:ext cx="847394" cy="712682"/>
            </a:xfrm>
            <a:prstGeom prst="straightConnector1">
              <a:avLst/>
            </a:prstGeom>
            <a:solidFill>
              <a:srgbClr val="00CC99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3E2CB52-0E57-C940-96B0-586FFA8469C6}"/>
                </a:ext>
              </a:extLst>
            </p:cNvPr>
            <p:cNvSpPr/>
            <p:nvPr/>
          </p:nvSpPr>
          <p:spPr>
            <a:xfrm>
              <a:off x="3256612" y="3166672"/>
              <a:ext cx="888167" cy="1551482"/>
            </a:xfrm>
            <a:custGeom>
              <a:avLst/>
              <a:gdLst>
                <a:gd name="connsiteX0" fmla="*/ 929390 w 929390"/>
                <a:gd name="connsiteY0" fmla="*/ 0 h 1551482"/>
                <a:gd name="connsiteX1" fmla="*/ 929390 w 929390"/>
                <a:gd name="connsiteY1" fmla="*/ 678305 h 1551482"/>
                <a:gd name="connsiteX2" fmla="*/ 0 w 929390"/>
                <a:gd name="connsiteY2" fmla="*/ 813217 h 1551482"/>
                <a:gd name="connsiteX3" fmla="*/ 0 w 929390"/>
                <a:gd name="connsiteY3" fmla="*/ 1551482 h 1551482"/>
                <a:gd name="connsiteX4" fmla="*/ 0 w 929390"/>
                <a:gd name="connsiteY4" fmla="*/ 1551482 h 155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390" h="1551482">
                  <a:moveTo>
                    <a:pt x="929390" y="0"/>
                  </a:moveTo>
                  <a:lnTo>
                    <a:pt x="929390" y="678305"/>
                  </a:lnTo>
                  <a:lnTo>
                    <a:pt x="0" y="813217"/>
                  </a:lnTo>
                  <a:lnTo>
                    <a:pt x="0" y="1551482"/>
                  </a:lnTo>
                  <a:lnTo>
                    <a:pt x="0" y="1551482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9B85B73-F6B8-D648-BC2D-0EAA63B6C571}"/>
              </a:ext>
            </a:extLst>
          </p:cNvPr>
          <p:cNvGrpSpPr/>
          <p:nvPr/>
        </p:nvGrpSpPr>
        <p:grpSpPr>
          <a:xfrm>
            <a:off x="2312276" y="4225159"/>
            <a:ext cx="677917" cy="1261241"/>
            <a:chOff x="2312276" y="4225159"/>
            <a:chExt cx="677917" cy="1261241"/>
          </a:xfrm>
        </p:grpSpPr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04D9E912-F6EE-2347-946E-2486DFCDC48F}"/>
                </a:ext>
              </a:extLst>
            </p:cNvPr>
            <p:cNvSpPr/>
            <p:nvPr/>
          </p:nvSpPr>
          <p:spPr>
            <a:xfrm>
              <a:off x="2312276" y="4225159"/>
              <a:ext cx="677917" cy="1261241"/>
            </a:xfrm>
            <a:custGeom>
              <a:avLst/>
              <a:gdLst>
                <a:gd name="connsiteX0" fmla="*/ 0 w 677917"/>
                <a:gd name="connsiteY0" fmla="*/ 1261241 h 1261241"/>
                <a:gd name="connsiteX1" fmla="*/ 677917 w 677917"/>
                <a:gd name="connsiteY1" fmla="*/ 178675 h 1261241"/>
                <a:gd name="connsiteX2" fmla="*/ 677917 w 677917"/>
                <a:gd name="connsiteY2" fmla="*/ 0 h 126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7917" h="1261241">
                  <a:moveTo>
                    <a:pt x="0" y="1261241"/>
                  </a:moveTo>
                  <a:lnTo>
                    <a:pt x="677917" y="178675"/>
                  </a:lnTo>
                  <a:lnTo>
                    <a:pt x="677917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1680272B-5B96-5C46-B6A3-60AE86146178}"/>
                </a:ext>
              </a:extLst>
            </p:cNvPr>
            <p:cNvGrpSpPr/>
            <p:nvPr/>
          </p:nvGrpSpPr>
          <p:grpSpPr>
            <a:xfrm>
              <a:off x="2499117" y="4791488"/>
              <a:ext cx="313044" cy="369332"/>
              <a:chOff x="-17363" y="1958857"/>
              <a:chExt cx="313044" cy="369332"/>
            </a:xfrm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B4B208F5-B08A-1243-A37F-DD13571EA002}"/>
                  </a:ext>
                </a:extLst>
              </p:cNvPr>
              <p:cNvSpPr/>
              <p:nvPr/>
            </p:nvSpPr>
            <p:spPr>
              <a:xfrm>
                <a:off x="17117" y="2010412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48299C7E-5FD4-BE4D-B3BC-B70CB02A4289}"/>
                  </a:ext>
                </a:extLst>
              </p:cNvPr>
              <p:cNvSpPr txBox="1"/>
              <p:nvPr/>
            </p:nvSpPr>
            <p:spPr>
              <a:xfrm>
                <a:off x="-17363" y="195885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1</a:t>
                </a:r>
              </a:p>
            </p:txBody>
          </p: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97D5753-825A-E24A-B359-04DEF430F62F}"/>
              </a:ext>
            </a:extLst>
          </p:cNvPr>
          <p:cNvGrpSpPr/>
          <p:nvPr/>
        </p:nvGrpSpPr>
        <p:grpSpPr>
          <a:xfrm>
            <a:off x="2292350" y="3432175"/>
            <a:ext cx="698500" cy="793750"/>
            <a:chOff x="2292350" y="3432175"/>
            <a:chExt cx="698500" cy="793750"/>
          </a:xfrm>
        </p:grpSpPr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8D41C68A-EFC3-7544-907A-3696B071871F}"/>
                </a:ext>
              </a:extLst>
            </p:cNvPr>
            <p:cNvSpPr/>
            <p:nvPr/>
          </p:nvSpPr>
          <p:spPr>
            <a:xfrm>
              <a:off x="2292350" y="3432175"/>
              <a:ext cx="698500" cy="793750"/>
            </a:xfrm>
            <a:custGeom>
              <a:avLst/>
              <a:gdLst>
                <a:gd name="connsiteX0" fmla="*/ 698500 w 698500"/>
                <a:gd name="connsiteY0" fmla="*/ 793750 h 793750"/>
                <a:gd name="connsiteX1" fmla="*/ 698500 w 698500"/>
                <a:gd name="connsiteY1" fmla="*/ 508000 h 793750"/>
                <a:gd name="connsiteX2" fmla="*/ 0 w 698500"/>
                <a:gd name="connsiteY2" fmla="*/ 269875 h 793750"/>
                <a:gd name="connsiteX3" fmla="*/ 0 w 698500"/>
                <a:gd name="connsiteY3" fmla="*/ 0 h 793750"/>
                <a:gd name="connsiteX4" fmla="*/ 0 w 698500"/>
                <a:gd name="connsiteY4" fmla="*/ 3175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500" h="793750">
                  <a:moveTo>
                    <a:pt x="698500" y="793750"/>
                  </a:moveTo>
                  <a:lnTo>
                    <a:pt x="698500" y="508000"/>
                  </a:lnTo>
                  <a:lnTo>
                    <a:pt x="0" y="269875"/>
                  </a:lnTo>
                  <a:lnTo>
                    <a:pt x="0" y="0"/>
                  </a:lnTo>
                  <a:lnTo>
                    <a:pt x="0" y="3175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0AA64AA5-F628-404D-85EE-A7F9205259DC}"/>
                </a:ext>
              </a:extLst>
            </p:cNvPr>
            <p:cNvGrpSpPr/>
            <p:nvPr/>
          </p:nvGrpSpPr>
          <p:grpSpPr>
            <a:xfrm>
              <a:off x="2576070" y="3664008"/>
              <a:ext cx="313044" cy="369332"/>
              <a:chOff x="2576070" y="3664008"/>
              <a:chExt cx="313044" cy="369332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391FE4FB-9667-3848-BBC8-71F23A372A09}"/>
                  </a:ext>
                </a:extLst>
              </p:cNvPr>
              <p:cNvSpPr/>
              <p:nvPr/>
            </p:nvSpPr>
            <p:spPr>
              <a:xfrm>
                <a:off x="2602120" y="3719723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05F86FD7-086B-5342-8B29-1089080984FC}"/>
                  </a:ext>
                </a:extLst>
              </p:cNvPr>
              <p:cNvSpPr txBox="1"/>
              <p:nvPr/>
            </p:nvSpPr>
            <p:spPr>
              <a:xfrm>
                <a:off x="2576070" y="3664008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2</a:t>
                </a:r>
              </a:p>
            </p:txBody>
          </p: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771DD02C-FDB2-8742-B9AD-DAE04FE274DB}"/>
              </a:ext>
            </a:extLst>
          </p:cNvPr>
          <p:cNvGrpSpPr/>
          <p:nvPr/>
        </p:nvGrpSpPr>
        <p:grpSpPr>
          <a:xfrm>
            <a:off x="2137625" y="1774825"/>
            <a:ext cx="313044" cy="1663700"/>
            <a:chOff x="2134450" y="1762125"/>
            <a:chExt cx="313044" cy="1663700"/>
          </a:xfrm>
        </p:grpSpPr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883ED354-25D1-C04E-892D-211118E43E12}"/>
                </a:ext>
              </a:extLst>
            </p:cNvPr>
            <p:cNvSpPr/>
            <p:nvPr/>
          </p:nvSpPr>
          <p:spPr>
            <a:xfrm>
              <a:off x="2273300" y="1762125"/>
              <a:ext cx="15875" cy="1663700"/>
            </a:xfrm>
            <a:custGeom>
              <a:avLst/>
              <a:gdLst>
                <a:gd name="connsiteX0" fmla="*/ 15875 w 15875"/>
                <a:gd name="connsiteY0" fmla="*/ 1663700 h 1663700"/>
                <a:gd name="connsiteX1" fmla="*/ 15875 w 15875"/>
                <a:gd name="connsiteY1" fmla="*/ 0 h 1663700"/>
                <a:gd name="connsiteX2" fmla="*/ 0 w 15875"/>
                <a:gd name="connsiteY2" fmla="*/ 0 h 166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75" h="1663700">
                  <a:moveTo>
                    <a:pt x="15875" y="1663700"/>
                  </a:moveTo>
                  <a:lnTo>
                    <a:pt x="15875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507EC540-4062-C043-B3A2-50A19C3A7ED6}"/>
                </a:ext>
              </a:extLst>
            </p:cNvPr>
            <p:cNvGrpSpPr/>
            <p:nvPr/>
          </p:nvGrpSpPr>
          <p:grpSpPr>
            <a:xfrm>
              <a:off x="2134450" y="2567187"/>
              <a:ext cx="313044" cy="369332"/>
              <a:chOff x="1712175" y="2510037"/>
              <a:chExt cx="313044" cy="369332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0977EF44-1278-FE42-A8DE-61716D09F76C}"/>
                  </a:ext>
                </a:extLst>
              </p:cNvPr>
              <p:cNvSpPr/>
              <p:nvPr/>
            </p:nvSpPr>
            <p:spPr>
              <a:xfrm>
                <a:off x="1744575" y="256892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5432766-828E-C04D-ABCA-C75B145EB832}"/>
                  </a:ext>
                </a:extLst>
              </p:cNvPr>
              <p:cNvSpPr txBox="1"/>
              <p:nvPr/>
            </p:nvSpPr>
            <p:spPr>
              <a:xfrm>
                <a:off x="1712175" y="251003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3</a:t>
                </a:r>
              </a:p>
            </p:txBody>
          </p:sp>
        </p:grp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D6C9655-72FC-7545-AA52-6CFDF3B16914}"/>
              </a:ext>
            </a:extLst>
          </p:cNvPr>
          <p:cNvGrpSpPr/>
          <p:nvPr/>
        </p:nvGrpSpPr>
        <p:grpSpPr>
          <a:xfrm>
            <a:off x="2349183" y="1803400"/>
            <a:ext cx="313044" cy="1539875"/>
            <a:chOff x="2349183" y="1803400"/>
            <a:chExt cx="313044" cy="1539875"/>
          </a:xfrm>
        </p:grpSpPr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6AC89D17-D5C6-6E45-B074-38ECB645CCC6}"/>
                </a:ext>
              </a:extLst>
            </p:cNvPr>
            <p:cNvCxnSpPr/>
            <p:nvPr/>
          </p:nvCxnSpPr>
          <p:spPr>
            <a:xfrm>
              <a:off x="2498725" y="1803400"/>
              <a:ext cx="0" cy="153987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80049483-7D31-F243-8B3C-B01AB5BDA5CA}"/>
                </a:ext>
              </a:extLst>
            </p:cNvPr>
            <p:cNvGrpSpPr/>
            <p:nvPr/>
          </p:nvGrpSpPr>
          <p:grpSpPr>
            <a:xfrm>
              <a:off x="2349183" y="1906331"/>
              <a:ext cx="313044" cy="369332"/>
              <a:chOff x="415641" y="1967287"/>
              <a:chExt cx="313044" cy="369332"/>
            </a:xfrm>
          </p:grpSpPr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229791A0-9A65-A14B-97D3-B95ED9B13C71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FFD05E5B-5187-8143-8FCD-A82AF7D7023C}"/>
                  </a:ext>
                </a:extLst>
              </p:cNvPr>
              <p:cNvSpPr txBox="1"/>
              <p:nvPr/>
            </p:nvSpPr>
            <p:spPr>
              <a:xfrm>
                <a:off x="415641" y="196728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426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065" y="2667000"/>
            <a:ext cx="10388183" cy="1143000"/>
          </a:xfrm>
        </p:spPr>
        <p:txBody>
          <a:bodyPr>
            <a:normAutofit/>
          </a:bodyPr>
          <a:lstStyle/>
          <a:p>
            <a:r>
              <a:rPr lang="en-US" dirty="0"/>
              <a:t>5. </a:t>
            </a:r>
            <a:r>
              <a:rPr lang="en-US" altLang="zh-CN" dirty="0"/>
              <a:t>SDN Data Plane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3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20255E-462F-0E4B-A829-1C635A9D2E89}"/>
              </a:ext>
            </a:extLst>
          </p:cNvPr>
          <p:cNvGrpSpPr/>
          <p:nvPr/>
        </p:nvGrpSpPr>
        <p:grpSpPr>
          <a:xfrm>
            <a:off x="2020188" y="2244830"/>
            <a:ext cx="6996667" cy="1258851"/>
            <a:chOff x="1372488" y="5470630"/>
            <a:chExt cx="6996667" cy="1258851"/>
          </a:xfrm>
        </p:grpSpPr>
        <p:sp>
          <p:nvSpPr>
            <p:cNvPr id="887" name="Freeform 2">
              <a:extLst>
                <a:ext uri="{FF2B5EF4-FFF2-40B4-BE49-F238E27FC236}">
                  <a16:creationId xmlns:a16="http://schemas.microsoft.com/office/drawing/2014/main" id="{73B896A4-C009-EC47-9EB3-507C0C7CC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1668" y="5789681"/>
              <a:ext cx="4027487" cy="939800"/>
            </a:xfrm>
            <a:custGeom>
              <a:avLst/>
              <a:gdLst>
                <a:gd name="T0" fmla="*/ 2147483647 w 10001"/>
                <a:gd name="T1" fmla="*/ 2147483647 h 10125"/>
                <a:gd name="T2" fmla="*/ 2147483647 w 10001"/>
                <a:gd name="T3" fmla="*/ 2147483647 h 10125"/>
                <a:gd name="T4" fmla="*/ 2147483647 w 10001"/>
                <a:gd name="T5" fmla="*/ 2147483647 h 10125"/>
                <a:gd name="T6" fmla="*/ 2147483647 w 10001"/>
                <a:gd name="T7" fmla="*/ 0 h 10125"/>
                <a:gd name="T8" fmla="*/ 2147483647 w 10001"/>
                <a:gd name="T9" fmla="*/ 2147483647 h 10125"/>
                <a:gd name="T10" fmla="*/ 2147483647 w 10001"/>
                <a:gd name="T11" fmla="*/ 2147483647 h 10125"/>
                <a:gd name="T12" fmla="*/ 2147483647 w 10001"/>
                <a:gd name="T13" fmla="*/ 2147483647 h 10125"/>
                <a:gd name="T14" fmla="*/ 2147483647 w 10001"/>
                <a:gd name="T15" fmla="*/ 2147483647 h 10125"/>
                <a:gd name="T16" fmla="*/ 2147483647 w 10001"/>
                <a:gd name="T17" fmla="*/ 2147483647 h 10125"/>
                <a:gd name="T18" fmla="*/ 2147483647 w 10001"/>
                <a:gd name="T19" fmla="*/ 2147483647 h 10125"/>
                <a:gd name="T20" fmla="*/ 2147483647 w 10001"/>
                <a:gd name="T21" fmla="*/ 2147483647 h 10125"/>
                <a:gd name="T22" fmla="*/ 2147483647 w 10001"/>
                <a:gd name="T23" fmla="*/ 2147483647 h 10125"/>
                <a:gd name="T24" fmla="*/ 2147483647 w 10001"/>
                <a:gd name="T25" fmla="*/ 2147483647 h 10125"/>
                <a:gd name="T26" fmla="*/ 2147483647 w 10001"/>
                <a:gd name="T27" fmla="*/ 2147483647 h 10125"/>
                <a:gd name="T28" fmla="*/ 2147483647 w 10001"/>
                <a:gd name="T29" fmla="*/ 2147483647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888" name="Straight Connector 887">
              <a:extLst>
                <a:ext uri="{FF2B5EF4-FFF2-40B4-BE49-F238E27FC236}">
                  <a16:creationId xmlns:a16="http://schemas.microsoft.com/office/drawing/2014/main" id="{BFDE916B-AF97-DB4F-88E3-3211F74E07F5}"/>
                </a:ext>
              </a:extLst>
            </p:cNvPr>
            <p:cNvCxnSpPr/>
            <p:nvPr/>
          </p:nvCxnSpPr>
          <p:spPr>
            <a:xfrm flipV="1">
              <a:off x="5011593" y="5940494"/>
              <a:ext cx="1316037" cy="1317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89" name="Straight Connector 888">
              <a:extLst>
                <a:ext uri="{FF2B5EF4-FFF2-40B4-BE49-F238E27FC236}">
                  <a16:creationId xmlns:a16="http://schemas.microsoft.com/office/drawing/2014/main" id="{11A6A20F-5B1F-E34C-A889-7D7216BC52A6}"/>
                </a:ext>
              </a:extLst>
            </p:cNvPr>
            <p:cNvCxnSpPr/>
            <p:nvPr/>
          </p:nvCxnSpPr>
          <p:spPr>
            <a:xfrm>
              <a:off x="4900468" y="6127819"/>
              <a:ext cx="2259012" cy="2984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90" name="Straight Connector 889">
              <a:extLst>
                <a:ext uri="{FF2B5EF4-FFF2-40B4-BE49-F238E27FC236}">
                  <a16:creationId xmlns:a16="http://schemas.microsoft.com/office/drawing/2014/main" id="{EC3A188E-9403-584D-9DE4-BD063B6A9984}"/>
                </a:ext>
              </a:extLst>
            </p:cNvPr>
            <p:cNvCxnSpPr/>
            <p:nvPr/>
          </p:nvCxnSpPr>
          <p:spPr>
            <a:xfrm>
              <a:off x="4913168" y="6232594"/>
              <a:ext cx="714375" cy="27622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91" name="Straight Connector 890">
              <a:extLst>
                <a:ext uri="{FF2B5EF4-FFF2-40B4-BE49-F238E27FC236}">
                  <a16:creationId xmlns:a16="http://schemas.microsoft.com/office/drawing/2014/main" id="{CA8EFEA7-A8AA-F945-BA1D-4ACB721622E5}"/>
                </a:ext>
              </a:extLst>
            </p:cNvPr>
            <p:cNvCxnSpPr/>
            <p:nvPr/>
          </p:nvCxnSpPr>
          <p:spPr>
            <a:xfrm flipV="1">
              <a:off x="5930755" y="6426269"/>
              <a:ext cx="1247775" cy="825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92" name="Straight Connector 891">
              <a:extLst>
                <a:ext uri="{FF2B5EF4-FFF2-40B4-BE49-F238E27FC236}">
                  <a16:creationId xmlns:a16="http://schemas.microsoft.com/office/drawing/2014/main" id="{B2D0340F-062D-4B43-ADB5-74954D542D1B}"/>
                </a:ext>
              </a:extLst>
            </p:cNvPr>
            <p:cNvCxnSpPr/>
            <p:nvPr/>
          </p:nvCxnSpPr>
          <p:spPr>
            <a:xfrm>
              <a:off x="6591155" y="5973831"/>
              <a:ext cx="1057275" cy="12382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93" name="Straight Connector 892">
              <a:extLst>
                <a:ext uri="{FF2B5EF4-FFF2-40B4-BE49-F238E27FC236}">
                  <a16:creationId xmlns:a16="http://schemas.microsoft.com/office/drawing/2014/main" id="{694966F7-E79E-AC42-A981-710223649ACC}"/>
                </a:ext>
              </a:extLst>
            </p:cNvPr>
            <p:cNvCxnSpPr/>
            <p:nvPr/>
          </p:nvCxnSpPr>
          <p:spPr>
            <a:xfrm flipV="1">
              <a:off x="5875193" y="6127819"/>
              <a:ext cx="1790700" cy="2984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94" name="Straight Connector 893">
              <a:extLst>
                <a:ext uri="{FF2B5EF4-FFF2-40B4-BE49-F238E27FC236}">
                  <a16:creationId xmlns:a16="http://schemas.microsoft.com/office/drawing/2014/main" id="{E084439A-562F-9047-916D-8BFA8D983C78}"/>
                </a:ext>
              </a:extLst>
            </p:cNvPr>
            <p:cNvCxnSpPr/>
            <p:nvPr/>
          </p:nvCxnSpPr>
          <p:spPr>
            <a:xfrm flipV="1">
              <a:off x="7202343" y="6156394"/>
              <a:ext cx="588962" cy="26987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95" name="Straight Connector 894">
              <a:extLst>
                <a:ext uri="{FF2B5EF4-FFF2-40B4-BE49-F238E27FC236}">
                  <a16:creationId xmlns:a16="http://schemas.microsoft.com/office/drawing/2014/main" id="{B834EF84-01CE-DB43-AA3A-31C4F6601F10}"/>
                </a:ext>
              </a:extLst>
            </p:cNvPr>
            <p:cNvCxnSpPr/>
            <p:nvPr/>
          </p:nvCxnSpPr>
          <p:spPr>
            <a:xfrm>
              <a:off x="6345093" y="5940494"/>
              <a:ext cx="814387" cy="401637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grpSp>
          <p:nvGrpSpPr>
            <p:cNvPr id="1069" name="Group 347">
              <a:extLst>
                <a:ext uri="{FF2B5EF4-FFF2-40B4-BE49-F238E27FC236}">
                  <a16:creationId xmlns:a16="http://schemas.microsoft.com/office/drawing/2014/main" id="{4D6C1728-73DE-F748-A0E0-11321B8F75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05568" y="5983356"/>
              <a:ext cx="588962" cy="242888"/>
              <a:chOff x="1871277" y="1576300"/>
              <a:chExt cx="1128371" cy="437861"/>
            </a:xfrm>
          </p:grpSpPr>
          <p:sp>
            <p:nvSpPr>
              <p:cNvPr id="1070" name="Oval 1069">
                <a:extLst>
                  <a:ext uri="{FF2B5EF4-FFF2-40B4-BE49-F238E27FC236}">
                    <a16:creationId xmlns:a16="http://schemas.microsoft.com/office/drawing/2014/main" id="{BD0DE6BC-801F-2349-B339-2073DD002B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317" y="1693636"/>
                <a:ext cx="1125331" cy="320525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71" name="Rectangle 1070">
                <a:extLst>
                  <a:ext uri="{FF2B5EF4-FFF2-40B4-BE49-F238E27FC236}">
                    <a16:creationId xmlns:a16="http://schemas.microsoft.com/office/drawing/2014/main" id="{8006CA96-E3FA-9945-9B82-02259999272B}"/>
                  </a:ext>
                </a:extLst>
              </p:cNvPr>
              <p:cNvSpPr/>
              <p:nvPr/>
            </p:nvSpPr>
            <p:spPr bwMode="auto">
              <a:xfrm>
                <a:off x="1871277" y="1739425"/>
                <a:ext cx="1128371" cy="117334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AC968267-A70E-0B48-9B2B-F3F7549B2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331" cy="320525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73" name="Freeform 1072">
                <a:extLst>
                  <a:ext uri="{FF2B5EF4-FFF2-40B4-BE49-F238E27FC236}">
                    <a16:creationId xmlns:a16="http://schemas.microsoft.com/office/drawing/2014/main" id="{3543F393-921B-2544-AAF2-81DE265DCA01}"/>
                  </a:ext>
                </a:extLst>
              </p:cNvPr>
              <p:cNvSpPr/>
              <p:nvPr/>
            </p:nvSpPr>
            <p:spPr bwMode="auto">
              <a:xfrm>
                <a:off x="2160212" y="1673602"/>
                <a:ext cx="547458" cy="16026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074" name="Freeform 1073">
                <a:extLst>
                  <a:ext uri="{FF2B5EF4-FFF2-40B4-BE49-F238E27FC236}">
                    <a16:creationId xmlns:a16="http://schemas.microsoft.com/office/drawing/2014/main" id="{36A99124-4AE5-ED4F-A834-C0222885A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426" y="1633537"/>
                <a:ext cx="663033" cy="111612"/>
              </a:xfrm>
              <a:custGeom>
                <a:avLst/>
                <a:gdLst>
                  <a:gd name="T0" fmla="*/ 0 w 3723451"/>
                  <a:gd name="T1" fmla="*/ 27306 h 932950"/>
                  <a:gd name="T2" fmla="*/ 116665 w 3723451"/>
                  <a:gd name="T3" fmla="*/ 322 h 932950"/>
                  <a:gd name="T4" fmla="*/ 330457 w 3723451"/>
                  <a:gd name="T5" fmla="*/ 62277 h 932950"/>
                  <a:gd name="T6" fmla="*/ 534418 w 3723451"/>
                  <a:gd name="T7" fmla="*/ 0 h 932950"/>
                  <a:gd name="T8" fmla="*/ 663033 w 3723451"/>
                  <a:gd name="T9" fmla="*/ 24782 h 932950"/>
                  <a:gd name="T10" fmla="*/ 567343 w 3723451"/>
                  <a:gd name="T11" fmla="*/ 55256 h 932950"/>
                  <a:gd name="T12" fmla="*/ 536535 w 3723451"/>
                  <a:gd name="T13" fmla="*/ 47040 h 932950"/>
                  <a:gd name="T14" fmla="*/ 334214 w 3723451"/>
                  <a:gd name="T15" fmla="*/ 111612 h 932950"/>
                  <a:gd name="T16" fmla="*/ 126717 w 3723451"/>
                  <a:gd name="T17" fmla="*/ 49415 h 932950"/>
                  <a:gd name="T18" fmla="*/ 93168 w 3723451"/>
                  <a:gd name="T19" fmla="*/ 56128 h 932950"/>
                  <a:gd name="T20" fmla="*/ 0 w 3723451"/>
                  <a:gd name="T21" fmla="*/ 27306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75" name="Freeform 1074">
                <a:extLst>
                  <a:ext uri="{FF2B5EF4-FFF2-40B4-BE49-F238E27FC236}">
                    <a16:creationId xmlns:a16="http://schemas.microsoft.com/office/drawing/2014/main" id="{9CE3F7E2-B553-1E45-88FC-E2E1EC32F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0" y="1727978"/>
                <a:ext cx="243315" cy="97302"/>
              </a:xfrm>
              <a:custGeom>
                <a:avLst/>
                <a:gdLst>
                  <a:gd name="T0" fmla="*/ 0 w 1366596"/>
                  <a:gd name="T1" fmla="*/ 0 h 809868"/>
                  <a:gd name="T2" fmla="*/ 243315 w 1366596"/>
                  <a:gd name="T3" fmla="*/ 75188 h 809868"/>
                  <a:gd name="T4" fmla="*/ 154017 w 1366596"/>
                  <a:gd name="T5" fmla="*/ 97302 h 809868"/>
                  <a:gd name="T6" fmla="*/ 819 w 1366596"/>
                  <a:gd name="T7" fmla="*/ 51415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76" name="Freeform 1075">
                <a:extLst>
                  <a:ext uri="{FF2B5EF4-FFF2-40B4-BE49-F238E27FC236}">
                    <a16:creationId xmlns:a16="http://schemas.microsoft.com/office/drawing/2014/main" id="{D7BB9DED-4899-7649-AEBA-749DA4527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260" y="1730839"/>
                <a:ext cx="240272" cy="97302"/>
              </a:xfrm>
              <a:custGeom>
                <a:avLst/>
                <a:gdLst>
                  <a:gd name="T0" fmla="*/ 236992 w 1348191"/>
                  <a:gd name="T1" fmla="*/ 0 h 791462"/>
                  <a:gd name="T2" fmla="*/ 240272 w 1348191"/>
                  <a:gd name="T3" fmla="*/ 46954 h 791462"/>
                  <a:gd name="T4" fmla="*/ 86924 w 1348191"/>
                  <a:gd name="T5" fmla="*/ 97302 h 791462"/>
                  <a:gd name="T6" fmla="*/ 0 w 1348191"/>
                  <a:gd name="T7" fmla="*/ 75239 h 791462"/>
                  <a:gd name="T8" fmla="*/ 236992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E8965662-2E9A-0244-946F-4423CC691CFA}"/>
                  </a:ext>
                </a:extLst>
              </p:cNvPr>
              <p:cNvCxnSpPr>
                <a:cxnSpLocks noChangeShapeType="1"/>
                <a:endCxn id="1072" idx="2"/>
              </p:cNvCxnSpPr>
              <p:nvPr/>
            </p:nvCxnSpPr>
            <p:spPr bwMode="auto">
              <a:xfrm flipH="1" flipV="1">
                <a:off x="1871277" y="1736563"/>
                <a:ext cx="3040" cy="12306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857BA7A2-209C-0B4F-9F2F-F5D9E12C579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608" y="1733702"/>
                <a:ext cx="3040" cy="12305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79" name="Group 347">
              <a:extLst>
                <a:ext uri="{FF2B5EF4-FFF2-40B4-BE49-F238E27FC236}">
                  <a16:creationId xmlns:a16="http://schemas.microsoft.com/office/drawing/2014/main" id="{23A5395A-73E4-9545-9CCB-0643AECEF7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24430" y="5842069"/>
              <a:ext cx="588963" cy="242887"/>
              <a:chOff x="1871277" y="1576300"/>
              <a:chExt cx="1128371" cy="437861"/>
            </a:xfrm>
          </p:grpSpPr>
          <p:sp>
            <p:nvSpPr>
              <p:cNvPr id="1080" name="Oval 1079">
                <a:extLst>
                  <a:ext uri="{FF2B5EF4-FFF2-40B4-BE49-F238E27FC236}">
                    <a16:creationId xmlns:a16="http://schemas.microsoft.com/office/drawing/2014/main" id="{DF4469B4-1A62-884E-B93E-2088628FC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319" y="1693635"/>
                <a:ext cx="1125329" cy="32052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1" name="Rectangle 1080">
                <a:extLst>
                  <a:ext uri="{FF2B5EF4-FFF2-40B4-BE49-F238E27FC236}">
                    <a16:creationId xmlns:a16="http://schemas.microsoft.com/office/drawing/2014/main" id="{CEED749C-6638-6040-A523-CBE05E8011F2}"/>
                  </a:ext>
                </a:extLst>
              </p:cNvPr>
              <p:cNvSpPr/>
              <p:nvPr/>
            </p:nvSpPr>
            <p:spPr bwMode="auto">
              <a:xfrm>
                <a:off x="1871277" y="1739424"/>
                <a:ext cx="1128371" cy="117336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082" name="Oval 1081">
                <a:extLst>
                  <a:ext uri="{FF2B5EF4-FFF2-40B4-BE49-F238E27FC236}">
                    <a16:creationId xmlns:a16="http://schemas.microsoft.com/office/drawing/2014/main" id="{E82E8A3A-0CDF-0142-A8D4-2A7F88E46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329" cy="32052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3" name="Freeform 1082">
                <a:extLst>
                  <a:ext uri="{FF2B5EF4-FFF2-40B4-BE49-F238E27FC236}">
                    <a16:creationId xmlns:a16="http://schemas.microsoft.com/office/drawing/2014/main" id="{20B0C69D-2EFF-CC4C-91E3-DE028EA90E90}"/>
                  </a:ext>
                </a:extLst>
              </p:cNvPr>
              <p:cNvSpPr/>
              <p:nvPr/>
            </p:nvSpPr>
            <p:spPr bwMode="auto">
              <a:xfrm>
                <a:off x="2160214" y="1673603"/>
                <a:ext cx="547457" cy="16026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084" name="Freeform 1083">
                <a:extLst>
                  <a:ext uri="{FF2B5EF4-FFF2-40B4-BE49-F238E27FC236}">
                    <a16:creationId xmlns:a16="http://schemas.microsoft.com/office/drawing/2014/main" id="{8F166C83-2DE4-AA4C-934F-358B1ABBD0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426" y="1633537"/>
                <a:ext cx="663031" cy="111611"/>
              </a:xfrm>
              <a:custGeom>
                <a:avLst/>
                <a:gdLst>
                  <a:gd name="T0" fmla="*/ 0 w 3723451"/>
                  <a:gd name="T1" fmla="*/ 27306 h 932950"/>
                  <a:gd name="T2" fmla="*/ 116665 w 3723451"/>
                  <a:gd name="T3" fmla="*/ 322 h 932950"/>
                  <a:gd name="T4" fmla="*/ 330456 w 3723451"/>
                  <a:gd name="T5" fmla="*/ 62276 h 932950"/>
                  <a:gd name="T6" fmla="*/ 534416 w 3723451"/>
                  <a:gd name="T7" fmla="*/ 0 h 932950"/>
                  <a:gd name="T8" fmla="*/ 663031 w 3723451"/>
                  <a:gd name="T9" fmla="*/ 24782 h 932950"/>
                  <a:gd name="T10" fmla="*/ 567342 w 3723451"/>
                  <a:gd name="T11" fmla="*/ 55255 h 932950"/>
                  <a:gd name="T12" fmla="*/ 536534 w 3723451"/>
                  <a:gd name="T13" fmla="*/ 47039 h 932950"/>
                  <a:gd name="T14" fmla="*/ 334213 w 3723451"/>
                  <a:gd name="T15" fmla="*/ 111611 h 932950"/>
                  <a:gd name="T16" fmla="*/ 126716 w 3723451"/>
                  <a:gd name="T17" fmla="*/ 49415 h 932950"/>
                  <a:gd name="T18" fmla="*/ 93168 w 3723451"/>
                  <a:gd name="T19" fmla="*/ 56127 h 932950"/>
                  <a:gd name="T20" fmla="*/ 0 w 3723451"/>
                  <a:gd name="T21" fmla="*/ 27306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5" name="Freeform 1084">
                <a:extLst>
                  <a:ext uri="{FF2B5EF4-FFF2-40B4-BE49-F238E27FC236}">
                    <a16:creationId xmlns:a16="http://schemas.microsoft.com/office/drawing/2014/main" id="{64120D6F-CF36-7A4B-868D-9522C1F79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1" y="1727977"/>
                <a:ext cx="243314" cy="97303"/>
              </a:xfrm>
              <a:custGeom>
                <a:avLst/>
                <a:gdLst>
                  <a:gd name="T0" fmla="*/ 0 w 1366596"/>
                  <a:gd name="T1" fmla="*/ 0 h 809868"/>
                  <a:gd name="T2" fmla="*/ 243314 w 1366596"/>
                  <a:gd name="T3" fmla="*/ 75189 h 809868"/>
                  <a:gd name="T4" fmla="*/ 154017 w 1366596"/>
                  <a:gd name="T5" fmla="*/ 97303 h 809868"/>
                  <a:gd name="T6" fmla="*/ 819 w 1366596"/>
                  <a:gd name="T7" fmla="*/ 51416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6" name="Freeform 1085">
                <a:extLst>
                  <a:ext uri="{FF2B5EF4-FFF2-40B4-BE49-F238E27FC236}">
                    <a16:creationId xmlns:a16="http://schemas.microsoft.com/office/drawing/2014/main" id="{8477E0BD-F61A-594C-8419-6BA64D7DF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260" y="1730839"/>
                <a:ext cx="240274" cy="97303"/>
              </a:xfrm>
              <a:custGeom>
                <a:avLst/>
                <a:gdLst>
                  <a:gd name="T0" fmla="*/ 236994 w 1348191"/>
                  <a:gd name="T1" fmla="*/ 0 h 791462"/>
                  <a:gd name="T2" fmla="*/ 240274 w 1348191"/>
                  <a:gd name="T3" fmla="*/ 46954 h 791462"/>
                  <a:gd name="T4" fmla="*/ 86925 w 1348191"/>
                  <a:gd name="T5" fmla="*/ 97303 h 791462"/>
                  <a:gd name="T6" fmla="*/ 0 w 1348191"/>
                  <a:gd name="T7" fmla="*/ 75240 h 791462"/>
                  <a:gd name="T8" fmla="*/ 23699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087" name="Straight Connector 1086">
                <a:extLst>
                  <a:ext uri="{FF2B5EF4-FFF2-40B4-BE49-F238E27FC236}">
                    <a16:creationId xmlns:a16="http://schemas.microsoft.com/office/drawing/2014/main" id="{53F7848D-82FC-7641-AC58-517C9B2FB854}"/>
                  </a:ext>
                </a:extLst>
              </p:cNvPr>
              <p:cNvCxnSpPr>
                <a:cxnSpLocks noChangeShapeType="1"/>
                <a:endCxn id="1082" idx="2"/>
              </p:cNvCxnSpPr>
              <p:nvPr/>
            </p:nvCxnSpPr>
            <p:spPr bwMode="auto">
              <a:xfrm flipH="1" flipV="1">
                <a:off x="1871277" y="1736563"/>
                <a:ext cx="3042" cy="12305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8" name="Straight Connector 1087">
                <a:extLst>
                  <a:ext uri="{FF2B5EF4-FFF2-40B4-BE49-F238E27FC236}">
                    <a16:creationId xmlns:a16="http://schemas.microsoft.com/office/drawing/2014/main" id="{EA830BBF-D185-DB42-96F5-34C5273F4B6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606" y="1733700"/>
                <a:ext cx="3042" cy="12306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89" name="Group 347">
              <a:extLst>
                <a:ext uri="{FF2B5EF4-FFF2-40B4-BE49-F238E27FC236}">
                  <a16:creationId xmlns:a16="http://schemas.microsoft.com/office/drawing/2014/main" id="{B6A937C7-17A9-A648-A780-A8D67F2249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6593" y="6302444"/>
              <a:ext cx="588962" cy="242887"/>
              <a:chOff x="1871277" y="1576300"/>
              <a:chExt cx="1128371" cy="437861"/>
            </a:xfrm>
          </p:grpSpPr>
          <p:sp>
            <p:nvSpPr>
              <p:cNvPr id="1090" name="Oval 1089">
                <a:extLst>
                  <a:ext uri="{FF2B5EF4-FFF2-40B4-BE49-F238E27FC236}">
                    <a16:creationId xmlns:a16="http://schemas.microsoft.com/office/drawing/2014/main" id="{21A30E2F-9F7B-DC47-908B-38849C8FE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317" y="1693635"/>
                <a:ext cx="1125331" cy="32052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1" name="Rectangle 1090">
                <a:extLst>
                  <a:ext uri="{FF2B5EF4-FFF2-40B4-BE49-F238E27FC236}">
                    <a16:creationId xmlns:a16="http://schemas.microsoft.com/office/drawing/2014/main" id="{368E56E7-1038-F843-8824-9F2406D135DC}"/>
                  </a:ext>
                </a:extLst>
              </p:cNvPr>
              <p:cNvSpPr/>
              <p:nvPr/>
            </p:nvSpPr>
            <p:spPr bwMode="auto">
              <a:xfrm>
                <a:off x="1871277" y="1739424"/>
                <a:ext cx="1128371" cy="117336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092" name="Oval 1091">
                <a:extLst>
                  <a:ext uri="{FF2B5EF4-FFF2-40B4-BE49-F238E27FC236}">
                    <a16:creationId xmlns:a16="http://schemas.microsoft.com/office/drawing/2014/main" id="{5E09C5D1-4489-9245-906B-AB737B65B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331" cy="32052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3" name="Freeform 1092">
                <a:extLst>
                  <a:ext uri="{FF2B5EF4-FFF2-40B4-BE49-F238E27FC236}">
                    <a16:creationId xmlns:a16="http://schemas.microsoft.com/office/drawing/2014/main" id="{60675A58-4EA5-F645-8293-8D562D37C4A7}"/>
                  </a:ext>
                </a:extLst>
              </p:cNvPr>
              <p:cNvSpPr/>
              <p:nvPr/>
            </p:nvSpPr>
            <p:spPr bwMode="auto">
              <a:xfrm>
                <a:off x="2160212" y="1673603"/>
                <a:ext cx="547458" cy="16026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094" name="Freeform 1093">
                <a:extLst>
                  <a:ext uri="{FF2B5EF4-FFF2-40B4-BE49-F238E27FC236}">
                    <a16:creationId xmlns:a16="http://schemas.microsoft.com/office/drawing/2014/main" id="{936A0061-F839-A048-9329-4BA74387A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426" y="1633537"/>
                <a:ext cx="663033" cy="111611"/>
              </a:xfrm>
              <a:custGeom>
                <a:avLst/>
                <a:gdLst>
                  <a:gd name="T0" fmla="*/ 0 w 3723451"/>
                  <a:gd name="T1" fmla="*/ 27306 h 932950"/>
                  <a:gd name="T2" fmla="*/ 116665 w 3723451"/>
                  <a:gd name="T3" fmla="*/ 322 h 932950"/>
                  <a:gd name="T4" fmla="*/ 330457 w 3723451"/>
                  <a:gd name="T5" fmla="*/ 62276 h 932950"/>
                  <a:gd name="T6" fmla="*/ 534418 w 3723451"/>
                  <a:gd name="T7" fmla="*/ 0 h 932950"/>
                  <a:gd name="T8" fmla="*/ 663033 w 3723451"/>
                  <a:gd name="T9" fmla="*/ 24782 h 932950"/>
                  <a:gd name="T10" fmla="*/ 567343 w 3723451"/>
                  <a:gd name="T11" fmla="*/ 55255 h 932950"/>
                  <a:gd name="T12" fmla="*/ 536535 w 3723451"/>
                  <a:gd name="T13" fmla="*/ 47039 h 932950"/>
                  <a:gd name="T14" fmla="*/ 334214 w 3723451"/>
                  <a:gd name="T15" fmla="*/ 111611 h 932950"/>
                  <a:gd name="T16" fmla="*/ 126717 w 3723451"/>
                  <a:gd name="T17" fmla="*/ 49415 h 932950"/>
                  <a:gd name="T18" fmla="*/ 93168 w 3723451"/>
                  <a:gd name="T19" fmla="*/ 56127 h 932950"/>
                  <a:gd name="T20" fmla="*/ 0 w 3723451"/>
                  <a:gd name="T21" fmla="*/ 27306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5" name="Freeform 1094">
                <a:extLst>
                  <a:ext uri="{FF2B5EF4-FFF2-40B4-BE49-F238E27FC236}">
                    <a16:creationId xmlns:a16="http://schemas.microsoft.com/office/drawing/2014/main" id="{5010EAA9-D9FE-B348-B497-E58DC4A702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0" y="1727977"/>
                <a:ext cx="243315" cy="97303"/>
              </a:xfrm>
              <a:custGeom>
                <a:avLst/>
                <a:gdLst>
                  <a:gd name="T0" fmla="*/ 0 w 1366596"/>
                  <a:gd name="T1" fmla="*/ 0 h 809868"/>
                  <a:gd name="T2" fmla="*/ 243315 w 1366596"/>
                  <a:gd name="T3" fmla="*/ 75189 h 809868"/>
                  <a:gd name="T4" fmla="*/ 154017 w 1366596"/>
                  <a:gd name="T5" fmla="*/ 97303 h 809868"/>
                  <a:gd name="T6" fmla="*/ 819 w 1366596"/>
                  <a:gd name="T7" fmla="*/ 51416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6" name="Freeform 1095">
                <a:extLst>
                  <a:ext uri="{FF2B5EF4-FFF2-40B4-BE49-F238E27FC236}">
                    <a16:creationId xmlns:a16="http://schemas.microsoft.com/office/drawing/2014/main" id="{E2301F16-3352-1848-BBB4-2365D15D0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260" y="1730839"/>
                <a:ext cx="240272" cy="97303"/>
              </a:xfrm>
              <a:custGeom>
                <a:avLst/>
                <a:gdLst>
                  <a:gd name="T0" fmla="*/ 236992 w 1348191"/>
                  <a:gd name="T1" fmla="*/ 0 h 791462"/>
                  <a:gd name="T2" fmla="*/ 240272 w 1348191"/>
                  <a:gd name="T3" fmla="*/ 46954 h 791462"/>
                  <a:gd name="T4" fmla="*/ 86924 w 1348191"/>
                  <a:gd name="T5" fmla="*/ 97303 h 791462"/>
                  <a:gd name="T6" fmla="*/ 0 w 1348191"/>
                  <a:gd name="T7" fmla="*/ 75240 h 791462"/>
                  <a:gd name="T8" fmla="*/ 236992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097" name="Straight Connector 1096">
                <a:extLst>
                  <a:ext uri="{FF2B5EF4-FFF2-40B4-BE49-F238E27FC236}">
                    <a16:creationId xmlns:a16="http://schemas.microsoft.com/office/drawing/2014/main" id="{D853D2D6-514A-9847-BBC3-2AE928C8DAFB}"/>
                  </a:ext>
                </a:extLst>
              </p:cNvPr>
              <p:cNvCxnSpPr>
                <a:cxnSpLocks noChangeShapeType="1"/>
                <a:endCxn id="1092" idx="2"/>
              </p:cNvCxnSpPr>
              <p:nvPr/>
            </p:nvCxnSpPr>
            <p:spPr bwMode="auto">
              <a:xfrm flipH="1" flipV="1">
                <a:off x="1871277" y="1736563"/>
                <a:ext cx="3040" cy="12305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98" name="Straight Connector 1097">
                <a:extLst>
                  <a:ext uri="{FF2B5EF4-FFF2-40B4-BE49-F238E27FC236}">
                    <a16:creationId xmlns:a16="http://schemas.microsoft.com/office/drawing/2014/main" id="{0F7465E9-0BFE-964B-AB98-F93DD82101C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608" y="1733700"/>
                <a:ext cx="3040" cy="12306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99" name="Group 347">
              <a:extLst>
                <a:ext uri="{FF2B5EF4-FFF2-40B4-BE49-F238E27FC236}">
                  <a16:creationId xmlns:a16="http://schemas.microsoft.com/office/drawing/2014/main" id="{B1B48B52-0F33-0442-B024-9A681DC9E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52918" y="6394519"/>
              <a:ext cx="588962" cy="242887"/>
              <a:chOff x="1871277" y="1576300"/>
              <a:chExt cx="1128371" cy="437861"/>
            </a:xfrm>
          </p:grpSpPr>
          <p:sp>
            <p:nvSpPr>
              <p:cNvPr id="1100" name="Oval 1099">
                <a:extLst>
                  <a:ext uri="{FF2B5EF4-FFF2-40B4-BE49-F238E27FC236}">
                    <a16:creationId xmlns:a16="http://schemas.microsoft.com/office/drawing/2014/main" id="{B2DB57CB-08BD-2F4D-A7ED-38936BBFA3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317" y="1693635"/>
                <a:ext cx="1125331" cy="32052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01" name="Rectangle 1100">
                <a:extLst>
                  <a:ext uri="{FF2B5EF4-FFF2-40B4-BE49-F238E27FC236}">
                    <a16:creationId xmlns:a16="http://schemas.microsoft.com/office/drawing/2014/main" id="{C5A9C96D-A2BA-754F-A882-52122EB391BC}"/>
                  </a:ext>
                </a:extLst>
              </p:cNvPr>
              <p:cNvSpPr/>
              <p:nvPr/>
            </p:nvSpPr>
            <p:spPr bwMode="auto">
              <a:xfrm>
                <a:off x="1871277" y="1739424"/>
                <a:ext cx="1128371" cy="117336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02" name="Oval 1101">
                <a:extLst>
                  <a:ext uri="{FF2B5EF4-FFF2-40B4-BE49-F238E27FC236}">
                    <a16:creationId xmlns:a16="http://schemas.microsoft.com/office/drawing/2014/main" id="{83C4800F-B303-9446-B339-EF2E78D32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331" cy="32052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03" name="Freeform 1102">
                <a:extLst>
                  <a:ext uri="{FF2B5EF4-FFF2-40B4-BE49-F238E27FC236}">
                    <a16:creationId xmlns:a16="http://schemas.microsoft.com/office/drawing/2014/main" id="{8248D620-997C-1B4D-A023-5CD8220FC4D0}"/>
                  </a:ext>
                </a:extLst>
              </p:cNvPr>
              <p:cNvSpPr/>
              <p:nvPr/>
            </p:nvSpPr>
            <p:spPr bwMode="auto">
              <a:xfrm>
                <a:off x="2160212" y="1673603"/>
                <a:ext cx="547458" cy="16026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04" name="Freeform 1103">
                <a:extLst>
                  <a:ext uri="{FF2B5EF4-FFF2-40B4-BE49-F238E27FC236}">
                    <a16:creationId xmlns:a16="http://schemas.microsoft.com/office/drawing/2014/main" id="{906FE13D-AC05-AA42-853B-9FAC9CA25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426" y="1633537"/>
                <a:ext cx="663033" cy="111611"/>
              </a:xfrm>
              <a:custGeom>
                <a:avLst/>
                <a:gdLst>
                  <a:gd name="T0" fmla="*/ 0 w 3723451"/>
                  <a:gd name="T1" fmla="*/ 27306 h 932950"/>
                  <a:gd name="T2" fmla="*/ 116665 w 3723451"/>
                  <a:gd name="T3" fmla="*/ 322 h 932950"/>
                  <a:gd name="T4" fmla="*/ 330457 w 3723451"/>
                  <a:gd name="T5" fmla="*/ 62276 h 932950"/>
                  <a:gd name="T6" fmla="*/ 534418 w 3723451"/>
                  <a:gd name="T7" fmla="*/ 0 h 932950"/>
                  <a:gd name="T8" fmla="*/ 663033 w 3723451"/>
                  <a:gd name="T9" fmla="*/ 24782 h 932950"/>
                  <a:gd name="T10" fmla="*/ 567343 w 3723451"/>
                  <a:gd name="T11" fmla="*/ 55255 h 932950"/>
                  <a:gd name="T12" fmla="*/ 536535 w 3723451"/>
                  <a:gd name="T13" fmla="*/ 47039 h 932950"/>
                  <a:gd name="T14" fmla="*/ 334214 w 3723451"/>
                  <a:gd name="T15" fmla="*/ 111611 h 932950"/>
                  <a:gd name="T16" fmla="*/ 126717 w 3723451"/>
                  <a:gd name="T17" fmla="*/ 49415 h 932950"/>
                  <a:gd name="T18" fmla="*/ 93168 w 3723451"/>
                  <a:gd name="T19" fmla="*/ 56127 h 932950"/>
                  <a:gd name="T20" fmla="*/ 0 w 3723451"/>
                  <a:gd name="T21" fmla="*/ 27306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05" name="Freeform 1104">
                <a:extLst>
                  <a:ext uri="{FF2B5EF4-FFF2-40B4-BE49-F238E27FC236}">
                    <a16:creationId xmlns:a16="http://schemas.microsoft.com/office/drawing/2014/main" id="{DE4AB67E-E389-E747-AA8A-F557E3BDB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0" y="1727977"/>
                <a:ext cx="243315" cy="97303"/>
              </a:xfrm>
              <a:custGeom>
                <a:avLst/>
                <a:gdLst>
                  <a:gd name="T0" fmla="*/ 0 w 1366596"/>
                  <a:gd name="T1" fmla="*/ 0 h 809868"/>
                  <a:gd name="T2" fmla="*/ 243315 w 1366596"/>
                  <a:gd name="T3" fmla="*/ 75189 h 809868"/>
                  <a:gd name="T4" fmla="*/ 154017 w 1366596"/>
                  <a:gd name="T5" fmla="*/ 97303 h 809868"/>
                  <a:gd name="T6" fmla="*/ 819 w 1366596"/>
                  <a:gd name="T7" fmla="*/ 51416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06" name="Freeform 1105">
                <a:extLst>
                  <a:ext uri="{FF2B5EF4-FFF2-40B4-BE49-F238E27FC236}">
                    <a16:creationId xmlns:a16="http://schemas.microsoft.com/office/drawing/2014/main" id="{A18C8CAC-63E9-E248-8397-1346071AD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260" y="1730839"/>
                <a:ext cx="240272" cy="97303"/>
              </a:xfrm>
              <a:custGeom>
                <a:avLst/>
                <a:gdLst>
                  <a:gd name="T0" fmla="*/ 236992 w 1348191"/>
                  <a:gd name="T1" fmla="*/ 0 h 791462"/>
                  <a:gd name="T2" fmla="*/ 240272 w 1348191"/>
                  <a:gd name="T3" fmla="*/ 46954 h 791462"/>
                  <a:gd name="T4" fmla="*/ 86924 w 1348191"/>
                  <a:gd name="T5" fmla="*/ 97303 h 791462"/>
                  <a:gd name="T6" fmla="*/ 0 w 1348191"/>
                  <a:gd name="T7" fmla="*/ 75240 h 791462"/>
                  <a:gd name="T8" fmla="*/ 236992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107" name="Straight Connector 1106">
                <a:extLst>
                  <a:ext uri="{FF2B5EF4-FFF2-40B4-BE49-F238E27FC236}">
                    <a16:creationId xmlns:a16="http://schemas.microsoft.com/office/drawing/2014/main" id="{73BEE8CD-92EF-AB4A-9223-19BD5734C8CF}"/>
                  </a:ext>
                </a:extLst>
              </p:cNvPr>
              <p:cNvCxnSpPr>
                <a:cxnSpLocks noChangeShapeType="1"/>
                <a:endCxn id="1102" idx="2"/>
              </p:cNvCxnSpPr>
              <p:nvPr/>
            </p:nvCxnSpPr>
            <p:spPr bwMode="auto">
              <a:xfrm flipH="1" flipV="1">
                <a:off x="1871277" y="1736563"/>
                <a:ext cx="3040" cy="12305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08" name="Straight Connector 1107">
                <a:extLst>
                  <a:ext uri="{FF2B5EF4-FFF2-40B4-BE49-F238E27FC236}">
                    <a16:creationId xmlns:a16="http://schemas.microsoft.com/office/drawing/2014/main" id="{5BC61A72-737C-4F4F-802A-7DAAF663B43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608" y="1733700"/>
                <a:ext cx="3040" cy="12306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39" name="Group 1">
              <a:extLst>
                <a:ext uri="{FF2B5EF4-FFF2-40B4-BE49-F238E27FC236}">
                  <a16:creationId xmlns:a16="http://schemas.microsoft.com/office/drawing/2014/main" id="{A228ACC2-6157-BF41-88C3-0A08641726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7493" y="5652658"/>
              <a:ext cx="2698750" cy="818062"/>
              <a:chOff x="938213" y="5322389"/>
              <a:chExt cx="2698750" cy="818061"/>
            </a:xfrm>
          </p:grpSpPr>
          <p:cxnSp>
            <p:nvCxnSpPr>
              <p:cNvPr id="1140" name="Straight Connector 1139">
                <a:extLst>
                  <a:ext uri="{FF2B5EF4-FFF2-40B4-BE49-F238E27FC236}">
                    <a16:creationId xmlns:a16="http://schemas.microsoft.com/office/drawing/2014/main" id="{CB924182-B4D8-0F43-97E1-646C4E72A083}"/>
                  </a:ext>
                </a:extLst>
              </p:cNvPr>
              <p:cNvCxnSpPr/>
              <p:nvPr/>
            </p:nvCxnSpPr>
            <p:spPr>
              <a:xfrm flipH="1">
                <a:off x="1282700" y="5802312"/>
                <a:ext cx="1508125" cy="1588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1141" name="TextBox 265">
                <a:extLst>
                  <a:ext uri="{FF2B5EF4-FFF2-40B4-BE49-F238E27FC236}">
                    <a16:creationId xmlns:a16="http://schemas.microsoft.com/office/drawing/2014/main" id="{CFD0B0F1-D70C-5245-B37A-C9A4ABCBEF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98813" y="5473700"/>
                <a:ext cx="2635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1</a:t>
                </a:r>
              </a:p>
            </p:txBody>
          </p:sp>
          <p:sp>
            <p:nvSpPr>
              <p:cNvPr id="1142" name="TextBox 281">
                <a:extLst>
                  <a:ext uri="{FF2B5EF4-FFF2-40B4-BE49-F238E27FC236}">
                    <a16:creationId xmlns:a16="http://schemas.microsoft.com/office/drawing/2014/main" id="{6C507E5B-C87D-FA46-A331-4ABAB6B8A2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3438" y="5761038"/>
                <a:ext cx="2635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</a:t>
                </a:r>
              </a:p>
            </p:txBody>
          </p:sp>
          <p:grpSp>
            <p:nvGrpSpPr>
              <p:cNvPr id="1143" name="Group 5">
                <a:extLst>
                  <a:ext uri="{FF2B5EF4-FFF2-40B4-BE49-F238E27FC236}">
                    <a16:creationId xmlns:a16="http://schemas.microsoft.com/office/drawing/2014/main" id="{1A707F03-E0B2-FF48-9597-B751067AD9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8213" y="5322389"/>
                <a:ext cx="1616075" cy="402139"/>
                <a:chOff x="-4079003" y="2802821"/>
                <a:chExt cx="1616718" cy="403057"/>
              </a:xfrm>
            </p:grpSpPr>
            <p:sp>
              <p:nvSpPr>
                <p:cNvPr id="1157" name="Rectangle 98">
                  <a:extLst>
                    <a:ext uri="{FF2B5EF4-FFF2-40B4-BE49-F238E27FC236}">
                      <a16:creationId xmlns:a16="http://schemas.microsoft.com/office/drawing/2014/main" id="{CA6EA6FC-3469-1A42-8A1A-7ABEC47FF2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079003" y="2985994"/>
                  <a:ext cx="1281675" cy="208750"/>
                </a:xfrm>
                <a:prstGeom prst="rect">
                  <a:avLst/>
                </a:prstGeom>
                <a:solidFill>
                  <a:srgbClr val="3333CC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58" name="Line 99">
                  <a:extLst>
                    <a:ext uri="{FF2B5EF4-FFF2-40B4-BE49-F238E27FC236}">
                      <a16:creationId xmlns:a16="http://schemas.microsoft.com/office/drawing/2014/main" id="{8B52FDA0-6129-4D4D-AB34-6E31B5746E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2933828" y="3101502"/>
                  <a:ext cx="471543" cy="0"/>
                </a:xfrm>
                <a:prstGeom prst="line">
                  <a:avLst/>
                </a:prstGeom>
                <a:noFill/>
                <a:ln w="9525">
                  <a:solidFill>
                    <a:srgbClr val="3333CC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59" name="Rectangle 104">
                  <a:extLst>
                    <a:ext uri="{FF2B5EF4-FFF2-40B4-BE49-F238E27FC236}">
                      <a16:creationId xmlns:a16="http://schemas.microsoft.com/office/drawing/2014/main" id="{EF6D77F4-B510-3541-9758-82FBBD823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3377007" y="2988777"/>
                  <a:ext cx="476861" cy="21014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60" name="Text Box 105">
                  <a:extLst>
                    <a:ext uri="{FF2B5EF4-FFF2-40B4-BE49-F238E27FC236}">
                      <a16:creationId xmlns:a16="http://schemas.microsoft.com/office/drawing/2014/main" id="{2AE0900E-8A8F-4A4D-BB87-414DFE5E1C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430189" y="2965119"/>
                  <a:ext cx="581451" cy="2407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0111</a:t>
                  </a:r>
                </a:p>
              </p:txBody>
            </p:sp>
            <p:sp>
              <p:nvSpPr>
                <p:cNvPr id="1161" name="Line 119">
                  <a:extLst>
                    <a:ext uri="{FF2B5EF4-FFF2-40B4-BE49-F238E27FC236}">
                      <a16:creationId xmlns:a16="http://schemas.microsoft.com/office/drawing/2014/main" id="{5B21AE9C-8AC8-434E-B3D3-DDFB36C485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3940114" y="2802821"/>
                  <a:ext cx="724425" cy="215182"/>
                </a:xfrm>
                <a:prstGeom prst="line">
                  <a:avLst/>
                </a:prstGeom>
                <a:noFill/>
                <a:ln w="15875">
                  <a:solidFill>
                    <a:srgbClr val="C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145" name="Group 357">
                <a:extLst>
                  <a:ext uri="{FF2B5EF4-FFF2-40B4-BE49-F238E27FC236}">
                    <a16:creationId xmlns:a16="http://schemas.microsoft.com/office/drawing/2014/main" id="{4D59E87F-CE51-5F46-B516-9F402F5585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4625" y="5659438"/>
                <a:ext cx="565150" cy="293687"/>
                <a:chOff x="1871277" y="1576300"/>
                <a:chExt cx="1128371" cy="437861"/>
              </a:xfrm>
            </p:grpSpPr>
            <p:sp>
              <p:nvSpPr>
                <p:cNvPr id="1147" name="Oval 1146">
                  <a:extLst>
                    <a:ext uri="{FF2B5EF4-FFF2-40B4-BE49-F238E27FC236}">
                      <a16:creationId xmlns:a16="http://schemas.microsoft.com/office/drawing/2014/main" id="{47BEE802-D705-FB42-955E-D825A1B513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874448" y="1694641"/>
                  <a:ext cx="1125200" cy="31952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262699"/>
                    </a:gs>
                    <a:gs pos="53000">
                      <a:srgbClr val="8585E0"/>
                    </a:gs>
                    <a:gs pos="100000">
                      <a:srgbClr val="262699"/>
                    </a:gs>
                  </a:gsLst>
                  <a:lin ang="0" scaled="1"/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A0A9F0A0-D85B-BC44-809E-0D44746B1886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49" name="Oval 1148">
                  <a:extLst>
                    <a:ext uri="{FF2B5EF4-FFF2-40B4-BE49-F238E27FC236}">
                      <a16:creationId xmlns:a16="http://schemas.microsoft.com/office/drawing/2014/main" id="{E6E2E4DB-C182-5947-9544-5CA42AF8D0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871277" y="1576300"/>
                  <a:ext cx="1125202" cy="319521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50" name="Freeform 1149">
                  <a:extLst>
                    <a:ext uri="{FF2B5EF4-FFF2-40B4-BE49-F238E27FC236}">
                      <a16:creationId xmlns:a16="http://schemas.microsoft.com/office/drawing/2014/main" id="{826516FA-D90F-FF4F-86C3-EABFADEC3BBB}"/>
                    </a:ext>
                  </a:extLst>
                </p:cNvPr>
                <p:cNvSpPr/>
                <p:nvPr/>
              </p:nvSpPr>
              <p:spPr bwMode="auto">
                <a:xfrm>
                  <a:off x="2159710" y="1673340"/>
                  <a:ext cx="548337" cy="160944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51" name="Freeform 1150">
                  <a:extLst>
                    <a:ext uri="{FF2B5EF4-FFF2-40B4-BE49-F238E27FC236}">
                      <a16:creationId xmlns:a16="http://schemas.microsoft.com/office/drawing/2014/main" id="{8B23C2D3-E371-5547-9057-B35E626ABD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2657" y="1633104"/>
                  <a:ext cx="662442" cy="111241"/>
                </a:xfrm>
                <a:custGeom>
                  <a:avLst/>
                  <a:gdLst>
                    <a:gd name="T0" fmla="*/ 0 w 3723451"/>
                    <a:gd name="T1" fmla="*/ 27215 h 932950"/>
                    <a:gd name="T2" fmla="*/ 116561 w 3723451"/>
                    <a:gd name="T3" fmla="*/ 321 h 932950"/>
                    <a:gd name="T4" fmla="*/ 330163 w 3723451"/>
                    <a:gd name="T5" fmla="*/ 62070 h 932950"/>
                    <a:gd name="T6" fmla="*/ 533941 w 3723451"/>
                    <a:gd name="T7" fmla="*/ 0 h 932950"/>
                    <a:gd name="T8" fmla="*/ 662442 w 3723451"/>
                    <a:gd name="T9" fmla="*/ 24700 h 932950"/>
                    <a:gd name="T10" fmla="*/ 566838 w 3723451"/>
                    <a:gd name="T11" fmla="*/ 55072 h 932950"/>
                    <a:gd name="T12" fmla="*/ 536057 w 3723451"/>
                    <a:gd name="T13" fmla="*/ 46883 h 932950"/>
                    <a:gd name="T14" fmla="*/ 333916 w 3723451"/>
                    <a:gd name="T15" fmla="*/ 111241 h 932950"/>
                    <a:gd name="T16" fmla="*/ 126604 w 3723451"/>
                    <a:gd name="T17" fmla="*/ 49251 h 932950"/>
                    <a:gd name="T18" fmla="*/ 93085 w 3723451"/>
                    <a:gd name="T19" fmla="*/ 55941 h 932950"/>
                    <a:gd name="T20" fmla="*/ 0 w 3723451"/>
                    <a:gd name="T21" fmla="*/ 2721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52" name="Freeform 1151">
                  <a:extLst>
                    <a:ext uri="{FF2B5EF4-FFF2-40B4-BE49-F238E27FC236}">
                      <a16:creationId xmlns:a16="http://schemas.microsoft.com/office/drawing/2014/main" id="{2DEA8715-4603-7449-BB4D-351CFEF75C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6889" y="1727776"/>
                  <a:ext cx="244059" cy="9704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44059 w 1366596"/>
                    <a:gd name="T3" fmla="*/ 74985 h 809868"/>
                    <a:gd name="T4" fmla="*/ 154488 w 1366596"/>
                    <a:gd name="T5" fmla="*/ 97040 h 809868"/>
                    <a:gd name="T6" fmla="*/ 822 w 1366596"/>
                    <a:gd name="T7" fmla="*/ 51277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53" name="Freeform 1152">
                  <a:extLst>
                    <a:ext uri="{FF2B5EF4-FFF2-40B4-BE49-F238E27FC236}">
                      <a16:creationId xmlns:a16="http://schemas.microsoft.com/office/drawing/2014/main" id="{72F5390F-6421-6840-94BC-D15B70623E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9979" y="1730144"/>
                  <a:ext cx="240888" cy="97039"/>
                </a:xfrm>
                <a:custGeom>
                  <a:avLst/>
                  <a:gdLst>
                    <a:gd name="T0" fmla="*/ 237599 w 1348191"/>
                    <a:gd name="T1" fmla="*/ 0 h 791462"/>
                    <a:gd name="T2" fmla="*/ 240888 w 1348191"/>
                    <a:gd name="T3" fmla="*/ 46827 h 791462"/>
                    <a:gd name="T4" fmla="*/ 87147 w 1348191"/>
                    <a:gd name="T5" fmla="*/ 97039 h 791462"/>
                    <a:gd name="T6" fmla="*/ 0 w 1348191"/>
                    <a:gd name="T7" fmla="*/ 75036 h 791462"/>
                    <a:gd name="T8" fmla="*/ 237599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34E68527-C12C-5248-A62C-D72D4BEC928A}"/>
                    </a:ext>
                  </a:extLst>
                </p:cNvPr>
                <p:cNvCxnSpPr>
                  <a:cxnSpLocks noChangeShapeType="1"/>
                  <a:endCxn id="1149" idx="2"/>
                </p:cNvCxnSpPr>
                <p:nvPr/>
              </p:nvCxnSpPr>
              <p:spPr bwMode="auto">
                <a:xfrm flipH="1" flipV="1">
                  <a:off x="1871277" y="1737244"/>
                  <a:ext cx="3171" cy="1230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55" name="Straight Connector 1154">
                  <a:extLst>
                    <a:ext uri="{FF2B5EF4-FFF2-40B4-BE49-F238E27FC236}">
                      <a16:creationId xmlns:a16="http://schemas.microsoft.com/office/drawing/2014/main" id="{475CE0A8-F910-FF45-A479-96A5E48ACF2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2996479" y="1734878"/>
                  <a:ext cx="3169" cy="1230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146" name="TextBox 282">
                <a:extLst>
                  <a:ext uri="{FF2B5EF4-FFF2-40B4-BE49-F238E27FC236}">
                    <a16:creationId xmlns:a16="http://schemas.microsoft.com/office/drawing/2014/main" id="{4B460814-1FB2-5F46-A167-2E252688DD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8638" y="5862638"/>
                <a:ext cx="261937" cy="277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3</a:t>
                </a:r>
              </a:p>
            </p:txBody>
          </p:sp>
          <p:sp>
            <p:nvSpPr>
              <p:cNvPr id="1144" name="Freeform 120">
                <a:extLst>
                  <a:ext uri="{FF2B5EF4-FFF2-40B4-BE49-F238E27FC236}">
                    <a16:creationId xmlns:a16="http://schemas.microsoft.com/office/drawing/2014/main" id="{7959F5AF-96CF-CD42-95A7-B320D466F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3963" y="5668963"/>
                <a:ext cx="982662" cy="233362"/>
              </a:xfrm>
              <a:custGeom>
                <a:avLst/>
                <a:gdLst>
                  <a:gd name="T0" fmla="*/ 0 w 554"/>
                  <a:gd name="T1" fmla="*/ 2147483647 h 167"/>
                  <a:gd name="T2" fmla="*/ 2147483647 w 554"/>
                  <a:gd name="T3" fmla="*/ 2147483647 h 167"/>
                  <a:gd name="T4" fmla="*/ 2147483647 w 554"/>
                  <a:gd name="T5" fmla="*/ 2147483647 h 167"/>
                  <a:gd name="T6" fmla="*/ 0 60000 65536"/>
                  <a:gd name="T7" fmla="*/ 0 60000 65536"/>
                  <a:gd name="T8" fmla="*/ 0 60000 65536"/>
                  <a:gd name="T9" fmla="*/ 0 w 554"/>
                  <a:gd name="T10" fmla="*/ 0 h 167"/>
                  <a:gd name="T11" fmla="*/ 554 w 554"/>
                  <a:gd name="T12" fmla="*/ 167 h 16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54" h="167">
                    <a:moveTo>
                      <a:pt x="0" y="10"/>
                    </a:moveTo>
                    <a:cubicBezTo>
                      <a:pt x="102" y="0"/>
                      <a:pt x="240" y="5"/>
                      <a:pt x="324" y="26"/>
                    </a:cubicBezTo>
                    <a:cubicBezTo>
                      <a:pt x="416" y="52"/>
                      <a:pt x="502" y="120"/>
                      <a:pt x="554" y="167"/>
                    </a:cubicBezTo>
                  </a:path>
                </a:pathLst>
              </a:custGeom>
              <a:noFill/>
              <a:ln w="57150" cmpd="sng">
                <a:solidFill>
                  <a:srgbClr val="FF3300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162" name="TextBox 6">
              <a:extLst>
                <a:ext uri="{FF2B5EF4-FFF2-40B4-BE49-F238E27FC236}">
                  <a16:creationId xmlns:a16="http://schemas.microsoft.com/office/drawing/2014/main" id="{21D1826E-E3E7-E445-9FFB-A565D9A2AD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2488" y="5470630"/>
              <a:ext cx="1992313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values in arriving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packet header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3B46D7-DEDF-364B-99E9-3FB1F889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9543"/>
            <a:ext cx="10847119" cy="894622"/>
          </a:xfrm>
        </p:spPr>
        <p:txBody>
          <a:bodyPr>
            <a:normAutofit/>
          </a:bodyPr>
          <a:lstStyle/>
          <a:p>
            <a:r>
              <a:rPr lang="en-US" altLang="en-US" sz="4800" b="0" dirty="0">
                <a:solidFill>
                  <a:srgbClr val="000099"/>
                </a:solidFill>
                <a:latin typeface="+mn-lt"/>
                <a:cs typeface="Arial" panose="020B0604020202020204" pitchFamily="34" charset="0"/>
              </a:rPr>
              <a:t>Generalized forwarding: match plus action</a:t>
            </a:r>
          </a:p>
        </p:txBody>
      </p:sp>
      <p:sp>
        <p:nvSpPr>
          <p:cNvPr id="4" name="TextBox 257">
            <a:extLst>
              <a:ext uri="{FF2B5EF4-FFF2-40B4-BE49-F238E27FC236}">
                <a16:creationId xmlns:a16="http://schemas.microsoft.com/office/drawing/2014/main" id="{8EB40520-A927-A94E-975A-4093319F1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174" y="1217384"/>
            <a:ext cx="1125965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Review: 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router contains a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forwarding table 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3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“match plus action”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abstraction: match bits in arriving packet, take action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A1230D-A91E-6143-A1BD-6E58E7FDBB95}"/>
              </a:ext>
            </a:extLst>
          </p:cNvPr>
          <p:cNvGrpSpPr/>
          <p:nvPr/>
        </p:nvGrpSpPr>
        <p:grpSpPr>
          <a:xfrm>
            <a:off x="3590654" y="4136605"/>
            <a:ext cx="5200655" cy="2273665"/>
            <a:chOff x="3590654" y="4136605"/>
            <a:chExt cx="5200655" cy="22736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DFFE27-3F70-6243-BA21-8DE3EBD8025C}"/>
                </a:ext>
              </a:extLst>
            </p:cNvPr>
            <p:cNvGrpSpPr/>
            <p:nvPr/>
          </p:nvGrpSpPr>
          <p:grpSpPr>
            <a:xfrm>
              <a:off x="3590654" y="4136605"/>
              <a:ext cx="1298579" cy="1913670"/>
              <a:chOff x="3590654" y="4136605"/>
              <a:chExt cx="1298579" cy="1913670"/>
            </a:xfrm>
          </p:grpSpPr>
          <p:sp>
            <p:nvSpPr>
              <p:cNvPr id="927" name="Freeform 926">
                <a:extLst>
                  <a:ext uri="{FF2B5EF4-FFF2-40B4-BE49-F238E27FC236}">
                    <a16:creationId xmlns:a16="http://schemas.microsoft.com/office/drawing/2014/main" id="{875BCAC4-B573-D54B-BF32-094096F89D98}"/>
                  </a:ext>
                </a:extLst>
              </p:cNvPr>
              <p:cNvSpPr/>
              <p:nvPr/>
            </p:nvSpPr>
            <p:spPr bwMode="auto">
              <a:xfrm>
                <a:off x="3608120" y="5291450"/>
                <a:ext cx="1281113" cy="758825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325315"/>
                  <a:gd name="connsiteY0" fmla="*/ 1160935 h 1160935"/>
                  <a:gd name="connsiteX1" fmla="*/ 0 w 1325315"/>
                  <a:gd name="connsiteY1" fmla="*/ 0 h 1160935"/>
                  <a:gd name="connsiteX2" fmla="*/ 1040633 w 1325315"/>
                  <a:gd name="connsiteY2" fmla="*/ 16785 h 1160935"/>
                  <a:gd name="connsiteX3" fmla="*/ 1214315 w 1325315"/>
                  <a:gd name="connsiteY3" fmla="*/ 1064597 h 1160935"/>
                  <a:gd name="connsiteX4" fmla="*/ 448507 w 1325315"/>
                  <a:gd name="connsiteY4" fmla="*/ 1160935 h 1160935"/>
                  <a:gd name="connsiteX0" fmla="*/ 448507 w 1214315"/>
                  <a:gd name="connsiteY0" fmla="*/ 1160935 h 1160935"/>
                  <a:gd name="connsiteX1" fmla="*/ 0 w 1214315"/>
                  <a:gd name="connsiteY1" fmla="*/ 0 h 1160935"/>
                  <a:gd name="connsiteX2" fmla="*/ 1040633 w 1214315"/>
                  <a:gd name="connsiteY2" fmla="*/ 16785 h 1160935"/>
                  <a:gd name="connsiteX3" fmla="*/ 1214315 w 1214315"/>
                  <a:gd name="connsiteY3" fmla="*/ 1064597 h 1160935"/>
                  <a:gd name="connsiteX4" fmla="*/ 448507 w 1214315"/>
                  <a:gd name="connsiteY4" fmla="*/ 1160935 h 1160935"/>
                  <a:gd name="connsiteX0" fmla="*/ 448507 w 1214315"/>
                  <a:gd name="connsiteY0" fmla="*/ 1160935 h 1160935"/>
                  <a:gd name="connsiteX1" fmla="*/ 0 w 1214315"/>
                  <a:gd name="connsiteY1" fmla="*/ 0 h 1160935"/>
                  <a:gd name="connsiteX2" fmla="*/ 1040633 w 1214315"/>
                  <a:gd name="connsiteY2" fmla="*/ 16785 h 1160935"/>
                  <a:gd name="connsiteX3" fmla="*/ 1214315 w 1214315"/>
                  <a:gd name="connsiteY3" fmla="*/ 1064597 h 1160935"/>
                  <a:gd name="connsiteX4" fmla="*/ 448507 w 1214315"/>
                  <a:gd name="connsiteY4" fmla="*/ 1160935 h 1160935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25166 w 1340486"/>
                  <a:gd name="connsiteY0" fmla="*/ 746482 h 746482"/>
                  <a:gd name="connsiteX1" fmla="*/ 0 w 1340486"/>
                  <a:gd name="connsiteY1" fmla="*/ 51716 h 746482"/>
                  <a:gd name="connsiteX2" fmla="*/ 1059218 w 1340486"/>
                  <a:gd name="connsiteY2" fmla="*/ 355 h 746482"/>
                  <a:gd name="connsiteX3" fmla="*/ 1340486 w 1340486"/>
                  <a:gd name="connsiteY3" fmla="*/ 709789 h 746482"/>
                  <a:gd name="connsiteX4" fmla="*/ 1025166 w 1340486"/>
                  <a:gd name="connsiteY4" fmla="*/ 746482 h 746482"/>
                  <a:gd name="connsiteX0" fmla="*/ 1025166 w 1340486"/>
                  <a:gd name="connsiteY0" fmla="*/ 746482 h 746482"/>
                  <a:gd name="connsiteX1" fmla="*/ 0 w 1340486"/>
                  <a:gd name="connsiteY1" fmla="*/ 51716 h 746482"/>
                  <a:gd name="connsiteX2" fmla="*/ 1059218 w 1340486"/>
                  <a:gd name="connsiteY2" fmla="*/ 355 h 746482"/>
                  <a:gd name="connsiteX3" fmla="*/ 1340486 w 1340486"/>
                  <a:gd name="connsiteY3" fmla="*/ 709789 h 746482"/>
                  <a:gd name="connsiteX4" fmla="*/ 1025166 w 1340486"/>
                  <a:gd name="connsiteY4" fmla="*/ 746482 h 746482"/>
                  <a:gd name="connsiteX0" fmla="*/ 965179 w 1280499"/>
                  <a:gd name="connsiteY0" fmla="*/ 759828 h 759828"/>
                  <a:gd name="connsiteX1" fmla="*/ 0 w 1280499"/>
                  <a:gd name="connsiteY1" fmla="*/ 0 h 759828"/>
                  <a:gd name="connsiteX2" fmla="*/ 999231 w 1280499"/>
                  <a:gd name="connsiteY2" fmla="*/ 13701 h 759828"/>
                  <a:gd name="connsiteX3" fmla="*/ 1280499 w 1280499"/>
                  <a:gd name="connsiteY3" fmla="*/ 723135 h 759828"/>
                  <a:gd name="connsiteX4" fmla="*/ 965179 w 1280499"/>
                  <a:gd name="connsiteY4" fmla="*/ 759828 h 759828"/>
                  <a:gd name="connsiteX0" fmla="*/ 965179 w 1280499"/>
                  <a:gd name="connsiteY0" fmla="*/ 759828 h 759828"/>
                  <a:gd name="connsiteX1" fmla="*/ 0 w 1280499"/>
                  <a:gd name="connsiteY1" fmla="*/ 0 h 759828"/>
                  <a:gd name="connsiteX2" fmla="*/ 999231 w 1280499"/>
                  <a:gd name="connsiteY2" fmla="*/ 13701 h 759828"/>
                  <a:gd name="connsiteX3" fmla="*/ 1280499 w 1280499"/>
                  <a:gd name="connsiteY3" fmla="*/ 723135 h 759828"/>
                  <a:gd name="connsiteX4" fmla="*/ 965179 w 1280499"/>
                  <a:gd name="connsiteY4" fmla="*/ 759828 h 75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0499" h="759828">
                    <a:moveTo>
                      <a:pt x="965179" y="759828"/>
                    </a:moveTo>
                    <a:cubicBezTo>
                      <a:pt x="301565" y="231725"/>
                      <a:pt x="628999" y="498939"/>
                      <a:pt x="0" y="0"/>
                    </a:cubicBezTo>
                    <a:lnTo>
                      <a:pt x="999231" y="13701"/>
                    </a:lnTo>
                    <a:cubicBezTo>
                      <a:pt x="1112985" y="379881"/>
                      <a:pt x="1055867" y="236107"/>
                      <a:pt x="1280499" y="723135"/>
                    </a:cubicBezTo>
                    <a:cubicBezTo>
                      <a:pt x="1186079" y="728668"/>
                      <a:pt x="1127207" y="701414"/>
                      <a:pt x="965179" y="75982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017" name="Rectangle 1016">
                <a:extLst>
                  <a:ext uri="{FF2B5EF4-FFF2-40B4-BE49-F238E27FC236}">
                    <a16:creationId xmlns:a16="http://schemas.microsoft.com/office/drawing/2014/main" id="{F031C840-E404-B943-9DD7-6487F36B8BC7}"/>
                  </a:ext>
                </a:extLst>
              </p:cNvPr>
              <p:cNvSpPr/>
              <p:nvPr/>
            </p:nvSpPr>
            <p:spPr bwMode="auto">
              <a:xfrm rot="10800000">
                <a:off x="3610169" y="4392826"/>
                <a:ext cx="1027113" cy="447284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1018" name="Group 498">
                <a:extLst>
                  <a:ext uri="{FF2B5EF4-FFF2-40B4-BE49-F238E27FC236}">
                    <a16:creationId xmlns:a16="http://schemas.microsoft.com/office/drawing/2014/main" id="{11E4B476-A94C-6141-A48C-F22AAD7C57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90654" y="5050151"/>
                <a:ext cx="1035050" cy="360363"/>
                <a:chOff x="4129067" y="3606966"/>
                <a:chExt cx="567968" cy="338045"/>
              </a:xfrm>
            </p:grpSpPr>
            <p:sp>
              <p:nvSpPr>
                <p:cNvPr id="1032" name="Oval 1031">
                  <a:extLst>
                    <a:ext uri="{FF2B5EF4-FFF2-40B4-BE49-F238E27FC236}">
                      <a16:creationId xmlns:a16="http://schemas.microsoft.com/office/drawing/2014/main" id="{6285E922-4389-6747-873A-ED742F93B7B8}"/>
                    </a:ext>
                  </a:extLst>
                </p:cNvPr>
                <p:cNvSpPr/>
                <p:nvPr/>
              </p:nvSpPr>
              <p:spPr>
                <a:xfrm>
                  <a:off x="4130589" y="3720144"/>
                  <a:ext cx="566445" cy="22486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681399F7-9F7D-8247-A86B-B0C42C17B7BD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111689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22EC9AA8-544A-8B4A-88A6-2074F49F53D4}"/>
                    </a:ext>
                  </a:extLst>
                </p:cNvPr>
                <p:cNvSpPr/>
                <p:nvPr/>
              </p:nvSpPr>
              <p:spPr>
                <a:xfrm>
                  <a:off x="4129067" y="3606966"/>
                  <a:ext cx="567968" cy="224867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35" name="Straight Connector 1034">
                  <a:extLst>
                    <a:ext uri="{FF2B5EF4-FFF2-40B4-BE49-F238E27FC236}">
                      <a16:creationId xmlns:a16="http://schemas.microsoft.com/office/drawing/2014/main" id="{C98CC5A1-6137-AD47-8DAD-1CE3995E4F4E}"/>
                    </a:ext>
                  </a:extLst>
                </p:cNvPr>
                <p:cNvCxnSpPr/>
                <p:nvPr/>
              </p:nvCxnSpPr>
              <p:spPr>
                <a:xfrm>
                  <a:off x="4697035" y="3720144"/>
                  <a:ext cx="0" cy="11168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id="{D6DBD6DE-4277-6E43-8F0F-101EA88CC186}"/>
                    </a:ext>
                  </a:extLst>
                </p:cNvPr>
                <p:cNvCxnSpPr/>
                <p:nvPr/>
              </p:nvCxnSpPr>
              <p:spPr>
                <a:xfrm>
                  <a:off x="4129067" y="3720144"/>
                  <a:ext cx="0" cy="11168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019" name="Rectangle 1018">
                <a:extLst>
                  <a:ext uri="{FF2B5EF4-FFF2-40B4-BE49-F238E27FC236}">
                    <a16:creationId xmlns:a16="http://schemas.microsoft.com/office/drawing/2014/main" id="{511198B5-F79E-C74D-B56E-01ADB1EAA4C1}"/>
                  </a:ext>
                </a:extLst>
              </p:cNvPr>
              <p:cNvSpPr/>
              <p:nvPr/>
            </p:nvSpPr>
            <p:spPr bwMode="auto">
              <a:xfrm>
                <a:off x="3592076" y="4851683"/>
                <a:ext cx="1028700" cy="336579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20" name="Straight Connector 1019">
                <a:extLst>
                  <a:ext uri="{FF2B5EF4-FFF2-40B4-BE49-F238E27FC236}">
                    <a16:creationId xmlns:a16="http://schemas.microsoft.com/office/drawing/2014/main" id="{D3ADC60A-D45A-1346-84AC-B4714AE1CB2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609708" y="5243825"/>
                <a:ext cx="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1021" name="Straight Connector 1020">
                <a:extLst>
                  <a:ext uri="{FF2B5EF4-FFF2-40B4-BE49-F238E27FC236}">
                    <a16:creationId xmlns:a16="http://schemas.microsoft.com/office/drawing/2014/main" id="{8C732665-0AF3-514A-8491-058D584AA66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625708" y="4396154"/>
                <a:ext cx="0" cy="80639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022" name="Group 504">
                <a:extLst>
                  <a:ext uri="{FF2B5EF4-FFF2-40B4-BE49-F238E27FC236}">
                    <a16:creationId xmlns:a16="http://schemas.microsoft.com/office/drawing/2014/main" id="{87E38306-3DC6-B044-991D-BEE6F6FD2E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9241" y="4136605"/>
                <a:ext cx="1019909" cy="399123"/>
                <a:chOff x="2183302" y="1574638"/>
                <a:chExt cx="1200154" cy="430218"/>
              </a:xfrm>
            </p:grpSpPr>
            <p:sp>
              <p:nvSpPr>
                <p:cNvPr id="1023" name="Oval 1022">
                  <a:extLst>
                    <a:ext uri="{FF2B5EF4-FFF2-40B4-BE49-F238E27FC236}">
                      <a16:creationId xmlns:a16="http://schemas.microsoft.com/office/drawing/2014/main" id="{55E5FA1C-CAB4-8341-8DAA-EDAE9CFD84E2}"/>
                    </a:ext>
                  </a:extLst>
                </p:cNvPr>
                <p:cNvSpPr/>
                <p:nvPr/>
              </p:nvSpPr>
              <p:spPr bwMode="auto">
                <a:xfrm flipV="1">
                  <a:off x="2185125" y="1689286"/>
                  <a:ext cx="1196349" cy="3148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4" name="Rectangle 1023">
                  <a:extLst>
                    <a:ext uri="{FF2B5EF4-FFF2-40B4-BE49-F238E27FC236}">
                      <a16:creationId xmlns:a16="http://schemas.microsoft.com/office/drawing/2014/main" id="{44108165-9E65-5F4A-BAAB-C6ACE38D3C65}"/>
                    </a:ext>
                  </a:extLst>
                </p:cNvPr>
                <p:cNvSpPr/>
                <p:nvPr/>
              </p:nvSpPr>
              <p:spPr bwMode="auto">
                <a:xfrm>
                  <a:off x="2183302" y="1735489"/>
                  <a:ext cx="1198172" cy="112938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220D9A0-FC71-C848-AA4B-AC3EAD73DB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349" cy="31485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6" name="Freeform 1025">
                  <a:extLst>
                    <a:ext uri="{FF2B5EF4-FFF2-40B4-BE49-F238E27FC236}">
                      <a16:creationId xmlns:a16="http://schemas.microsoft.com/office/drawing/2014/main" id="{0E8501FC-8102-1648-8958-E425AC1A0FB8}"/>
                    </a:ext>
                  </a:extLst>
                </p:cNvPr>
                <p:cNvSpPr/>
                <p:nvPr/>
              </p:nvSpPr>
              <p:spPr bwMode="auto">
                <a:xfrm>
                  <a:off x="2489684" y="1670464"/>
                  <a:ext cx="581761" cy="15742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7" name="Freeform 1026">
                  <a:extLst>
                    <a:ext uri="{FF2B5EF4-FFF2-40B4-BE49-F238E27FC236}">
                      <a16:creationId xmlns:a16="http://schemas.microsoft.com/office/drawing/2014/main" id="{AF49A14A-FE33-EB4B-ADEA-BA7B34861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501" y="1629396"/>
                  <a:ext cx="703949" cy="111226"/>
                </a:xfrm>
                <a:custGeom>
                  <a:avLst/>
                  <a:gdLst>
                    <a:gd name="T0" fmla="*/ 0 w 3723451"/>
                    <a:gd name="T1" fmla="*/ 27211 h 932950"/>
                    <a:gd name="T2" fmla="*/ 123865 w 3723451"/>
                    <a:gd name="T3" fmla="*/ 321 h 932950"/>
                    <a:gd name="T4" fmla="*/ 350850 w 3723451"/>
                    <a:gd name="T5" fmla="*/ 62061 h 932950"/>
                    <a:gd name="T6" fmla="*/ 567397 w 3723451"/>
                    <a:gd name="T7" fmla="*/ 0 h 932950"/>
                    <a:gd name="T8" fmla="*/ 703949 w 3723451"/>
                    <a:gd name="T9" fmla="*/ 24696 h 932950"/>
                    <a:gd name="T10" fmla="*/ 602354 w 3723451"/>
                    <a:gd name="T11" fmla="*/ 55064 h 932950"/>
                    <a:gd name="T12" fmla="*/ 569645 w 3723451"/>
                    <a:gd name="T13" fmla="*/ 46877 h 932950"/>
                    <a:gd name="T14" fmla="*/ 354838 w 3723451"/>
                    <a:gd name="T15" fmla="*/ 111226 h 932950"/>
                    <a:gd name="T16" fmla="*/ 134536 w 3723451"/>
                    <a:gd name="T17" fmla="*/ 49244 h 932950"/>
                    <a:gd name="T18" fmla="*/ 98918 w 3723451"/>
                    <a:gd name="T19" fmla="*/ 55934 h 932950"/>
                    <a:gd name="T20" fmla="*/ 0 w 3723451"/>
                    <a:gd name="T21" fmla="*/ 27211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8" name="Freeform 1027">
                  <a:extLst>
                    <a:ext uri="{FF2B5EF4-FFF2-40B4-BE49-F238E27FC236}">
                      <a16:creationId xmlns:a16="http://schemas.microsoft.com/office/drawing/2014/main" id="{FEBE179E-02E9-C64E-89FC-F45503783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22" y="1723510"/>
                  <a:ext cx="257143" cy="95826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143 w 1366596"/>
                    <a:gd name="T3" fmla="*/ 74047 h 809868"/>
                    <a:gd name="T4" fmla="*/ 162771 w 1366596"/>
                    <a:gd name="T5" fmla="*/ 95826 h 809868"/>
                    <a:gd name="T6" fmla="*/ 866 w 1366596"/>
                    <a:gd name="T7" fmla="*/ 5063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9" name="Freeform 1028">
                  <a:extLst>
                    <a:ext uri="{FF2B5EF4-FFF2-40B4-BE49-F238E27FC236}">
                      <a16:creationId xmlns:a16="http://schemas.microsoft.com/office/drawing/2014/main" id="{56DF1AAD-D538-1C44-A286-465AD81A04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6736" y="1725222"/>
                  <a:ext cx="255318" cy="94114"/>
                </a:xfrm>
                <a:custGeom>
                  <a:avLst/>
                  <a:gdLst>
                    <a:gd name="T0" fmla="*/ 251832 w 1348191"/>
                    <a:gd name="T1" fmla="*/ 0 h 791462"/>
                    <a:gd name="T2" fmla="*/ 255318 w 1348191"/>
                    <a:gd name="T3" fmla="*/ 45415 h 791462"/>
                    <a:gd name="T4" fmla="*/ 92368 w 1348191"/>
                    <a:gd name="T5" fmla="*/ 94114 h 791462"/>
                    <a:gd name="T6" fmla="*/ 0 w 1348191"/>
                    <a:gd name="T7" fmla="*/ 72774 h 791462"/>
                    <a:gd name="T8" fmla="*/ 251832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60701F8E-3F5A-734C-A498-AA55BCD5CFE1}"/>
                    </a:ext>
                  </a:extLst>
                </p:cNvPr>
                <p:cNvCxnSpPr>
                  <a:cxnSpLocks noChangeShapeType="1"/>
                  <a:endCxn id="1025" idx="2"/>
                </p:cNvCxnSpPr>
                <p:nvPr/>
              </p:nvCxnSpPr>
              <p:spPr bwMode="auto">
                <a:xfrm flipH="1" flipV="1">
                  <a:off x="2183302" y="1732067"/>
                  <a:ext cx="1823" cy="1214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31" name="Straight Connector 1030">
                  <a:extLst>
                    <a:ext uri="{FF2B5EF4-FFF2-40B4-BE49-F238E27FC236}">
                      <a16:creationId xmlns:a16="http://schemas.microsoft.com/office/drawing/2014/main" id="{299ED768-B7C5-C447-A0CA-015C1D4D47F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1474" y="1728644"/>
                  <a:ext cx="1824" cy="1214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E67B7110-869C-734E-A391-2DDC0CCD436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607035" y="4388133"/>
                <a:ext cx="0" cy="80639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C97C5E-8F3D-B348-9E9A-3D250616B623}"/>
                </a:ext>
              </a:extLst>
            </p:cNvPr>
            <p:cNvGrpSpPr/>
            <p:nvPr/>
          </p:nvGrpSpPr>
          <p:grpSpPr>
            <a:xfrm>
              <a:off x="5292458" y="4247514"/>
              <a:ext cx="573087" cy="2162756"/>
              <a:chOff x="5292458" y="4247514"/>
              <a:chExt cx="573087" cy="2162756"/>
            </a:xfrm>
          </p:grpSpPr>
          <p:sp>
            <p:nvSpPr>
              <p:cNvPr id="931" name="Freeform 930">
                <a:extLst>
                  <a:ext uri="{FF2B5EF4-FFF2-40B4-BE49-F238E27FC236}">
                    <a16:creationId xmlns:a16="http://schemas.microsoft.com/office/drawing/2014/main" id="{E78920D8-D684-1642-B41B-2CC538B9202E}"/>
                  </a:ext>
                </a:extLst>
              </p:cNvPr>
              <p:cNvSpPr/>
              <p:nvPr/>
            </p:nvSpPr>
            <p:spPr bwMode="auto">
              <a:xfrm>
                <a:off x="5292458" y="5394637"/>
                <a:ext cx="573087" cy="1015633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621064"/>
                  <a:gd name="connsiteY0" fmla="*/ 973305 h 973305"/>
                  <a:gd name="connsiteX1" fmla="*/ 0 w 621064"/>
                  <a:gd name="connsiteY1" fmla="*/ 11688 h 973305"/>
                  <a:gd name="connsiteX2" fmla="*/ 499610 w 621064"/>
                  <a:gd name="connsiteY2" fmla="*/ 0 h 973305"/>
                  <a:gd name="connsiteX3" fmla="*/ 558839 w 621064"/>
                  <a:gd name="connsiteY3" fmla="*/ 754682 h 973305"/>
                  <a:gd name="connsiteX4" fmla="*/ 197928 w 621064"/>
                  <a:gd name="connsiteY4" fmla="*/ 973305 h 973305"/>
                  <a:gd name="connsiteX0" fmla="*/ 197928 w 558839"/>
                  <a:gd name="connsiteY0" fmla="*/ 973305 h 973305"/>
                  <a:gd name="connsiteX1" fmla="*/ 0 w 558839"/>
                  <a:gd name="connsiteY1" fmla="*/ 11688 h 973305"/>
                  <a:gd name="connsiteX2" fmla="*/ 499610 w 558839"/>
                  <a:gd name="connsiteY2" fmla="*/ 0 h 973305"/>
                  <a:gd name="connsiteX3" fmla="*/ 558839 w 558839"/>
                  <a:gd name="connsiteY3" fmla="*/ 754682 h 973305"/>
                  <a:gd name="connsiteX4" fmla="*/ 197928 w 558839"/>
                  <a:gd name="connsiteY4" fmla="*/ 973305 h 973305"/>
                  <a:gd name="connsiteX0" fmla="*/ 197928 w 558839"/>
                  <a:gd name="connsiteY0" fmla="*/ 973305 h 973305"/>
                  <a:gd name="connsiteX1" fmla="*/ 0 w 558839"/>
                  <a:gd name="connsiteY1" fmla="*/ 11688 h 973305"/>
                  <a:gd name="connsiteX2" fmla="*/ 499610 w 558839"/>
                  <a:gd name="connsiteY2" fmla="*/ 0 h 973305"/>
                  <a:gd name="connsiteX3" fmla="*/ 558839 w 558839"/>
                  <a:gd name="connsiteY3" fmla="*/ 754682 h 973305"/>
                  <a:gd name="connsiteX4" fmla="*/ 197928 w 558839"/>
                  <a:gd name="connsiteY4" fmla="*/ 973305 h 973305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1315828 h 1315828"/>
                  <a:gd name="connsiteX1" fmla="*/ 0 w 558839"/>
                  <a:gd name="connsiteY1" fmla="*/ 531414 h 1315828"/>
                  <a:gd name="connsiteX2" fmla="*/ 506930 w 558839"/>
                  <a:gd name="connsiteY2" fmla="*/ 0 h 1315828"/>
                  <a:gd name="connsiteX3" fmla="*/ 558839 w 558839"/>
                  <a:gd name="connsiteY3" fmla="*/ 1274408 h 1315828"/>
                  <a:gd name="connsiteX4" fmla="*/ 370213 w 558839"/>
                  <a:gd name="connsiteY4" fmla="*/ 1315828 h 1315828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88119"/>
                  <a:gd name="connsiteY0" fmla="*/ 1326654 h 1326654"/>
                  <a:gd name="connsiteX1" fmla="*/ 0 w 588119"/>
                  <a:gd name="connsiteY1" fmla="*/ 554 h 1326654"/>
                  <a:gd name="connsiteX2" fmla="*/ 521570 w 588119"/>
                  <a:gd name="connsiteY2" fmla="*/ 10826 h 1326654"/>
                  <a:gd name="connsiteX3" fmla="*/ 588119 w 588119"/>
                  <a:gd name="connsiteY3" fmla="*/ 1321835 h 1326654"/>
                  <a:gd name="connsiteX4" fmla="*/ 384853 w 588119"/>
                  <a:gd name="connsiteY4" fmla="*/ 1326654 h 1326654"/>
                  <a:gd name="connsiteX0" fmla="*/ 384853 w 588119"/>
                  <a:gd name="connsiteY0" fmla="*/ 1326654 h 1326654"/>
                  <a:gd name="connsiteX1" fmla="*/ 0 w 588119"/>
                  <a:gd name="connsiteY1" fmla="*/ 554 h 1326654"/>
                  <a:gd name="connsiteX2" fmla="*/ 521570 w 588119"/>
                  <a:gd name="connsiteY2" fmla="*/ 10826 h 1326654"/>
                  <a:gd name="connsiteX3" fmla="*/ 588119 w 588119"/>
                  <a:gd name="connsiteY3" fmla="*/ 1321835 h 1326654"/>
                  <a:gd name="connsiteX4" fmla="*/ 384853 w 588119"/>
                  <a:gd name="connsiteY4" fmla="*/ 1326654 h 1326654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94113"/>
                  <a:gd name="connsiteY0" fmla="*/ 1097905 h 1179971"/>
                  <a:gd name="connsiteX1" fmla="*/ 0 w 594113"/>
                  <a:gd name="connsiteY1" fmla="*/ 4757 h 1179971"/>
                  <a:gd name="connsiteX2" fmla="*/ 502783 w 594113"/>
                  <a:gd name="connsiteY2" fmla="*/ 0 h 1179971"/>
                  <a:gd name="connsiteX3" fmla="*/ 594113 w 594113"/>
                  <a:gd name="connsiteY3" fmla="*/ 1179818 h 1179971"/>
                  <a:gd name="connsiteX4" fmla="*/ 366066 w 594113"/>
                  <a:gd name="connsiteY4" fmla="*/ 1097905 h 1179971"/>
                  <a:gd name="connsiteX0" fmla="*/ 403236 w 594113"/>
                  <a:gd name="connsiteY0" fmla="*/ 1215612 h 1215612"/>
                  <a:gd name="connsiteX1" fmla="*/ 0 w 594113"/>
                  <a:gd name="connsiteY1" fmla="*/ 4757 h 1215612"/>
                  <a:gd name="connsiteX2" fmla="*/ 502783 w 594113"/>
                  <a:gd name="connsiteY2" fmla="*/ 0 h 1215612"/>
                  <a:gd name="connsiteX3" fmla="*/ 594113 w 594113"/>
                  <a:gd name="connsiteY3" fmla="*/ 1179818 h 1215612"/>
                  <a:gd name="connsiteX4" fmla="*/ 403236 w 594113"/>
                  <a:gd name="connsiteY4" fmla="*/ 1215612 h 1215612"/>
                  <a:gd name="connsiteX0" fmla="*/ 403236 w 574100"/>
                  <a:gd name="connsiteY0" fmla="*/ 1215612 h 1215612"/>
                  <a:gd name="connsiteX1" fmla="*/ 0 w 574100"/>
                  <a:gd name="connsiteY1" fmla="*/ 4757 h 1215612"/>
                  <a:gd name="connsiteX2" fmla="*/ 502783 w 574100"/>
                  <a:gd name="connsiteY2" fmla="*/ 0 h 1215612"/>
                  <a:gd name="connsiteX3" fmla="*/ 574100 w 574100"/>
                  <a:gd name="connsiteY3" fmla="*/ 1014877 h 1215612"/>
                  <a:gd name="connsiteX4" fmla="*/ 403236 w 574100"/>
                  <a:gd name="connsiteY4" fmla="*/ 1215612 h 1215612"/>
                  <a:gd name="connsiteX0" fmla="*/ 333190 w 574100"/>
                  <a:gd name="connsiteY0" fmla="*/ 985695 h 1015244"/>
                  <a:gd name="connsiteX1" fmla="*/ 0 w 574100"/>
                  <a:gd name="connsiteY1" fmla="*/ 4757 h 1015244"/>
                  <a:gd name="connsiteX2" fmla="*/ 502783 w 574100"/>
                  <a:gd name="connsiteY2" fmla="*/ 0 h 1015244"/>
                  <a:gd name="connsiteX3" fmla="*/ 574100 w 574100"/>
                  <a:gd name="connsiteY3" fmla="*/ 1014877 h 1015244"/>
                  <a:gd name="connsiteX4" fmla="*/ 333190 w 574100"/>
                  <a:gd name="connsiteY4" fmla="*/ 985695 h 1015244"/>
                  <a:gd name="connsiteX0" fmla="*/ 323648 w 574100"/>
                  <a:gd name="connsiteY0" fmla="*/ 1001558 h 1015510"/>
                  <a:gd name="connsiteX1" fmla="*/ 0 w 574100"/>
                  <a:gd name="connsiteY1" fmla="*/ 4757 h 1015510"/>
                  <a:gd name="connsiteX2" fmla="*/ 502783 w 574100"/>
                  <a:gd name="connsiteY2" fmla="*/ 0 h 1015510"/>
                  <a:gd name="connsiteX3" fmla="*/ 574100 w 574100"/>
                  <a:gd name="connsiteY3" fmla="*/ 1014877 h 1015510"/>
                  <a:gd name="connsiteX4" fmla="*/ 323648 w 574100"/>
                  <a:gd name="connsiteY4" fmla="*/ 1001558 h 1015510"/>
                  <a:gd name="connsiteX0" fmla="*/ 323648 w 574100"/>
                  <a:gd name="connsiteY0" fmla="*/ 1001558 h 1015194"/>
                  <a:gd name="connsiteX1" fmla="*/ 0 w 574100"/>
                  <a:gd name="connsiteY1" fmla="*/ 4757 h 1015194"/>
                  <a:gd name="connsiteX2" fmla="*/ 502783 w 574100"/>
                  <a:gd name="connsiteY2" fmla="*/ 0 h 1015194"/>
                  <a:gd name="connsiteX3" fmla="*/ 574100 w 574100"/>
                  <a:gd name="connsiteY3" fmla="*/ 1014877 h 1015194"/>
                  <a:gd name="connsiteX4" fmla="*/ 323648 w 574100"/>
                  <a:gd name="connsiteY4" fmla="*/ 1001558 h 1015194"/>
                  <a:gd name="connsiteX0" fmla="*/ 323648 w 574100"/>
                  <a:gd name="connsiteY0" fmla="*/ 1001558 h 1014877"/>
                  <a:gd name="connsiteX1" fmla="*/ 0 w 574100"/>
                  <a:gd name="connsiteY1" fmla="*/ 4757 h 1014877"/>
                  <a:gd name="connsiteX2" fmla="*/ 502783 w 574100"/>
                  <a:gd name="connsiteY2" fmla="*/ 0 h 1014877"/>
                  <a:gd name="connsiteX3" fmla="*/ 574100 w 574100"/>
                  <a:gd name="connsiteY3" fmla="*/ 1014877 h 1014877"/>
                  <a:gd name="connsiteX4" fmla="*/ 323648 w 574100"/>
                  <a:gd name="connsiteY4" fmla="*/ 1001558 h 101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100" h="1014877">
                    <a:moveTo>
                      <a:pt x="323648" y="1001558"/>
                    </a:moveTo>
                    <a:cubicBezTo>
                      <a:pt x="144359" y="448953"/>
                      <a:pt x="295574" y="908506"/>
                      <a:pt x="0" y="4757"/>
                    </a:cubicBezTo>
                    <a:cubicBezTo>
                      <a:pt x="166537" y="861"/>
                      <a:pt x="336246" y="3896"/>
                      <a:pt x="502783" y="0"/>
                    </a:cubicBezTo>
                    <a:cubicBezTo>
                      <a:pt x="555943" y="995541"/>
                      <a:pt x="537473" y="350120"/>
                      <a:pt x="574100" y="1014877"/>
                    </a:cubicBezTo>
                    <a:cubicBezTo>
                      <a:pt x="492318" y="996974"/>
                      <a:pt x="472137" y="977884"/>
                      <a:pt x="323648" y="100155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997" name="Rectangle 996">
                <a:extLst>
                  <a:ext uri="{FF2B5EF4-FFF2-40B4-BE49-F238E27FC236}">
                    <a16:creationId xmlns:a16="http://schemas.microsoft.com/office/drawing/2014/main" id="{7F242236-8B77-9144-8038-81B9BCAB1509}"/>
                  </a:ext>
                </a:extLst>
              </p:cNvPr>
              <p:cNvSpPr/>
              <p:nvPr/>
            </p:nvSpPr>
            <p:spPr bwMode="auto">
              <a:xfrm rot="10800000">
                <a:off x="5300268" y="4416668"/>
                <a:ext cx="498084" cy="353991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98" name="Straight Connector 997">
                <a:extLst>
                  <a:ext uri="{FF2B5EF4-FFF2-40B4-BE49-F238E27FC236}">
                    <a16:creationId xmlns:a16="http://schemas.microsoft.com/office/drawing/2014/main" id="{855E433C-9E28-D243-A7F8-5DC166631717}"/>
                  </a:ext>
                </a:extLst>
              </p:cNvPr>
              <p:cNvCxnSpPr>
                <a:cxnSpLocks/>
                <a:stCxn id="1004" idx="3"/>
              </p:cNvCxnSpPr>
              <p:nvPr/>
            </p:nvCxnSpPr>
            <p:spPr bwMode="auto">
              <a:xfrm>
                <a:off x="5798598" y="4376078"/>
                <a:ext cx="11386" cy="96934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99" name="Group 552">
                <a:extLst>
                  <a:ext uri="{FF2B5EF4-FFF2-40B4-BE49-F238E27FC236}">
                    <a16:creationId xmlns:a16="http://schemas.microsoft.com/office/drawing/2014/main" id="{2095E3B0-B1DF-9747-A4B6-739AFCB17C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02369" y="5271607"/>
                <a:ext cx="507588" cy="221730"/>
                <a:chOff x="4128636" y="3606589"/>
                <a:chExt cx="568145" cy="338667"/>
              </a:xfrm>
            </p:grpSpPr>
            <p:sp>
              <p:nvSpPr>
                <p:cNvPr id="1012" name="Oval 1011">
                  <a:extLst>
                    <a:ext uri="{FF2B5EF4-FFF2-40B4-BE49-F238E27FC236}">
                      <a16:creationId xmlns:a16="http://schemas.microsoft.com/office/drawing/2014/main" id="{77BE98D0-B8F8-0542-81BA-550DCDDBED58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22550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FF81DF11-B403-0242-9BBF-4028E5002511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14" name="Oval 1013">
                  <a:extLst>
                    <a:ext uri="{FF2B5EF4-FFF2-40B4-BE49-F238E27FC236}">
                      <a16:creationId xmlns:a16="http://schemas.microsoft.com/office/drawing/2014/main" id="{DA7CD07E-7BFA-EA40-A63C-19BD545F9FBB}"/>
                    </a:ext>
                  </a:extLst>
                </p:cNvPr>
                <p:cNvSpPr/>
                <p:nvPr/>
              </p:nvSpPr>
              <p:spPr>
                <a:xfrm>
                  <a:off x="4128204" y="3600527"/>
                  <a:ext cx="568606" cy="230348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15" name="Straight Connector 1014">
                  <a:extLst>
                    <a:ext uri="{FF2B5EF4-FFF2-40B4-BE49-F238E27FC236}">
                      <a16:creationId xmlns:a16="http://schemas.microsoft.com/office/drawing/2014/main" id="{B2F8B11B-A555-1F4E-A7E6-540E16F7A0A8}"/>
                    </a:ext>
                  </a:extLst>
                </p:cNvPr>
                <p:cNvCxnSpPr/>
                <p:nvPr/>
              </p:nvCxnSpPr>
              <p:spPr>
                <a:xfrm>
                  <a:off x="4696810" y="3719337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016" name="Straight Connector 1015">
                  <a:extLst>
                    <a:ext uri="{FF2B5EF4-FFF2-40B4-BE49-F238E27FC236}">
                      <a16:creationId xmlns:a16="http://schemas.microsoft.com/office/drawing/2014/main" id="{DC5D2573-EDE8-D044-BD08-61DD678EC15B}"/>
                    </a:ext>
                  </a:extLst>
                </p:cNvPr>
                <p:cNvCxnSpPr/>
                <p:nvPr/>
              </p:nvCxnSpPr>
              <p:spPr>
                <a:xfrm>
                  <a:off x="4128204" y="3719337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000" name="Rectangle 999">
                <a:extLst>
                  <a:ext uri="{FF2B5EF4-FFF2-40B4-BE49-F238E27FC236}">
                    <a16:creationId xmlns:a16="http://schemas.microsoft.com/office/drawing/2014/main" id="{1CD2ADDF-DE6E-274D-9173-D493921DFE9F}"/>
                  </a:ext>
                </a:extLst>
              </p:cNvPr>
              <p:cNvSpPr/>
              <p:nvPr/>
            </p:nvSpPr>
            <p:spPr bwMode="auto">
              <a:xfrm>
                <a:off x="5303570" y="4851684"/>
                <a:ext cx="496888" cy="496916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01" name="Straight Connector 1000">
                <a:extLst>
                  <a:ext uri="{FF2B5EF4-FFF2-40B4-BE49-F238E27FC236}">
                    <a16:creationId xmlns:a16="http://schemas.microsoft.com/office/drawing/2014/main" id="{3926DE25-E9FB-D540-98B7-27C7DBB56A43}"/>
                  </a:ext>
                </a:extLst>
              </p:cNvPr>
              <p:cNvCxnSpPr>
                <a:cxnSpLocks/>
                <a:stCxn id="1003" idx="2"/>
              </p:cNvCxnSpPr>
              <p:nvPr/>
            </p:nvCxnSpPr>
            <p:spPr bwMode="auto">
              <a:xfrm flipH="1">
                <a:off x="5297221" y="4407034"/>
                <a:ext cx="4739" cy="1032054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002" name="Group 538">
                <a:extLst>
                  <a:ext uri="{FF2B5EF4-FFF2-40B4-BE49-F238E27FC236}">
                    <a16:creationId xmlns:a16="http://schemas.microsoft.com/office/drawing/2014/main" id="{FA32E138-3569-9943-8F38-8BFBBEE94E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99734" y="4247514"/>
                <a:ext cx="498793" cy="248286"/>
                <a:chOff x="2183302" y="1564542"/>
                <a:chExt cx="1200154" cy="440314"/>
              </a:xfrm>
            </p:grpSpPr>
            <p:sp>
              <p:nvSpPr>
                <p:cNvPr id="1003" name="Oval 1002">
                  <a:extLst>
                    <a:ext uri="{FF2B5EF4-FFF2-40B4-BE49-F238E27FC236}">
                      <a16:creationId xmlns:a16="http://schemas.microsoft.com/office/drawing/2014/main" id="{172BF76E-3582-364D-ACA4-688518FFF091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9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4" name="Rectangle 1003">
                  <a:extLst>
                    <a:ext uri="{FF2B5EF4-FFF2-40B4-BE49-F238E27FC236}">
                      <a16:creationId xmlns:a16="http://schemas.microsoft.com/office/drawing/2014/main" id="{3A78A2F4-E393-6E42-BE3F-0FCA6714AEB4}"/>
                    </a:ext>
                  </a:extLst>
                </p:cNvPr>
                <p:cNvSpPr/>
                <p:nvPr/>
              </p:nvSpPr>
              <p:spPr bwMode="auto">
                <a:xfrm>
                  <a:off x="2184877" y="1736233"/>
                  <a:ext cx="1198749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5" name="Oval 1004">
                  <a:extLst>
                    <a:ext uri="{FF2B5EF4-FFF2-40B4-BE49-F238E27FC236}">
                      <a16:creationId xmlns:a16="http://schemas.microsoft.com/office/drawing/2014/main" id="{940143FD-143D-914C-BE2C-37F2F665D2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7" y="1564501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6" name="Freeform 1005">
                  <a:extLst>
                    <a:ext uri="{FF2B5EF4-FFF2-40B4-BE49-F238E27FC236}">
                      <a16:creationId xmlns:a16="http://schemas.microsoft.com/office/drawing/2014/main" id="{E3E8B10C-6B82-EC4C-A959-82D1FA770D43}"/>
                    </a:ext>
                  </a:extLst>
                </p:cNvPr>
                <p:cNvSpPr/>
                <p:nvPr/>
              </p:nvSpPr>
              <p:spPr bwMode="auto">
                <a:xfrm>
                  <a:off x="2491182" y="1671482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7" name="Freeform 1006">
                  <a:extLst>
                    <a:ext uri="{FF2B5EF4-FFF2-40B4-BE49-F238E27FC236}">
                      <a16:creationId xmlns:a16="http://schemas.microsoft.com/office/drawing/2014/main" id="{0B23900C-40C2-5447-A8A5-DB9E4C1FB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2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8" name="Freeform 1007">
                  <a:extLst>
                    <a:ext uri="{FF2B5EF4-FFF2-40B4-BE49-F238E27FC236}">
                      <a16:creationId xmlns:a16="http://schemas.microsoft.com/office/drawing/2014/main" id="{8EDB510B-0DD2-AE4F-82C5-7A7D8DC924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8"/>
                  <a:ext cx="260925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965 h 809868"/>
                    <a:gd name="T4" fmla="*/ 165165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9" name="Freeform 1008">
                  <a:extLst>
                    <a:ext uri="{FF2B5EF4-FFF2-40B4-BE49-F238E27FC236}">
                      <a16:creationId xmlns:a16="http://schemas.microsoft.com/office/drawing/2014/main" id="{8DBE17FA-57C2-EB4B-A9B7-514F4336E2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2" y="1724972"/>
                  <a:ext cx="253364" cy="95720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6190 h 791462"/>
                    <a:gd name="T4" fmla="*/ 91661 w 1348191"/>
                    <a:gd name="T5" fmla="*/ 95720 h 791462"/>
                    <a:gd name="T6" fmla="*/ 0 w 1348191"/>
                    <a:gd name="T7" fmla="*/ 74016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6D72BFF1-097B-E940-AAD0-E8A2E1D2A096}"/>
                    </a:ext>
                  </a:extLst>
                </p:cNvPr>
                <p:cNvCxnSpPr>
                  <a:cxnSpLocks noChangeShapeType="1"/>
                  <a:endCxn id="1005" idx="2"/>
                </p:cNvCxnSpPr>
                <p:nvPr/>
              </p:nvCxnSpPr>
              <p:spPr bwMode="auto">
                <a:xfrm flipH="1" flipV="1">
                  <a:off x="2184877" y="172215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11" name="Straight Connector 1010">
                  <a:extLst>
                    <a:ext uri="{FF2B5EF4-FFF2-40B4-BE49-F238E27FC236}">
                      <a16:creationId xmlns:a16="http://schemas.microsoft.com/office/drawing/2014/main" id="{088863E0-982B-8A4D-853F-851CE3F1F14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2" y="172778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11EF0F-FDD8-CC4B-B701-3F459FFDE65F}"/>
                </a:ext>
              </a:extLst>
            </p:cNvPr>
            <p:cNvGrpSpPr/>
            <p:nvPr/>
          </p:nvGrpSpPr>
          <p:grpSpPr>
            <a:xfrm>
              <a:off x="6071920" y="4247514"/>
              <a:ext cx="520674" cy="1626550"/>
              <a:chOff x="6071920" y="4247514"/>
              <a:chExt cx="520674" cy="1626550"/>
            </a:xfrm>
          </p:grpSpPr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BD4E8E8A-5281-2546-8825-0786245B15DA}"/>
                  </a:ext>
                </a:extLst>
              </p:cNvPr>
              <p:cNvSpPr/>
              <p:nvPr/>
            </p:nvSpPr>
            <p:spPr bwMode="auto">
              <a:xfrm>
                <a:off x="6071920" y="5431150"/>
                <a:ext cx="514350" cy="442914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503138"/>
                  <a:gd name="connsiteY0" fmla="*/ 961687 h 964568"/>
                  <a:gd name="connsiteX1" fmla="*/ 0 w 503138"/>
                  <a:gd name="connsiteY1" fmla="*/ 70 h 964568"/>
                  <a:gd name="connsiteX2" fmla="*/ 503138 w 503138"/>
                  <a:gd name="connsiteY2" fmla="*/ 154187 h 964568"/>
                  <a:gd name="connsiteX3" fmla="*/ 273339 w 503138"/>
                  <a:gd name="connsiteY3" fmla="*/ 964568 h 964568"/>
                  <a:gd name="connsiteX4" fmla="*/ 197928 w 503138"/>
                  <a:gd name="connsiteY4" fmla="*/ 961687 h 964568"/>
                  <a:gd name="connsiteX0" fmla="*/ 201456 w 506666"/>
                  <a:gd name="connsiteY0" fmla="*/ 807500 h 810381"/>
                  <a:gd name="connsiteX1" fmla="*/ 0 w 506666"/>
                  <a:gd name="connsiteY1" fmla="*/ 15216 h 810381"/>
                  <a:gd name="connsiteX2" fmla="*/ 506666 w 506666"/>
                  <a:gd name="connsiteY2" fmla="*/ 0 h 810381"/>
                  <a:gd name="connsiteX3" fmla="*/ 276867 w 506666"/>
                  <a:gd name="connsiteY3" fmla="*/ 810381 h 810381"/>
                  <a:gd name="connsiteX4" fmla="*/ 201456 w 506666"/>
                  <a:gd name="connsiteY4" fmla="*/ 807500 h 810381"/>
                  <a:gd name="connsiteX0" fmla="*/ 201456 w 506666"/>
                  <a:gd name="connsiteY0" fmla="*/ 807500 h 811593"/>
                  <a:gd name="connsiteX1" fmla="*/ 0 w 506666"/>
                  <a:gd name="connsiteY1" fmla="*/ 15216 h 811593"/>
                  <a:gd name="connsiteX2" fmla="*/ 506666 w 506666"/>
                  <a:gd name="connsiteY2" fmla="*/ 0 h 811593"/>
                  <a:gd name="connsiteX3" fmla="*/ 276867 w 506666"/>
                  <a:gd name="connsiteY3" fmla="*/ 810381 h 811593"/>
                  <a:gd name="connsiteX4" fmla="*/ 201456 w 506666"/>
                  <a:gd name="connsiteY4" fmla="*/ 807500 h 811593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276867 w 506666"/>
                  <a:gd name="connsiteY3" fmla="*/ 81038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789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789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45472 w 559302"/>
                  <a:gd name="connsiteY0" fmla="*/ 807500 h 807500"/>
                  <a:gd name="connsiteX1" fmla="*/ 52636 w 559302"/>
                  <a:gd name="connsiteY1" fmla="*/ 7896 h 807500"/>
                  <a:gd name="connsiteX2" fmla="*/ 559302 w 559302"/>
                  <a:gd name="connsiteY2" fmla="*/ 0 h 807500"/>
                  <a:gd name="connsiteX3" fmla="*/ 384402 w 559302"/>
                  <a:gd name="connsiteY3" fmla="*/ 803061 h 807500"/>
                  <a:gd name="connsiteX4" fmla="*/ 45472 w 559302"/>
                  <a:gd name="connsiteY4" fmla="*/ 807500 h 807500"/>
                  <a:gd name="connsiteX0" fmla="*/ 21974 w 535804"/>
                  <a:gd name="connsiteY0" fmla="*/ 807500 h 807500"/>
                  <a:gd name="connsiteX1" fmla="*/ 29138 w 535804"/>
                  <a:gd name="connsiteY1" fmla="*/ 7896 h 807500"/>
                  <a:gd name="connsiteX2" fmla="*/ 535804 w 535804"/>
                  <a:gd name="connsiteY2" fmla="*/ 0 h 807500"/>
                  <a:gd name="connsiteX3" fmla="*/ 360904 w 535804"/>
                  <a:gd name="connsiteY3" fmla="*/ 803061 h 807500"/>
                  <a:gd name="connsiteX4" fmla="*/ 21974 w 535804"/>
                  <a:gd name="connsiteY4" fmla="*/ 807500 h 807500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30473"/>
                  <a:gd name="connsiteX1" fmla="*/ 0 w 506666"/>
                  <a:gd name="connsiteY1" fmla="*/ 7896 h 830473"/>
                  <a:gd name="connsiteX2" fmla="*/ 506666 w 506666"/>
                  <a:gd name="connsiteY2" fmla="*/ 0 h 830473"/>
                  <a:gd name="connsiteX3" fmla="*/ 331766 w 506666"/>
                  <a:gd name="connsiteY3" fmla="*/ 828681 h 830473"/>
                  <a:gd name="connsiteX4" fmla="*/ 128256 w 506666"/>
                  <a:gd name="connsiteY4" fmla="*/ 829461 h 830473"/>
                  <a:gd name="connsiteX0" fmla="*/ 128256 w 506666"/>
                  <a:gd name="connsiteY0" fmla="*/ 829461 h 830473"/>
                  <a:gd name="connsiteX1" fmla="*/ 0 w 506666"/>
                  <a:gd name="connsiteY1" fmla="*/ 7896 h 830473"/>
                  <a:gd name="connsiteX2" fmla="*/ 506666 w 506666"/>
                  <a:gd name="connsiteY2" fmla="*/ 0 h 830473"/>
                  <a:gd name="connsiteX3" fmla="*/ 331766 w 506666"/>
                  <a:gd name="connsiteY3" fmla="*/ 828681 h 830473"/>
                  <a:gd name="connsiteX4" fmla="*/ 128256 w 506666"/>
                  <a:gd name="connsiteY4" fmla="*/ 829461 h 830473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7341"/>
                  <a:gd name="connsiteX1" fmla="*/ 0 w 514180"/>
                  <a:gd name="connsiteY1" fmla="*/ 0 h 577341"/>
                  <a:gd name="connsiteX2" fmla="*/ 514180 w 514180"/>
                  <a:gd name="connsiteY2" fmla="*/ 10891 h 577341"/>
                  <a:gd name="connsiteX3" fmla="*/ 404259 w 514180"/>
                  <a:gd name="connsiteY3" fmla="*/ 386400 h 577341"/>
                  <a:gd name="connsiteX4" fmla="*/ 135770 w 514180"/>
                  <a:gd name="connsiteY4" fmla="*/ 577341 h 577341"/>
                  <a:gd name="connsiteX0" fmla="*/ 100781 w 514180"/>
                  <a:gd name="connsiteY0" fmla="*/ 432218 h 432218"/>
                  <a:gd name="connsiteX1" fmla="*/ 0 w 514180"/>
                  <a:gd name="connsiteY1" fmla="*/ 0 h 432218"/>
                  <a:gd name="connsiteX2" fmla="*/ 514180 w 514180"/>
                  <a:gd name="connsiteY2" fmla="*/ 10891 h 432218"/>
                  <a:gd name="connsiteX3" fmla="*/ 404259 w 514180"/>
                  <a:gd name="connsiteY3" fmla="*/ 386400 h 432218"/>
                  <a:gd name="connsiteX4" fmla="*/ 100781 w 514180"/>
                  <a:gd name="connsiteY4" fmla="*/ 432218 h 432218"/>
                  <a:gd name="connsiteX0" fmla="*/ 100781 w 514180"/>
                  <a:gd name="connsiteY0" fmla="*/ 432218 h 432218"/>
                  <a:gd name="connsiteX1" fmla="*/ 0 w 514180"/>
                  <a:gd name="connsiteY1" fmla="*/ 0 h 432218"/>
                  <a:gd name="connsiteX2" fmla="*/ 514180 w 514180"/>
                  <a:gd name="connsiteY2" fmla="*/ 10891 h 432218"/>
                  <a:gd name="connsiteX3" fmla="*/ 404259 w 514180"/>
                  <a:gd name="connsiteY3" fmla="*/ 386400 h 432218"/>
                  <a:gd name="connsiteX4" fmla="*/ 100781 w 514180"/>
                  <a:gd name="connsiteY4" fmla="*/ 432218 h 432218"/>
                  <a:gd name="connsiteX0" fmla="*/ 100781 w 514180"/>
                  <a:gd name="connsiteY0" fmla="*/ 402193 h 402193"/>
                  <a:gd name="connsiteX1" fmla="*/ 0 w 514180"/>
                  <a:gd name="connsiteY1" fmla="*/ 0 h 402193"/>
                  <a:gd name="connsiteX2" fmla="*/ 514180 w 514180"/>
                  <a:gd name="connsiteY2" fmla="*/ 10891 h 402193"/>
                  <a:gd name="connsiteX3" fmla="*/ 404259 w 514180"/>
                  <a:gd name="connsiteY3" fmla="*/ 386400 h 402193"/>
                  <a:gd name="connsiteX4" fmla="*/ 100781 w 514180"/>
                  <a:gd name="connsiteY4" fmla="*/ 402193 h 402193"/>
                  <a:gd name="connsiteX0" fmla="*/ 100781 w 514180"/>
                  <a:gd name="connsiteY0" fmla="*/ 402193 h 425001"/>
                  <a:gd name="connsiteX1" fmla="*/ 0 w 514180"/>
                  <a:gd name="connsiteY1" fmla="*/ 0 h 425001"/>
                  <a:gd name="connsiteX2" fmla="*/ 514180 w 514180"/>
                  <a:gd name="connsiteY2" fmla="*/ 10891 h 425001"/>
                  <a:gd name="connsiteX3" fmla="*/ 448695 w 514180"/>
                  <a:gd name="connsiteY3" fmla="*/ 424553 h 425001"/>
                  <a:gd name="connsiteX4" fmla="*/ 100781 w 514180"/>
                  <a:gd name="connsiteY4" fmla="*/ 402193 h 425001"/>
                  <a:gd name="connsiteX0" fmla="*/ 100781 w 514180"/>
                  <a:gd name="connsiteY0" fmla="*/ 402193 h 425001"/>
                  <a:gd name="connsiteX1" fmla="*/ 0 w 514180"/>
                  <a:gd name="connsiteY1" fmla="*/ 0 h 425001"/>
                  <a:gd name="connsiteX2" fmla="*/ 514180 w 514180"/>
                  <a:gd name="connsiteY2" fmla="*/ 10891 h 425001"/>
                  <a:gd name="connsiteX3" fmla="*/ 448695 w 514180"/>
                  <a:gd name="connsiteY3" fmla="*/ 424553 h 425001"/>
                  <a:gd name="connsiteX4" fmla="*/ 100781 w 514180"/>
                  <a:gd name="connsiteY4" fmla="*/ 402193 h 425001"/>
                  <a:gd name="connsiteX0" fmla="*/ 100781 w 514180"/>
                  <a:gd name="connsiteY0" fmla="*/ 402193 h 424553"/>
                  <a:gd name="connsiteX1" fmla="*/ 0 w 514180"/>
                  <a:gd name="connsiteY1" fmla="*/ 0 h 424553"/>
                  <a:gd name="connsiteX2" fmla="*/ 514180 w 514180"/>
                  <a:gd name="connsiteY2" fmla="*/ 10891 h 424553"/>
                  <a:gd name="connsiteX3" fmla="*/ 448695 w 514180"/>
                  <a:gd name="connsiteY3" fmla="*/ 424553 h 424553"/>
                  <a:gd name="connsiteX4" fmla="*/ 100781 w 514180"/>
                  <a:gd name="connsiteY4" fmla="*/ 402193 h 424553"/>
                  <a:gd name="connsiteX0" fmla="*/ 110303 w 514180"/>
                  <a:gd name="connsiteY0" fmla="*/ 443525 h 443525"/>
                  <a:gd name="connsiteX1" fmla="*/ 0 w 514180"/>
                  <a:gd name="connsiteY1" fmla="*/ 0 h 443525"/>
                  <a:gd name="connsiteX2" fmla="*/ 514180 w 514180"/>
                  <a:gd name="connsiteY2" fmla="*/ 10891 h 443525"/>
                  <a:gd name="connsiteX3" fmla="*/ 448695 w 514180"/>
                  <a:gd name="connsiteY3" fmla="*/ 424553 h 443525"/>
                  <a:gd name="connsiteX4" fmla="*/ 110303 w 514180"/>
                  <a:gd name="connsiteY4" fmla="*/ 443525 h 443525"/>
                  <a:gd name="connsiteX0" fmla="*/ 110303 w 514180"/>
                  <a:gd name="connsiteY0" fmla="*/ 443525 h 443525"/>
                  <a:gd name="connsiteX1" fmla="*/ 0 w 514180"/>
                  <a:gd name="connsiteY1" fmla="*/ 0 h 443525"/>
                  <a:gd name="connsiteX2" fmla="*/ 514180 w 514180"/>
                  <a:gd name="connsiteY2" fmla="*/ 10891 h 443525"/>
                  <a:gd name="connsiteX3" fmla="*/ 448695 w 514180"/>
                  <a:gd name="connsiteY3" fmla="*/ 424553 h 443525"/>
                  <a:gd name="connsiteX4" fmla="*/ 110303 w 514180"/>
                  <a:gd name="connsiteY4" fmla="*/ 443525 h 443525"/>
                  <a:gd name="connsiteX0" fmla="*/ 110303 w 514180"/>
                  <a:gd name="connsiteY0" fmla="*/ 443525 h 443525"/>
                  <a:gd name="connsiteX1" fmla="*/ 0 w 514180"/>
                  <a:gd name="connsiteY1" fmla="*/ 0 h 443525"/>
                  <a:gd name="connsiteX2" fmla="*/ 514180 w 514180"/>
                  <a:gd name="connsiteY2" fmla="*/ 10891 h 443525"/>
                  <a:gd name="connsiteX3" fmla="*/ 448695 w 514180"/>
                  <a:gd name="connsiteY3" fmla="*/ 424553 h 443525"/>
                  <a:gd name="connsiteX4" fmla="*/ 110303 w 514180"/>
                  <a:gd name="connsiteY4" fmla="*/ 443525 h 44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180" h="443525">
                    <a:moveTo>
                      <a:pt x="110303" y="443525"/>
                    </a:moveTo>
                    <a:cubicBezTo>
                      <a:pt x="70106" y="235553"/>
                      <a:pt x="112501" y="273531"/>
                      <a:pt x="0" y="0"/>
                    </a:cubicBezTo>
                    <a:lnTo>
                      <a:pt x="514180" y="10891"/>
                    </a:lnTo>
                    <a:cubicBezTo>
                      <a:pt x="417353" y="348331"/>
                      <a:pt x="456724" y="233015"/>
                      <a:pt x="448695" y="424553"/>
                    </a:cubicBezTo>
                    <a:cubicBezTo>
                      <a:pt x="373684" y="393884"/>
                      <a:pt x="178402" y="416624"/>
                      <a:pt x="110303" y="4435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977" name="Rectangle 976">
                <a:extLst>
                  <a:ext uri="{FF2B5EF4-FFF2-40B4-BE49-F238E27FC236}">
                    <a16:creationId xmlns:a16="http://schemas.microsoft.com/office/drawing/2014/main" id="{B0F9C3E9-A467-3F42-B81A-4399A9B977B8}"/>
                  </a:ext>
                </a:extLst>
              </p:cNvPr>
              <p:cNvSpPr/>
              <p:nvPr/>
            </p:nvSpPr>
            <p:spPr bwMode="auto">
              <a:xfrm rot="10800000">
                <a:off x="6074112" y="4416669"/>
                <a:ext cx="498084" cy="36444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78" name="Straight Connector 977">
                <a:extLst>
                  <a:ext uri="{FF2B5EF4-FFF2-40B4-BE49-F238E27FC236}">
                    <a16:creationId xmlns:a16="http://schemas.microsoft.com/office/drawing/2014/main" id="{20B4E373-A127-2049-BBD2-5D8AFBDD7F00}"/>
                  </a:ext>
                </a:extLst>
              </p:cNvPr>
              <p:cNvCxnSpPr>
                <a:cxnSpLocks/>
                <a:stCxn id="983" idx="6"/>
              </p:cNvCxnSpPr>
              <p:nvPr/>
            </p:nvCxnSpPr>
            <p:spPr bwMode="auto">
              <a:xfrm>
                <a:off x="6572320" y="4407033"/>
                <a:ext cx="15904" cy="94315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79" name="Group 580">
                <a:extLst>
                  <a:ext uri="{FF2B5EF4-FFF2-40B4-BE49-F238E27FC236}">
                    <a16:creationId xmlns:a16="http://schemas.microsoft.com/office/drawing/2014/main" id="{3A9D8F64-E0EA-B742-94C4-1BEB4135E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85006" y="5276371"/>
                <a:ext cx="507588" cy="221730"/>
                <a:chOff x="4128636" y="3606589"/>
                <a:chExt cx="568145" cy="338667"/>
              </a:xfrm>
            </p:grpSpPr>
            <p:sp>
              <p:nvSpPr>
                <p:cNvPr id="992" name="Oval 991">
                  <a:extLst>
                    <a:ext uri="{FF2B5EF4-FFF2-40B4-BE49-F238E27FC236}">
                      <a16:creationId xmlns:a16="http://schemas.microsoft.com/office/drawing/2014/main" id="{74425C53-433E-6F47-8B0C-9F4C8E916E2E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22549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A0400564-35E9-0947-9C64-641EDF9EEAFA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94" name="Oval 993">
                  <a:extLst>
                    <a:ext uri="{FF2B5EF4-FFF2-40B4-BE49-F238E27FC236}">
                      <a16:creationId xmlns:a16="http://schemas.microsoft.com/office/drawing/2014/main" id="{56DE4CA9-0BD6-4744-AD30-73684267516E}"/>
                    </a:ext>
                  </a:extLst>
                </p:cNvPr>
                <p:cNvSpPr/>
                <p:nvPr/>
              </p:nvSpPr>
              <p:spPr>
                <a:xfrm>
                  <a:off x="4128204" y="3600524"/>
                  <a:ext cx="568606" cy="230349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5" name="Straight Connector 994">
                  <a:extLst>
                    <a:ext uri="{FF2B5EF4-FFF2-40B4-BE49-F238E27FC236}">
                      <a16:creationId xmlns:a16="http://schemas.microsoft.com/office/drawing/2014/main" id="{0A9628A0-82B0-154A-AC0C-91A2584C6F9D}"/>
                    </a:ext>
                  </a:extLst>
                </p:cNvPr>
                <p:cNvCxnSpPr/>
                <p:nvPr/>
              </p:nvCxnSpPr>
              <p:spPr>
                <a:xfrm>
                  <a:off x="4696810" y="3719336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96" name="Straight Connector 995">
                  <a:extLst>
                    <a:ext uri="{FF2B5EF4-FFF2-40B4-BE49-F238E27FC236}">
                      <a16:creationId xmlns:a16="http://schemas.microsoft.com/office/drawing/2014/main" id="{88F83DD9-96B0-3640-BF70-6737E76C9760}"/>
                    </a:ext>
                  </a:extLst>
                </p:cNvPr>
                <p:cNvCxnSpPr/>
                <p:nvPr/>
              </p:nvCxnSpPr>
              <p:spPr>
                <a:xfrm>
                  <a:off x="4128204" y="3719336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80" name="Rectangle 979">
                <a:extLst>
                  <a:ext uri="{FF2B5EF4-FFF2-40B4-BE49-F238E27FC236}">
                    <a16:creationId xmlns:a16="http://schemas.microsoft.com/office/drawing/2014/main" id="{F00ED881-B944-FC48-9E88-0D81D2145925}"/>
                  </a:ext>
                </a:extLst>
              </p:cNvPr>
              <p:cNvSpPr/>
              <p:nvPr/>
            </p:nvSpPr>
            <p:spPr bwMode="auto">
              <a:xfrm>
                <a:off x="6086208" y="4886407"/>
                <a:ext cx="496887" cy="46695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81" name="Straight Connector 980">
                <a:extLst>
                  <a:ext uri="{FF2B5EF4-FFF2-40B4-BE49-F238E27FC236}">
                    <a16:creationId xmlns:a16="http://schemas.microsoft.com/office/drawing/2014/main" id="{7CCAB184-9AE2-7B4C-80D2-9640964D0371}"/>
                  </a:ext>
                </a:extLst>
              </p:cNvPr>
              <p:cNvCxnSpPr>
                <a:cxnSpLocks/>
                <a:stCxn id="984" idx="1"/>
              </p:cNvCxnSpPr>
              <p:nvPr/>
            </p:nvCxnSpPr>
            <p:spPr bwMode="auto">
              <a:xfrm>
                <a:off x="6074234" y="4376077"/>
                <a:ext cx="1229" cy="106777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82" name="Group 568">
                <a:extLst>
                  <a:ext uri="{FF2B5EF4-FFF2-40B4-BE49-F238E27FC236}">
                    <a16:creationId xmlns:a16="http://schemas.microsoft.com/office/drawing/2014/main" id="{2939B129-2D0A-934E-82CE-DFAE38C58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73579" y="4247514"/>
                <a:ext cx="498671" cy="248286"/>
                <a:chOff x="2183302" y="1564542"/>
                <a:chExt cx="1200154" cy="440314"/>
              </a:xfrm>
            </p:grpSpPr>
            <p:sp>
              <p:nvSpPr>
                <p:cNvPr id="983" name="Oval 982">
                  <a:extLst>
                    <a:ext uri="{FF2B5EF4-FFF2-40B4-BE49-F238E27FC236}">
                      <a16:creationId xmlns:a16="http://schemas.microsoft.com/office/drawing/2014/main" id="{6A8F745B-1D4E-4F4F-BEFA-6144E5BDE2F6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7"/>
                  <a:ext cx="1194966" cy="31249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4" name="Rectangle 983">
                  <a:extLst>
                    <a:ext uri="{FF2B5EF4-FFF2-40B4-BE49-F238E27FC236}">
                      <a16:creationId xmlns:a16="http://schemas.microsoft.com/office/drawing/2014/main" id="{9C90A1F3-B2A8-9548-8E8B-D7BD57307905}"/>
                    </a:ext>
                  </a:extLst>
                </p:cNvPr>
                <p:cNvSpPr/>
                <p:nvPr/>
              </p:nvSpPr>
              <p:spPr bwMode="auto">
                <a:xfrm>
                  <a:off x="2184879" y="1736232"/>
                  <a:ext cx="1198746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5" name="Oval 984">
                  <a:extLst>
                    <a:ext uri="{FF2B5EF4-FFF2-40B4-BE49-F238E27FC236}">
                      <a16:creationId xmlns:a16="http://schemas.microsoft.com/office/drawing/2014/main" id="{629F401F-84D1-3A47-827D-8D943652DA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498"/>
                  <a:ext cx="1194966" cy="3124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6" name="Freeform 985">
                  <a:extLst>
                    <a:ext uri="{FF2B5EF4-FFF2-40B4-BE49-F238E27FC236}">
                      <a16:creationId xmlns:a16="http://schemas.microsoft.com/office/drawing/2014/main" id="{FF593AC5-08BE-8844-905E-205731B1D7EF}"/>
                    </a:ext>
                  </a:extLst>
                </p:cNvPr>
                <p:cNvSpPr/>
                <p:nvPr/>
              </p:nvSpPr>
              <p:spPr bwMode="auto">
                <a:xfrm>
                  <a:off x="2491182" y="1671479"/>
                  <a:ext cx="582357" cy="15484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7" name="Freeform 986">
                  <a:extLst>
                    <a:ext uri="{FF2B5EF4-FFF2-40B4-BE49-F238E27FC236}">
                      <a16:creationId xmlns:a16="http://schemas.microsoft.com/office/drawing/2014/main" id="{F0D77977-1A67-AA45-AB94-A8428B061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0"/>
                  <a:ext cx="703366" cy="109796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3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4 h 932950"/>
                    <a:gd name="T14" fmla="*/ 354544 w 3723451"/>
                    <a:gd name="T15" fmla="*/ 109796 h 932950"/>
                    <a:gd name="T16" fmla="*/ 134425 w 3723451"/>
                    <a:gd name="T17" fmla="*/ 48611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8" name="Freeform 987">
                  <a:extLst>
                    <a:ext uri="{FF2B5EF4-FFF2-40B4-BE49-F238E27FC236}">
                      <a16:creationId xmlns:a16="http://schemas.microsoft.com/office/drawing/2014/main" id="{4A24255A-B649-9D44-AB80-CACD0B0D1B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4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9" name="Freeform 988">
                  <a:extLst>
                    <a:ext uri="{FF2B5EF4-FFF2-40B4-BE49-F238E27FC236}">
                      <a16:creationId xmlns:a16="http://schemas.microsoft.com/office/drawing/2014/main" id="{21311582-6B5F-4441-B6D0-5D1DEBA1CB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4970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C0FC5468-8C4C-AB42-AC33-6B20FED82305}"/>
                    </a:ext>
                  </a:extLst>
                </p:cNvPr>
                <p:cNvCxnSpPr>
                  <a:cxnSpLocks noChangeShapeType="1"/>
                  <a:endCxn id="985" idx="2"/>
                </p:cNvCxnSpPr>
                <p:nvPr/>
              </p:nvCxnSpPr>
              <p:spPr bwMode="auto">
                <a:xfrm flipH="1" flipV="1">
                  <a:off x="2184879" y="1722154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91" name="Straight Connector 990">
                  <a:extLst>
                    <a:ext uri="{FF2B5EF4-FFF2-40B4-BE49-F238E27FC236}">
                      <a16:creationId xmlns:a16="http://schemas.microsoft.com/office/drawing/2014/main" id="{0641688B-D837-D241-8726-C138E7CF244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27785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88D8C64-AC3A-F247-8A7E-ED72D25D2B45}"/>
                </a:ext>
              </a:extLst>
            </p:cNvPr>
            <p:cNvGrpSpPr/>
            <p:nvPr/>
          </p:nvGrpSpPr>
          <p:grpSpPr>
            <a:xfrm>
              <a:off x="7108559" y="4371657"/>
              <a:ext cx="687386" cy="1948701"/>
              <a:chOff x="7108559" y="4371657"/>
              <a:chExt cx="687386" cy="1948701"/>
            </a:xfrm>
          </p:grpSpPr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218DF382-E11C-A94A-ABF5-F93EB0534196}"/>
                  </a:ext>
                </a:extLst>
              </p:cNvPr>
              <p:cNvSpPr/>
              <p:nvPr/>
            </p:nvSpPr>
            <p:spPr bwMode="auto">
              <a:xfrm>
                <a:off x="7108559" y="5401721"/>
                <a:ext cx="676275" cy="918637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27977 w 802211"/>
                  <a:gd name="connsiteY0" fmla="*/ 815791 h 976186"/>
                  <a:gd name="connsiteX1" fmla="*/ 302601 w 802211"/>
                  <a:gd name="connsiteY1" fmla="*/ 11688 h 976186"/>
                  <a:gd name="connsiteX2" fmla="*/ 802211 w 802211"/>
                  <a:gd name="connsiteY2" fmla="*/ 0 h 976186"/>
                  <a:gd name="connsiteX3" fmla="*/ 575940 w 802211"/>
                  <a:gd name="connsiteY3" fmla="*/ 976186 h 976186"/>
                  <a:gd name="connsiteX4" fmla="*/ 27977 w 802211"/>
                  <a:gd name="connsiteY4" fmla="*/ 815791 h 976186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28714 h 828714"/>
                  <a:gd name="connsiteX1" fmla="*/ 302601 w 802211"/>
                  <a:gd name="connsiteY1" fmla="*/ 0 h 828714"/>
                  <a:gd name="connsiteX2" fmla="*/ 802211 w 802211"/>
                  <a:gd name="connsiteY2" fmla="*/ 12923 h 828714"/>
                  <a:gd name="connsiteX3" fmla="*/ 236294 w 802211"/>
                  <a:gd name="connsiteY3" fmla="*/ 821751 h 828714"/>
                  <a:gd name="connsiteX4" fmla="*/ 27977 w 802211"/>
                  <a:gd name="connsiteY4" fmla="*/ 828714 h 828714"/>
                  <a:gd name="connsiteX0" fmla="*/ 56213 w 830447"/>
                  <a:gd name="connsiteY0" fmla="*/ 828714 h 828714"/>
                  <a:gd name="connsiteX1" fmla="*/ 330837 w 830447"/>
                  <a:gd name="connsiteY1" fmla="*/ 0 h 828714"/>
                  <a:gd name="connsiteX2" fmla="*/ 830447 w 830447"/>
                  <a:gd name="connsiteY2" fmla="*/ 12923 h 828714"/>
                  <a:gd name="connsiteX3" fmla="*/ 264530 w 830447"/>
                  <a:gd name="connsiteY3" fmla="*/ 821751 h 828714"/>
                  <a:gd name="connsiteX4" fmla="*/ 56213 w 830447"/>
                  <a:gd name="connsiteY4" fmla="*/ 828714 h 828714"/>
                  <a:gd name="connsiteX0" fmla="*/ 64130 w 789139"/>
                  <a:gd name="connsiteY0" fmla="*/ 794258 h 821751"/>
                  <a:gd name="connsiteX1" fmla="*/ 289529 w 789139"/>
                  <a:gd name="connsiteY1" fmla="*/ 0 h 821751"/>
                  <a:gd name="connsiteX2" fmla="*/ 789139 w 789139"/>
                  <a:gd name="connsiteY2" fmla="*/ 12923 h 821751"/>
                  <a:gd name="connsiteX3" fmla="*/ 223222 w 789139"/>
                  <a:gd name="connsiteY3" fmla="*/ 821751 h 821751"/>
                  <a:gd name="connsiteX4" fmla="*/ 64130 w 789139"/>
                  <a:gd name="connsiteY4" fmla="*/ 794258 h 821751"/>
                  <a:gd name="connsiteX0" fmla="*/ 0 w 725009"/>
                  <a:gd name="connsiteY0" fmla="*/ 794258 h 821751"/>
                  <a:gd name="connsiteX1" fmla="*/ 225399 w 725009"/>
                  <a:gd name="connsiteY1" fmla="*/ 0 h 821751"/>
                  <a:gd name="connsiteX2" fmla="*/ 725009 w 725009"/>
                  <a:gd name="connsiteY2" fmla="*/ 12923 h 821751"/>
                  <a:gd name="connsiteX3" fmla="*/ 159092 w 725009"/>
                  <a:gd name="connsiteY3" fmla="*/ 821751 h 821751"/>
                  <a:gd name="connsiteX4" fmla="*/ 0 w 725009"/>
                  <a:gd name="connsiteY4" fmla="*/ 794258 h 82175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422433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497"/>
                  <a:gd name="connsiteY0" fmla="*/ 1279028 h 1306521"/>
                  <a:gd name="connsiteX1" fmla="*/ 225399 w 725497"/>
                  <a:gd name="connsiteY1" fmla="*/ 75260 h 1306521"/>
                  <a:gd name="connsiteX2" fmla="*/ 396193 w 725497"/>
                  <a:gd name="connsiteY2" fmla="*/ 156799 h 1306521"/>
                  <a:gd name="connsiteX3" fmla="*/ 725009 w 725497"/>
                  <a:gd name="connsiteY3" fmla="*/ 205042 h 1306521"/>
                  <a:gd name="connsiteX4" fmla="*/ 159092 w 725497"/>
                  <a:gd name="connsiteY4" fmla="*/ 1306521 h 1306521"/>
                  <a:gd name="connsiteX5" fmla="*/ 0 w 725497"/>
                  <a:gd name="connsiteY5" fmla="*/ 1279028 h 1306521"/>
                  <a:gd name="connsiteX0" fmla="*/ 0 w 725239"/>
                  <a:gd name="connsiteY0" fmla="*/ 1295668 h 1323161"/>
                  <a:gd name="connsiteX1" fmla="*/ 225399 w 725239"/>
                  <a:gd name="connsiteY1" fmla="*/ 91900 h 1323161"/>
                  <a:gd name="connsiteX2" fmla="*/ 725009 w 725239"/>
                  <a:gd name="connsiteY2" fmla="*/ 221682 h 1323161"/>
                  <a:gd name="connsiteX3" fmla="*/ 159092 w 725239"/>
                  <a:gd name="connsiteY3" fmla="*/ 1323161 h 1323161"/>
                  <a:gd name="connsiteX4" fmla="*/ 0 w 725239"/>
                  <a:gd name="connsiteY4" fmla="*/ 1295668 h 1323161"/>
                  <a:gd name="connsiteX0" fmla="*/ 0 w 725221"/>
                  <a:gd name="connsiteY0" fmla="*/ 1210552 h 1238045"/>
                  <a:gd name="connsiteX1" fmla="*/ 191583 w 725221"/>
                  <a:gd name="connsiteY1" fmla="*/ 153319 h 1238045"/>
                  <a:gd name="connsiteX2" fmla="*/ 725009 w 725221"/>
                  <a:gd name="connsiteY2" fmla="*/ 136566 h 1238045"/>
                  <a:gd name="connsiteX3" fmla="*/ 159092 w 725221"/>
                  <a:gd name="connsiteY3" fmla="*/ 1238045 h 1238045"/>
                  <a:gd name="connsiteX4" fmla="*/ 0 w 725221"/>
                  <a:gd name="connsiteY4" fmla="*/ 1210552 h 1238045"/>
                  <a:gd name="connsiteX0" fmla="*/ 0 w 725305"/>
                  <a:gd name="connsiteY0" fmla="*/ 1158512 h 1186005"/>
                  <a:gd name="connsiteX1" fmla="*/ 191583 w 725305"/>
                  <a:gd name="connsiteY1" fmla="*/ 101279 h 1186005"/>
                  <a:gd name="connsiteX2" fmla="*/ 725009 w 725305"/>
                  <a:gd name="connsiteY2" fmla="*/ 84526 h 1186005"/>
                  <a:gd name="connsiteX3" fmla="*/ 159092 w 725305"/>
                  <a:gd name="connsiteY3" fmla="*/ 1186005 h 1186005"/>
                  <a:gd name="connsiteX4" fmla="*/ 0 w 725305"/>
                  <a:gd name="connsiteY4" fmla="*/ 1158512 h 1186005"/>
                  <a:gd name="connsiteX0" fmla="*/ 0 w 725009"/>
                  <a:gd name="connsiteY0" fmla="*/ 1073986 h 1101479"/>
                  <a:gd name="connsiteX1" fmla="*/ 191583 w 725009"/>
                  <a:gd name="connsiteY1" fmla="*/ 16753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074607"/>
                  <a:gd name="connsiteX1" fmla="*/ 206612 w 725009"/>
                  <a:gd name="connsiteY1" fmla="*/ 1724 h 1074607"/>
                  <a:gd name="connsiteX2" fmla="*/ 725009 w 725009"/>
                  <a:gd name="connsiteY2" fmla="*/ 0 h 1074607"/>
                  <a:gd name="connsiteX3" fmla="*/ 229048 w 725009"/>
                  <a:gd name="connsiteY3" fmla="*/ 886531 h 1074607"/>
                  <a:gd name="connsiteX4" fmla="*/ 0 w 725009"/>
                  <a:gd name="connsiteY4" fmla="*/ 1073986 h 1074607"/>
                  <a:gd name="connsiteX0" fmla="*/ 0 w 725009"/>
                  <a:gd name="connsiteY0" fmla="*/ 1073986 h 1074607"/>
                  <a:gd name="connsiteX1" fmla="*/ 206612 w 725009"/>
                  <a:gd name="connsiteY1" fmla="*/ 1724 h 1074607"/>
                  <a:gd name="connsiteX2" fmla="*/ 725009 w 725009"/>
                  <a:gd name="connsiteY2" fmla="*/ 0 h 1074607"/>
                  <a:gd name="connsiteX3" fmla="*/ 229048 w 725009"/>
                  <a:gd name="connsiteY3" fmla="*/ 886531 h 1074607"/>
                  <a:gd name="connsiteX4" fmla="*/ 0 w 725009"/>
                  <a:gd name="connsiteY4" fmla="*/ 1073986 h 1074607"/>
                  <a:gd name="connsiteX0" fmla="*/ 0 w 675040"/>
                  <a:gd name="connsiteY0" fmla="*/ 894029 h 896577"/>
                  <a:gd name="connsiteX1" fmla="*/ 156643 w 675040"/>
                  <a:gd name="connsiteY1" fmla="*/ 1724 h 896577"/>
                  <a:gd name="connsiteX2" fmla="*/ 675040 w 675040"/>
                  <a:gd name="connsiteY2" fmla="*/ 0 h 896577"/>
                  <a:gd name="connsiteX3" fmla="*/ 179079 w 675040"/>
                  <a:gd name="connsiteY3" fmla="*/ 886531 h 896577"/>
                  <a:gd name="connsiteX4" fmla="*/ 0 w 675040"/>
                  <a:gd name="connsiteY4" fmla="*/ 894029 h 896577"/>
                  <a:gd name="connsiteX0" fmla="*/ 0 w 675040"/>
                  <a:gd name="connsiteY0" fmla="*/ 894029 h 896577"/>
                  <a:gd name="connsiteX1" fmla="*/ 186623 w 675040"/>
                  <a:gd name="connsiteY1" fmla="*/ 1724 h 896577"/>
                  <a:gd name="connsiteX2" fmla="*/ 675040 w 675040"/>
                  <a:gd name="connsiteY2" fmla="*/ 0 h 896577"/>
                  <a:gd name="connsiteX3" fmla="*/ 179079 w 675040"/>
                  <a:gd name="connsiteY3" fmla="*/ 886531 h 896577"/>
                  <a:gd name="connsiteX4" fmla="*/ 0 w 675040"/>
                  <a:gd name="connsiteY4" fmla="*/ 894029 h 896577"/>
                  <a:gd name="connsiteX0" fmla="*/ 0 w 675040"/>
                  <a:gd name="connsiteY0" fmla="*/ 894029 h 918268"/>
                  <a:gd name="connsiteX1" fmla="*/ 186623 w 675040"/>
                  <a:gd name="connsiteY1" fmla="*/ 1724 h 918268"/>
                  <a:gd name="connsiteX2" fmla="*/ 675040 w 675040"/>
                  <a:gd name="connsiteY2" fmla="*/ 0 h 918268"/>
                  <a:gd name="connsiteX3" fmla="*/ 270986 w 675040"/>
                  <a:gd name="connsiteY3" fmla="*/ 918268 h 918268"/>
                  <a:gd name="connsiteX4" fmla="*/ 0 w 675040"/>
                  <a:gd name="connsiteY4" fmla="*/ 894029 h 918268"/>
                  <a:gd name="connsiteX0" fmla="*/ 0 w 675040"/>
                  <a:gd name="connsiteY0" fmla="*/ 894029 h 918268"/>
                  <a:gd name="connsiteX1" fmla="*/ 186623 w 675040"/>
                  <a:gd name="connsiteY1" fmla="*/ 1724 h 918268"/>
                  <a:gd name="connsiteX2" fmla="*/ 675040 w 675040"/>
                  <a:gd name="connsiteY2" fmla="*/ 0 h 918268"/>
                  <a:gd name="connsiteX3" fmla="*/ 270986 w 675040"/>
                  <a:gd name="connsiteY3" fmla="*/ 918268 h 918268"/>
                  <a:gd name="connsiteX4" fmla="*/ 0 w 675040"/>
                  <a:gd name="connsiteY4" fmla="*/ 894029 h 918268"/>
                  <a:gd name="connsiteX0" fmla="*/ 0 w 675040"/>
                  <a:gd name="connsiteY0" fmla="*/ 894029 h 918268"/>
                  <a:gd name="connsiteX1" fmla="*/ 186623 w 675040"/>
                  <a:gd name="connsiteY1" fmla="*/ 1724 h 918268"/>
                  <a:gd name="connsiteX2" fmla="*/ 675040 w 675040"/>
                  <a:gd name="connsiteY2" fmla="*/ 0 h 918268"/>
                  <a:gd name="connsiteX3" fmla="*/ 270986 w 675040"/>
                  <a:gd name="connsiteY3" fmla="*/ 918268 h 918268"/>
                  <a:gd name="connsiteX4" fmla="*/ 0 w 675040"/>
                  <a:gd name="connsiteY4" fmla="*/ 894029 h 918268"/>
                  <a:gd name="connsiteX0" fmla="*/ 0 w 675040"/>
                  <a:gd name="connsiteY0" fmla="*/ 894029 h 918268"/>
                  <a:gd name="connsiteX1" fmla="*/ 186623 w 675040"/>
                  <a:gd name="connsiteY1" fmla="*/ 1724 h 918268"/>
                  <a:gd name="connsiteX2" fmla="*/ 675040 w 675040"/>
                  <a:gd name="connsiteY2" fmla="*/ 0 h 918268"/>
                  <a:gd name="connsiteX3" fmla="*/ 270986 w 675040"/>
                  <a:gd name="connsiteY3" fmla="*/ 918268 h 918268"/>
                  <a:gd name="connsiteX4" fmla="*/ 0 w 675040"/>
                  <a:gd name="connsiteY4" fmla="*/ 894029 h 918268"/>
                  <a:gd name="connsiteX0" fmla="*/ 0 w 675040"/>
                  <a:gd name="connsiteY0" fmla="*/ 894029 h 918268"/>
                  <a:gd name="connsiteX1" fmla="*/ 186623 w 675040"/>
                  <a:gd name="connsiteY1" fmla="*/ 1724 h 918268"/>
                  <a:gd name="connsiteX2" fmla="*/ 675040 w 675040"/>
                  <a:gd name="connsiteY2" fmla="*/ 0 h 918268"/>
                  <a:gd name="connsiteX3" fmla="*/ 270986 w 675040"/>
                  <a:gd name="connsiteY3" fmla="*/ 918268 h 918268"/>
                  <a:gd name="connsiteX4" fmla="*/ 0 w 675040"/>
                  <a:gd name="connsiteY4" fmla="*/ 894029 h 918268"/>
                  <a:gd name="connsiteX0" fmla="*/ 0 w 675040"/>
                  <a:gd name="connsiteY0" fmla="*/ 894029 h 918268"/>
                  <a:gd name="connsiteX1" fmla="*/ 186623 w 675040"/>
                  <a:gd name="connsiteY1" fmla="*/ 1724 h 918268"/>
                  <a:gd name="connsiteX2" fmla="*/ 675040 w 675040"/>
                  <a:gd name="connsiteY2" fmla="*/ 0 h 918268"/>
                  <a:gd name="connsiteX3" fmla="*/ 270986 w 675040"/>
                  <a:gd name="connsiteY3" fmla="*/ 918268 h 918268"/>
                  <a:gd name="connsiteX4" fmla="*/ 0 w 675040"/>
                  <a:gd name="connsiteY4" fmla="*/ 894029 h 918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040" h="918268">
                    <a:moveTo>
                      <a:pt x="0" y="894029"/>
                    </a:moveTo>
                    <a:cubicBezTo>
                      <a:pt x="111484" y="603455"/>
                      <a:pt x="127519" y="615275"/>
                      <a:pt x="186623" y="1724"/>
                    </a:cubicBezTo>
                    <a:cubicBezTo>
                      <a:pt x="431451" y="14348"/>
                      <a:pt x="449377" y="35256"/>
                      <a:pt x="675040" y="0"/>
                    </a:cubicBezTo>
                    <a:cubicBezTo>
                      <a:pt x="377586" y="467035"/>
                      <a:pt x="377233" y="643076"/>
                      <a:pt x="270986" y="918268"/>
                    </a:cubicBezTo>
                    <a:cubicBezTo>
                      <a:pt x="136701" y="889632"/>
                      <a:pt x="92525" y="908114"/>
                      <a:pt x="0" y="89402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957" name="Rectangle 956">
                <a:extLst>
                  <a:ext uri="{FF2B5EF4-FFF2-40B4-BE49-F238E27FC236}">
                    <a16:creationId xmlns:a16="http://schemas.microsoft.com/office/drawing/2014/main" id="{B13372F6-7422-A24B-A223-1174A9270D3C}"/>
                  </a:ext>
                </a:extLst>
              </p:cNvPr>
              <p:cNvSpPr/>
              <p:nvPr/>
            </p:nvSpPr>
            <p:spPr bwMode="auto">
              <a:xfrm rot="10800000">
                <a:off x="7290624" y="4495800"/>
                <a:ext cx="498084" cy="41266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58" name="Straight Connector 957">
                <a:extLst>
                  <a:ext uri="{FF2B5EF4-FFF2-40B4-BE49-F238E27FC236}">
                    <a16:creationId xmlns:a16="http://schemas.microsoft.com/office/drawing/2014/main" id="{E33D11D1-8D4D-F14F-B9FC-6D2FB093890B}"/>
                  </a:ext>
                </a:extLst>
              </p:cNvPr>
              <p:cNvCxnSpPr>
                <a:cxnSpLocks/>
                <a:stCxn id="965" idx="6"/>
              </p:cNvCxnSpPr>
              <p:nvPr/>
            </p:nvCxnSpPr>
            <p:spPr bwMode="auto">
              <a:xfrm>
                <a:off x="7792404" y="4459742"/>
                <a:ext cx="3541" cy="87298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59" name="Group 607">
                <a:extLst>
                  <a:ext uri="{FF2B5EF4-FFF2-40B4-BE49-F238E27FC236}">
                    <a16:creationId xmlns:a16="http://schemas.microsoft.com/office/drawing/2014/main" id="{12AC3864-6986-E84A-85C7-6895574A88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88330" y="5258905"/>
                <a:ext cx="507588" cy="221730"/>
                <a:chOff x="4128636" y="3606589"/>
                <a:chExt cx="568145" cy="338667"/>
              </a:xfrm>
            </p:grpSpPr>
            <p:sp>
              <p:nvSpPr>
                <p:cNvPr id="972" name="Oval 971">
                  <a:extLst>
                    <a:ext uri="{FF2B5EF4-FFF2-40B4-BE49-F238E27FC236}">
                      <a16:creationId xmlns:a16="http://schemas.microsoft.com/office/drawing/2014/main" id="{1C323077-6C9C-1746-A411-C1B91269146D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22550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EE440552-5BF2-324D-8F4B-CBBAD5E25F28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74" name="Oval 973">
                  <a:extLst>
                    <a:ext uri="{FF2B5EF4-FFF2-40B4-BE49-F238E27FC236}">
                      <a16:creationId xmlns:a16="http://schemas.microsoft.com/office/drawing/2014/main" id="{352AAEDD-5767-E14C-A897-289B1F7E9906}"/>
                    </a:ext>
                  </a:extLst>
                </p:cNvPr>
                <p:cNvSpPr/>
                <p:nvPr/>
              </p:nvSpPr>
              <p:spPr>
                <a:xfrm>
                  <a:off x="4128205" y="3600530"/>
                  <a:ext cx="568606" cy="230348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75" name="Straight Connector 974">
                  <a:extLst>
                    <a:ext uri="{FF2B5EF4-FFF2-40B4-BE49-F238E27FC236}">
                      <a16:creationId xmlns:a16="http://schemas.microsoft.com/office/drawing/2014/main" id="{703AA525-DABB-0145-AB73-1F4B2D918977}"/>
                    </a:ext>
                  </a:extLst>
                </p:cNvPr>
                <p:cNvCxnSpPr/>
                <p:nvPr/>
              </p:nvCxnSpPr>
              <p:spPr>
                <a:xfrm>
                  <a:off x="4696811" y="3719341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76" name="Straight Connector 975">
                  <a:extLst>
                    <a:ext uri="{FF2B5EF4-FFF2-40B4-BE49-F238E27FC236}">
                      <a16:creationId xmlns:a16="http://schemas.microsoft.com/office/drawing/2014/main" id="{4325B995-3B4C-0C4D-A71A-517823605523}"/>
                    </a:ext>
                  </a:extLst>
                </p:cNvPr>
                <p:cNvCxnSpPr/>
                <p:nvPr/>
              </p:nvCxnSpPr>
              <p:spPr>
                <a:xfrm>
                  <a:off x="4128205" y="3719341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60" name="Rectangle 959">
                <a:extLst>
                  <a:ext uri="{FF2B5EF4-FFF2-40B4-BE49-F238E27FC236}">
                    <a16:creationId xmlns:a16="http://schemas.microsoft.com/office/drawing/2014/main" id="{67DB7B11-56CE-334A-ADC8-5DC41B2B2B31}"/>
                  </a:ext>
                </a:extLst>
              </p:cNvPr>
              <p:cNvSpPr/>
              <p:nvPr/>
            </p:nvSpPr>
            <p:spPr bwMode="auto">
              <a:xfrm>
                <a:off x="7289533" y="4897315"/>
                <a:ext cx="496887" cy="438584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61" name="Straight Connector 960">
                <a:extLst>
                  <a:ext uri="{FF2B5EF4-FFF2-40B4-BE49-F238E27FC236}">
                    <a16:creationId xmlns:a16="http://schemas.microsoft.com/office/drawing/2014/main" id="{A04F27FE-A553-BA4D-8784-D3F9D239406C}"/>
                  </a:ext>
                </a:extLst>
              </p:cNvPr>
              <p:cNvCxnSpPr>
                <a:cxnSpLocks/>
                <a:stCxn id="965" idx="2"/>
              </p:cNvCxnSpPr>
              <p:nvPr/>
            </p:nvCxnSpPr>
            <p:spPr bwMode="auto">
              <a:xfrm flipH="1">
                <a:off x="7283184" y="4459742"/>
                <a:ext cx="7570" cy="96664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62" name="Group 595">
                <a:extLst>
                  <a:ext uri="{FF2B5EF4-FFF2-40B4-BE49-F238E27FC236}">
                    <a16:creationId xmlns:a16="http://schemas.microsoft.com/office/drawing/2014/main" id="{7A9DFB75-AD21-E042-816D-12C833D0B1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0091" y="4371657"/>
                <a:ext cx="503828" cy="248286"/>
                <a:chOff x="2183302" y="1564542"/>
                <a:chExt cx="1200154" cy="440314"/>
              </a:xfrm>
            </p:grpSpPr>
            <p:sp>
              <p:nvSpPr>
                <p:cNvPr id="963" name="Oval 962">
                  <a:extLst>
                    <a:ext uri="{FF2B5EF4-FFF2-40B4-BE49-F238E27FC236}">
                      <a16:creationId xmlns:a16="http://schemas.microsoft.com/office/drawing/2014/main" id="{EBC1A268-4FE6-7C48-A7EB-5B88F961348E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192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Rectangle 963">
                  <a:extLst>
                    <a:ext uri="{FF2B5EF4-FFF2-40B4-BE49-F238E27FC236}">
                      <a16:creationId xmlns:a16="http://schemas.microsoft.com/office/drawing/2014/main" id="{7E5BFB83-4F66-5340-A6C8-AE2EA6969B5D}"/>
                    </a:ext>
                  </a:extLst>
                </p:cNvPr>
                <p:cNvSpPr/>
                <p:nvPr/>
              </p:nvSpPr>
              <p:spPr bwMode="auto">
                <a:xfrm>
                  <a:off x="2184881" y="1736237"/>
                  <a:ext cx="1198746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Oval 964">
                  <a:extLst>
                    <a:ext uri="{FF2B5EF4-FFF2-40B4-BE49-F238E27FC236}">
                      <a16:creationId xmlns:a16="http://schemas.microsoft.com/office/drawing/2014/main" id="{835B3555-2BFA-4345-AEDE-3AFF012D1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81" y="1564505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6" name="Freeform 965">
                  <a:extLst>
                    <a:ext uri="{FF2B5EF4-FFF2-40B4-BE49-F238E27FC236}">
                      <a16:creationId xmlns:a16="http://schemas.microsoft.com/office/drawing/2014/main" id="{9C54B396-F12D-CD4B-97BD-8CD97DC9CB69}"/>
                    </a:ext>
                  </a:extLst>
                </p:cNvPr>
                <p:cNvSpPr/>
                <p:nvPr/>
              </p:nvSpPr>
              <p:spPr bwMode="auto">
                <a:xfrm>
                  <a:off x="2491185" y="1671486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Freeform 966">
                  <a:extLst>
                    <a:ext uri="{FF2B5EF4-FFF2-40B4-BE49-F238E27FC236}">
                      <a16:creationId xmlns:a16="http://schemas.microsoft.com/office/drawing/2014/main" id="{74A5A762-7F2A-7146-9F8E-38B680D0FA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256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8" name="Freeform 967">
                  <a:extLst>
                    <a:ext uri="{FF2B5EF4-FFF2-40B4-BE49-F238E27FC236}">
                      <a16:creationId xmlns:a16="http://schemas.microsoft.com/office/drawing/2014/main" id="{2A01FA01-3AF8-6C49-B347-15EC8DD1F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2161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9" name="Freeform 968">
                  <a:extLst>
                    <a:ext uri="{FF2B5EF4-FFF2-40B4-BE49-F238E27FC236}">
                      <a16:creationId xmlns:a16="http://schemas.microsoft.com/office/drawing/2014/main" id="{45B074FE-A579-4E44-9C72-7EC6937937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7" y="1724976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D7BA177F-687A-5349-B8D9-E812C7AD3962}"/>
                    </a:ext>
                  </a:extLst>
                </p:cNvPr>
                <p:cNvCxnSpPr>
                  <a:cxnSpLocks noChangeShapeType="1"/>
                  <a:endCxn id="965" idx="2"/>
                </p:cNvCxnSpPr>
                <p:nvPr/>
              </p:nvCxnSpPr>
              <p:spPr bwMode="auto">
                <a:xfrm flipH="1" flipV="1">
                  <a:off x="2184881" y="1722161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71" name="Straight Connector 970">
                  <a:extLst>
                    <a:ext uri="{FF2B5EF4-FFF2-40B4-BE49-F238E27FC236}">
                      <a16:creationId xmlns:a16="http://schemas.microsoft.com/office/drawing/2014/main" id="{2708807E-0266-644C-A6E9-061ABB06D12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7" y="1727792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DE0F43A-8A46-714A-B944-7CB92C38A25B}"/>
                </a:ext>
              </a:extLst>
            </p:cNvPr>
            <p:cNvGrpSpPr/>
            <p:nvPr/>
          </p:nvGrpSpPr>
          <p:grpSpPr>
            <a:xfrm>
              <a:off x="7920869" y="4329565"/>
              <a:ext cx="870440" cy="1680290"/>
              <a:chOff x="7920869" y="4329565"/>
              <a:chExt cx="870440" cy="1680290"/>
            </a:xfrm>
          </p:grpSpPr>
          <p:sp>
            <p:nvSpPr>
              <p:cNvPr id="928" name="Freeform 927">
                <a:extLst>
                  <a:ext uri="{FF2B5EF4-FFF2-40B4-BE49-F238E27FC236}">
                    <a16:creationId xmlns:a16="http://schemas.microsoft.com/office/drawing/2014/main" id="{0D857BEA-FC6F-1449-A5C0-C21CC8BC5CED}"/>
                  </a:ext>
                </a:extLst>
              </p:cNvPr>
              <p:cNvSpPr/>
              <p:nvPr/>
            </p:nvSpPr>
            <p:spPr bwMode="auto">
              <a:xfrm>
                <a:off x="7920869" y="5455817"/>
                <a:ext cx="865187" cy="554038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23004 w 954755"/>
                  <a:gd name="connsiteY0" fmla="*/ 943771 h 976186"/>
                  <a:gd name="connsiteX1" fmla="*/ 455145 w 954755"/>
                  <a:gd name="connsiteY1" fmla="*/ 11688 h 976186"/>
                  <a:gd name="connsiteX2" fmla="*/ 954755 w 954755"/>
                  <a:gd name="connsiteY2" fmla="*/ 0 h 976186"/>
                  <a:gd name="connsiteX3" fmla="*/ 728484 w 954755"/>
                  <a:gd name="connsiteY3" fmla="*/ 976186 h 976186"/>
                  <a:gd name="connsiteX4" fmla="*/ 23004 w 954755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56363"/>
                  <a:gd name="connsiteY0" fmla="*/ 932083 h 954654"/>
                  <a:gd name="connsiteX1" fmla="*/ 432141 w 956363"/>
                  <a:gd name="connsiteY1" fmla="*/ 0 h 954654"/>
                  <a:gd name="connsiteX2" fmla="*/ 956363 w 956363"/>
                  <a:gd name="connsiteY2" fmla="*/ 12924 h 954654"/>
                  <a:gd name="connsiteX3" fmla="*/ 183705 w 956363"/>
                  <a:gd name="connsiteY3" fmla="*/ 954654 h 954654"/>
                  <a:gd name="connsiteX4" fmla="*/ 0 w 956363"/>
                  <a:gd name="connsiteY4" fmla="*/ 932083 h 954654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1011379"/>
                  <a:gd name="connsiteY0" fmla="*/ 605727 h 758185"/>
                  <a:gd name="connsiteX1" fmla="*/ 490915 w 1011379"/>
                  <a:gd name="connsiteY1" fmla="*/ 13939 h 758185"/>
                  <a:gd name="connsiteX2" fmla="*/ 1011379 w 1011379"/>
                  <a:gd name="connsiteY2" fmla="*/ 563 h 758185"/>
                  <a:gd name="connsiteX3" fmla="*/ 268780 w 1011379"/>
                  <a:gd name="connsiteY3" fmla="*/ 758185 h 758185"/>
                  <a:gd name="connsiteX4" fmla="*/ 0 w 1011379"/>
                  <a:gd name="connsiteY4" fmla="*/ 605727 h 758185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05727"/>
                  <a:gd name="connsiteX1" fmla="*/ 490915 w 1011379"/>
                  <a:gd name="connsiteY1" fmla="*/ 13939 h 605727"/>
                  <a:gd name="connsiteX2" fmla="*/ 1011379 w 1011379"/>
                  <a:gd name="connsiteY2" fmla="*/ 563 h 605727"/>
                  <a:gd name="connsiteX3" fmla="*/ 318823 w 1011379"/>
                  <a:gd name="connsiteY3" fmla="*/ 553361 h 605727"/>
                  <a:gd name="connsiteX4" fmla="*/ 0 w 1011379"/>
                  <a:gd name="connsiteY4" fmla="*/ 605727 h 605727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251" h="553361">
                    <a:moveTo>
                      <a:pt x="0" y="540783"/>
                    </a:moveTo>
                    <a:cubicBezTo>
                      <a:pt x="274887" y="134762"/>
                      <a:pt x="159176" y="337938"/>
                      <a:pt x="345787" y="13939"/>
                    </a:cubicBezTo>
                    <a:cubicBezTo>
                      <a:pt x="520528" y="18247"/>
                      <a:pt x="691510" y="-3745"/>
                      <a:pt x="866251" y="563"/>
                    </a:cubicBezTo>
                    <a:cubicBezTo>
                      <a:pt x="252709" y="502795"/>
                      <a:pt x="640047" y="209256"/>
                      <a:pt x="173695" y="553361"/>
                    </a:cubicBezTo>
                    <a:cubicBezTo>
                      <a:pt x="39410" y="524725"/>
                      <a:pt x="196198" y="539317"/>
                      <a:pt x="0" y="54078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937" name="Rectangle 936">
                <a:extLst>
                  <a:ext uri="{FF2B5EF4-FFF2-40B4-BE49-F238E27FC236}">
                    <a16:creationId xmlns:a16="http://schemas.microsoft.com/office/drawing/2014/main" id="{73DDF967-9AF3-2A4F-AE8E-6BE3B9FF2E91}"/>
                  </a:ext>
                </a:extLst>
              </p:cNvPr>
              <p:cNvSpPr/>
              <p:nvPr/>
            </p:nvSpPr>
            <p:spPr bwMode="auto">
              <a:xfrm rot="10800000">
                <a:off x="8288771" y="4495799"/>
                <a:ext cx="498084" cy="36196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38" name="Straight Connector 937">
                <a:extLst>
                  <a:ext uri="{FF2B5EF4-FFF2-40B4-BE49-F238E27FC236}">
                    <a16:creationId xmlns:a16="http://schemas.microsoft.com/office/drawing/2014/main" id="{4E2A68FE-149D-DD45-B62C-268C2B480787}"/>
                  </a:ext>
                </a:extLst>
              </p:cNvPr>
              <p:cNvCxnSpPr>
                <a:cxnSpLocks/>
                <a:stCxn id="945" idx="6"/>
              </p:cNvCxnSpPr>
              <p:nvPr/>
            </p:nvCxnSpPr>
            <p:spPr bwMode="auto">
              <a:xfrm>
                <a:off x="8783370" y="4418446"/>
                <a:ext cx="7939" cy="955919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39" name="Group 634">
                <a:extLst>
                  <a:ext uri="{FF2B5EF4-FFF2-40B4-BE49-F238E27FC236}">
                    <a16:creationId xmlns:a16="http://schemas.microsoft.com/office/drawing/2014/main" id="{EA89FBDD-115D-B744-8C40-278D9ECECB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83693" y="5300332"/>
                <a:ext cx="507588" cy="221941"/>
                <a:chOff x="4128636" y="3606589"/>
                <a:chExt cx="568145" cy="338667"/>
              </a:xfrm>
            </p:grpSpPr>
            <p:sp>
              <p:nvSpPr>
                <p:cNvPr id="952" name="Oval 951">
                  <a:extLst>
                    <a:ext uri="{FF2B5EF4-FFF2-40B4-BE49-F238E27FC236}">
                      <a16:creationId xmlns:a16="http://schemas.microsoft.com/office/drawing/2014/main" id="{ADD15AEA-0E06-3444-AA78-D1D680AED400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225284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CBDCEDCB-60F4-7D47-8AE9-D843D17AF39C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111431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4" name="Oval 953">
                  <a:extLst>
                    <a:ext uri="{FF2B5EF4-FFF2-40B4-BE49-F238E27FC236}">
                      <a16:creationId xmlns:a16="http://schemas.microsoft.com/office/drawing/2014/main" id="{96CC10B3-D82A-D340-B795-8505902BBB5B}"/>
                    </a:ext>
                  </a:extLst>
                </p:cNvPr>
                <p:cNvSpPr/>
                <p:nvPr/>
              </p:nvSpPr>
              <p:spPr>
                <a:xfrm>
                  <a:off x="4128205" y="3605704"/>
                  <a:ext cx="568606" cy="22528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55" name="Straight Connector 954">
                  <a:extLst>
                    <a:ext uri="{FF2B5EF4-FFF2-40B4-BE49-F238E27FC236}">
                      <a16:creationId xmlns:a16="http://schemas.microsoft.com/office/drawing/2014/main" id="{3B133DA9-A713-2849-A8D7-EDE46E681761}"/>
                    </a:ext>
                  </a:extLst>
                </p:cNvPr>
                <p:cNvCxnSpPr/>
                <p:nvPr/>
              </p:nvCxnSpPr>
              <p:spPr>
                <a:xfrm>
                  <a:off x="4696811" y="3719558"/>
                  <a:ext cx="0" cy="11143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56" name="Straight Connector 955">
                  <a:extLst>
                    <a:ext uri="{FF2B5EF4-FFF2-40B4-BE49-F238E27FC236}">
                      <a16:creationId xmlns:a16="http://schemas.microsoft.com/office/drawing/2014/main" id="{BC22357C-1B49-FD47-A8E1-4EE9363277E0}"/>
                    </a:ext>
                  </a:extLst>
                </p:cNvPr>
                <p:cNvCxnSpPr/>
                <p:nvPr/>
              </p:nvCxnSpPr>
              <p:spPr>
                <a:xfrm>
                  <a:off x="4128205" y="3719558"/>
                  <a:ext cx="0" cy="11143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40" name="Rectangle 939">
                <a:extLst>
                  <a:ext uri="{FF2B5EF4-FFF2-40B4-BE49-F238E27FC236}">
                    <a16:creationId xmlns:a16="http://schemas.microsoft.com/office/drawing/2014/main" id="{8A75ED0D-201E-C349-9238-A2D94F02D3E1}"/>
                  </a:ext>
                </a:extLst>
              </p:cNvPr>
              <p:cNvSpPr/>
              <p:nvPr/>
            </p:nvSpPr>
            <p:spPr bwMode="auto">
              <a:xfrm>
                <a:off x="8284895" y="4904436"/>
                <a:ext cx="496888" cy="473104"/>
              </a:xfrm>
              <a:prstGeom prst="rect">
                <a:avLst/>
              </a:prstGeom>
              <a:gradFill rotWithShape="1">
                <a:gsLst>
                  <a:gs pos="100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41" name="Straight Connector 940">
                <a:extLst>
                  <a:ext uri="{FF2B5EF4-FFF2-40B4-BE49-F238E27FC236}">
                    <a16:creationId xmlns:a16="http://schemas.microsoft.com/office/drawing/2014/main" id="{690B7076-D7BF-A64B-A741-7A1AB99BC7BD}"/>
                  </a:ext>
                </a:extLst>
              </p:cNvPr>
              <p:cNvCxnSpPr>
                <a:cxnSpLocks/>
                <a:stCxn id="945" idx="2"/>
              </p:cNvCxnSpPr>
              <p:nvPr/>
            </p:nvCxnSpPr>
            <p:spPr bwMode="auto">
              <a:xfrm flipH="1">
                <a:off x="8278546" y="4418446"/>
                <a:ext cx="3174" cy="1049581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42" name="Group 622">
                <a:extLst>
                  <a:ext uri="{FF2B5EF4-FFF2-40B4-BE49-F238E27FC236}">
                    <a16:creationId xmlns:a16="http://schemas.microsoft.com/office/drawing/2014/main" id="{536C1E87-C19D-B549-A398-BDAA53318F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81058" y="4329565"/>
                <a:ext cx="503828" cy="248522"/>
                <a:chOff x="2183302" y="1564542"/>
                <a:chExt cx="1200154" cy="440314"/>
              </a:xfrm>
            </p:grpSpPr>
            <p:sp>
              <p:nvSpPr>
                <p:cNvPr id="943" name="Oval 942">
                  <a:extLst>
                    <a:ext uri="{FF2B5EF4-FFF2-40B4-BE49-F238E27FC236}">
                      <a16:creationId xmlns:a16="http://schemas.microsoft.com/office/drawing/2014/main" id="{2FA609ED-2E63-804A-8736-890A528B12F8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075"/>
                  <a:ext cx="1194966" cy="315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4" name="Rectangle 943">
                  <a:extLst>
                    <a:ext uri="{FF2B5EF4-FFF2-40B4-BE49-F238E27FC236}">
                      <a16:creationId xmlns:a16="http://schemas.microsoft.com/office/drawing/2014/main" id="{355D3E63-F907-0E45-8C46-4E02D5408E65}"/>
                    </a:ext>
                  </a:extLst>
                </p:cNvPr>
                <p:cNvSpPr/>
                <p:nvPr/>
              </p:nvSpPr>
              <p:spPr bwMode="auto">
                <a:xfrm>
                  <a:off x="2184879" y="1736077"/>
                  <a:ext cx="1198749" cy="11250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5" name="Oval 944">
                  <a:extLst>
                    <a:ext uri="{FF2B5EF4-FFF2-40B4-BE49-F238E27FC236}">
                      <a16:creationId xmlns:a16="http://schemas.microsoft.com/office/drawing/2014/main" id="{575934DF-B322-274A-92BC-3407CBF594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508"/>
                  <a:ext cx="1194966" cy="315014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6" name="Freeform 945">
                  <a:extLst>
                    <a:ext uri="{FF2B5EF4-FFF2-40B4-BE49-F238E27FC236}">
                      <a16:creationId xmlns:a16="http://schemas.microsoft.com/office/drawing/2014/main" id="{CBF18B9D-FBE2-C54E-A32D-C409E6C62912}"/>
                    </a:ext>
                  </a:extLst>
                </p:cNvPr>
                <p:cNvSpPr/>
                <p:nvPr/>
              </p:nvSpPr>
              <p:spPr bwMode="auto">
                <a:xfrm>
                  <a:off x="2491185" y="1671388"/>
                  <a:ext cx="582357" cy="157507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7" name="Freeform 946">
                  <a:extLst>
                    <a:ext uri="{FF2B5EF4-FFF2-40B4-BE49-F238E27FC236}">
                      <a16:creationId xmlns:a16="http://schemas.microsoft.com/office/drawing/2014/main" id="{E96DBFA6-2771-A54D-B845-79612A393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198"/>
                  <a:ext cx="703366" cy="112505"/>
                </a:xfrm>
                <a:custGeom>
                  <a:avLst/>
                  <a:gdLst>
                    <a:gd name="T0" fmla="*/ 0 w 3723451"/>
                    <a:gd name="T1" fmla="*/ 27524 h 932950"/>
                    <a:gd name="T2" fmla="*/ 123762 w 3723451"/>
                    <a:gd name="T3" fmla="*/ 324 h 932950"/>
                    <a:gd name="T4" fmla="*/ 350560 w 3723451"/>
                    <a:gd name="T5" fmla="*/ 62775 h 932950"/>
                    <a:gd name="T6" fmla="*/ 566927 w 3723451"/>
                    <a:gd name="T7" fmla="*/ 0 h 932950"/>
                    <a:gd name="T8" fmla="*/ 703366 w 3723451"/>
                    <a:gd name="T9" fmla="*/ 24980 h 932950"/>
                    <a:gd name="T10" fmla="*/ 601856 w 3723451"/>
                    <a:gd name="T11" fmla="*/ 55698 h 932950"/>
                    <a:gd name="T12" fmla="*/ 569173 w 3723451"/>
                    <a:gd name="T13" fmla="*/ 47416 h 932950"/>
                    <a:gd name="T14" fmla="*/ 354544 w 3723451"/>
                    <a:gd name="T15" fmla="*/ 112505 h 932950"/>
                    <a:gd name="T16" fmla="*/ 134425 w 3723451"/>
                    <a:gd name="T17" fmla="*/ 49811 h 932950"/>
                    <a:gd name="T18" fmla="*/ 98836 w 3723451"/>
                    <a:gd name="T19" fmla="*/ 56577 h 932950"/>
                    <a:gd name="T20" fmla="*/ 0 w 3723451"/>
                    <a:gd name="T21" fmla="*/ 27524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8" name="Freeform 947">
                  <a:extLst>
                    <a:ext uri="{FF2B5EF4-FFF2-40B4-BE49-F238E27FC236}">
                      <a16:creationId xmlns:a16="http://schemas.microsoft.com/office/drawing/2014/main" id="{02B4EA66-7954-AA46-ABFF-843F0F9139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4827"/>
                  <a:ext cx="260925" cy="9562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895 h 809868"/>
                    <a:gd name="T4" fmla="*/ 165165 w 1366596"/>
                    <a:gd name="T5" fmla="*/ 95629 h 809868"/>
                    <a:gd name="T6" fmla="*/ 878 w 1366596"/>
                    <a:gd name="T7" fmla="*/ 50531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9" name="Freeform 948">
                  <a:extLst>
                    <a:ext uri="{FF2B5EF4-FFF2-40B4-BE49-F238E27FC236}">
                      <a16:creationId xmlns:a16="http://schemas.microsoft.com/office/drawing/2014/main" id="{F20F445F-471B-7448-AAA1-96643F81BE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7640"/>
                  <a:ext cx="253364" cy="92816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4789 h 791462"/>
                    <a:gd name="T4" fmla="*/ 91661 w 1348191"/>
                    <a:gd name="T5" fmla="*/ 92816 h 791462"/>
                    <a:gd name="T6" fmla="*/ 0 w 1348191"/>
                    <a:gd name="T7" fmla="*/ 71770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50" name="Straight Connector 949">
                  <a:extLst>
                    <a:ext uri="{FF2B5EF4-FFF2-40B4-BE49-F238E27FC236}">
                      <a16:creationId xmlns:a16="http://schemas.microsoft.com/office/drawing/2014/main" id="{4BDF3FD2-413B-0D4C-9A59-50D44FBEA121}"/>
                    </a:ext>
                  </a:extLst>
                </p:cNvPr>
                <p:cNvCxnSpPr>
                  <a:cxnSpLocks noChangeShapeType="1"/>
                  <a:endCxn id="945" idx="2"/>
                </p:cNvCxnSpPr>
                <p:nvPr/>
              </p:nvCxnSpPr>
              <p:spPr bwMode="auto">
                <a:xfrm flipH="1" flipV="1">
                  <a:off x="2184879" y="1722015"/>
                  <a:ext cx="3783" cy="12094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51" name="Straight Connector 950">
                  <a:extLst>
                    <a:ext uri="{FF2B5EF4-FFF2-40B4-BE49-F238E27FC236}">
                      <a16:creationId xmlns:a16="http://schemas.microsoft.com/office/drawing/2014/main" id="{71DA60AE-C589-FA44-94AB-B21A49C1523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30452"/>
                  <a:ext cx="3783" cy="120944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B5756541-DE04-D343-ADA3-E578917497B6}"/>
              </a:ext>
            </a:extLst>
          </p:cNvPr>
          <p:cNvGrpSpPr>
            <a:grpSpLocks/>
          </p:cNvGrpSpPr>
          <p:nvPr/>
        </p:nvGrpSpPr>
        <p:grpSpPr bwMode="auto">
          <a:xfrm>
            <a:off x="3765336" y="4727644"/>
            <a:ext cx="4981829" cy="693736"/>
            <a:chOff x="2055070" y="4690247"/>
            <a:chExt cx="4980938" cy="694338"/>
          </a:xfrm>
        </p:grpSpPr>
        <p:grpSp>
          <p:nvGrpSpPr>
            <p:cNvPr id="1044" name="Group 554">
              <a:extLst>
                <a:ext uri="{FF2B5EF4-FFF2-40B4-BE49-F238E27FC236}">
                  <a16:creationId xmlns:a16="http://schemas.microsoft.com/office/drawing/2014/main" id="{368CBAA7-B3CD-B447-8953-FE800957A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21810" y="5055687"/>
              <a:ext cx="428216" cy="328897"/>
              <a:chOff x="2948176" y="3912858"/>
              <a:chExt cx="428535" cy="329059"/>
            </a:xfrm>
          </p:grpSpPr>
          <p:sp>
            <p:nvSpPr>
              <p:cNvPr id="1065" name="Rectangle 1064">
                <a:extLst>
                  <a:ext uri="{FF2B5EF4-FFF2-40B4-BE49-F238E27FC236}">
                    <a16:creationId xmlns:a16="http://schemas.microsoft.com/office/drawing/2014/main" id="{C71DD82B-ED54-9D40-848F-40B6802EC749}"/>
                  </a:ext>
                </a:extLst>
              </p:cNvPr>
              <p:cNvSpPr/>
              <p:nvPr/>
            </p:nvSpPr>
            <p:spPr>
              <a:xfrm>
                <a:off x="2951022" y="3912858"/>
                <a:ext cx="425689" cy="329059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5A2CCD06-A52B-594C-895E-DE5616109835}"/>
                  </a:ext>
                </a:extLst>
              </p:cNvPr>
              <p:cNvCxnSpPr/>
              <p:nvPr/>
            </p:nvCxnSpPr>
            <p:spPr>
              <a:xfrm>
                <a:off x="2948177" y="4005058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CAE78986-A47E-684D-AC0D-81B0C9B79A88}"/>
                  </a:ext>
                </a:extLst>
              </p:cNvPr>
              <p:cNvCxnSpPr/>
              <p:nvPr/>
            </p:nvCxnSpPr>
            <p:spPr>
              <a:xfrm>
                <a:off x="2948176" y="406864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CEA4CB24-3526-B94F-BDC2-D6FC123FF46E}"/>
                  </a:ext>
                </a:extLst>
              </p:cNvPr>
              <p:cNvCxnSpPr>
                <a:stCxn id="1065" idx="2"/>
              </p:cNvCxnSpPr>
              <p:nvPr/>
            </p:nvCxnSpPr>
            <p:spPr>
              <a:xfrm flipH="1" flipV="1">
                <a:off x="3162278" y="4005058"/>
                <a:ext cx="1589" cy="236859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5" name="Group 582">
              <a:extLst>
                <a:ext uri="{FF2B5EF4-FFF2-40B4-BE49-F238E27FC236}">
                  <a16:creationId xmlns:a16="http://schemas.microsoft.com/office/drawing/2014/main" id="{813A6CA3-90B1-754D-8C2A-B486DE6440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4307" y="5055687"/>
              <a:ext cx="429383" cy="328898"/>
              <a:chOff x="2948037" y="3912924"/>
              <a:chExt cx="429703" cy="329060"/>
            </a:xfrm>
          </p:grpSpPr>
          <p:sp>
            <p:nvSpPr>
              <p:cNvPr id="1061" name="Rectangle 1060">
                <a:extLst>
                  <a:ext uri="{FF2B5EF4-FFF2-40B4-BE49-F238E27FC236}">
                    <a16:creationId xmlns:a16="http://schemas.microsoft.com/office/drawing/2014/main" id="{CDA497B5-1F53-4B4A-B52C-8AF25ACDEA7D}"/>
                  </a:ext>
                </a:extLst>
              </p:cNvPr>
              <p:cNvSpPr/>
              <p:nvPr/>
            </p:nvSpPr>
            <p:spPr>
              <a:xfrm>
                <a:off x="2950882" y="3912924"/>
                <a:ext cx="425689" cy="329059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62" name="Straight Connector 1061">
                <a:extLst>
                  <a:ext uri="{FF2B5EF4-FFF2-40B4-BE49-F238E27FC236}">
                    <a16:creationId xmlns:a16="http://schemas.microsoft.com/office/drawing/2014/main" id="{1FEFA7AF-47D6-9044-B6BA-FCC567BC9B9F}"/>
                  </a:ext>
                </a:extLst>
              </p:cNvPr>
              <p:cNvCxnSpPr/>
              <p:nvPr/>
            </p:nvCxnSpPr>
            <p:spPr>
              <a:xfrm>
                <a:off x="2952051" y="400512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F2F3585A-E53E-A040-84F7-9123881B9F28}"/>
                  </a:ext>
                </a:extLst>
              </p:cNvPr>
              <p:cNvCxnSpPr/>
              <p:nvPr/>
            </p:nvCxnSpPr>
            <p:spPr>
              <a:xfrm>
                <a:off x="2948037" y="4068711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F72283CD-AFD3-8E4E-9857-F6D589080734}"/>
                  </a:ext>
                </a:extLst>
              </p:cNvPr>
              <p:cNvCxnSpPr>
                <a:stCxn id="1061" idx="2"/>
              </p:cNvCxnSpPr>
              <p:nvPr/>
            </p:nvCxnSpPr>
            <p:spPr>
              <a:xfrm flipH="1" flipV="1">
                <a:off x="3162139" y="4005125"/>
                <a:ext cx="1588" cy="236859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6" name="Group 609">
              <a:extLst>
                <a:ext uri="{FF2B5EF4-FFF2-40B4-BE49-F238E27FC236}">
                  <a16:creationId xmlns:a16="http://schemas.microsoft.com/office/drawing/2014/main" id="{89D38A41-C0E7-004E-889C-35371BDB49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1440" y="5052513"/>
              <a:ext cx="430135" cy="328897"/>
              <a:chOff x="2951837" y="3912722"/>
              <a:chExt cx="430454" cy="329058"/>
            </a:xfrm>
          </p:grpSpPr>
          <p:sp>
            <p:nvSpPr>
              <p:cNvPr id="1057" name="Rectangle 1056">
                <a:extLst>
                  <a:ext uri="{FF2B5EF4-FFF2-40B4-BE49-F238E27FC236}">
                    <a16:creationId xmlns:a16="http://schemas.microsoft.com/office/drawing/2014/main" id="{7E038D77-DD73-D34F-AE34-D667F6E9B9F0}"/>
                  </a:ext>
                </a:extLst>
              </p:cNvPr>
              <p:cNvSpPr/>
              <p:nvPr/>
            </p:nvSpPr>
            <p:spPr>
              <a:xfrm>
                <a:off x="2956602" y="3912722"/>
                <a:ext cx="425689" cy="329058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id="{D2968903-9149-5948-9F49-8F05AE95D6F0}"/>
                  </a:ext>
                </a:extLst>
              </p:cNvPr>
              <p:cNvCxnSpPr/>
              <p:nvPr/>
            </p:nvCxnSpPr>
            <p:spPr>
              <a:xfrm>
                <a:off x="2951837" y="4004922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id="{6B45A1AF-6B67-DD42-AEDE-F73D064563E4}"/>
                  </a:ext>
                </a:extLst>
              </p:cNvPr>
              <p:cNvCxnSpPr/>
              <p:nvPr/>
            </p:nvCxnSpPr>
            <p:spPr>
              <a:xfrm>
                <a:off x="2955849" y="4068509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0FF66FC3-DA6A-CB44-8117-4648AAEC93ED}"/>
                  </a:ext>
                </a:extLst>
              </p:cNvPr>
              <p:cNvCxnSpPr>
                <a:stCxn id="1057" idx="2"/>
              </p:cNvCxnSpPr>
              <p:nvPr/>
            </p:nvCxnSpPr>
            <p:spPr>
              <a:xfrm flipH="1" flipV="1">
                <a:off x="3167858" y="4004922"/>
                <a:ext cx="1588" cy="236858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7" name="Group 636">
              <a:extLst>
                <a:ext uri="{FF2B5EF4-FFF2-40B4-BE49-F238E27FC236}">
                  <a16:creationId xmlns:a16="http://schemas.microsoft.com/office/drawing/2014/main" id="{6DF58C37-21E3-AF4F-B080-530FD985E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5874" y="5046158"/>
              <a:ext cx="430134" cy="328898"/>
              <a:chOff x="2955740" y="3913102"/>
              <a:chExt cx="430453" cy="328747"/>
            </a:xfrm>
          </p:grpSpPr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F4182402-0285-CD46-9828-6534BE97D257}"/>
                  </a:ext>
                </a:extLst>
              </p:cNvPr>
              <p:cNvSpPr/>
              <p:nvPr/>
            </p:nvSpPr>
            <p:spPr>
              <a:xfrm>
                <a:off x="2960504" y="3913102"/>
                <a:ext cx="425689" cy="328747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D14A7BEB-C638-0A47-B8DE-352AFA82413E}"/>
                  </a:ext>
                </a:extLst>
              </p:cNvPr>
              <p:cNvCxnSpPr/>
              <p:nvPr/>
            </p:nvCxnSpPr>
            <p:spPr>
              <a:xfrm>
                <a:off x="2955740" y="400521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F02DD2C2-E65E-7E4C-B479-635D130D51D4}"/>
                  </a:ext>
                </a:extLst>
              </p:cNvPr>
              <p:cNvCxnSpPr/>
              <p:nvPr/>
            </p:nvCxnSpPr>
            <p:spPr>
              <a:xfrm>
                <a:off x="2959751" y="4067152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01A054F6-D6ED-F249-8703-213FDF32A722}"/>
                  </a:ext>
                </a:extLst>
              </p:cNvPr>
              <p:cNvCxnSpPr>
                <a:stCxn id="1053" idx="2"/>
              </p:cNvCxnSpPr>
              <p:nvPr/>
            </p:nvCxnSpPr>
            <p:spPr>
              <a:xfrm flipH="1" flipV="1">
                <a:off x="3171761" y="4005215"/>
                <a:ext cx="1588" cy="236634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8" name="Group 554">
              <a:extLst>
                <a:ext uri="{FF2B5EF4-FFF2-40B4-BE49-F238E27FC236}">
                  <a16:creationId xmlns:a16="http://schemas.microsoft.com/office/drawing/2014/main" id="{BAA5C424-578C-0343-914E-B5BD57101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5070" y="4690247"/>
              <a:ext cx="675320" cy="521222"/>
              <a:chOff x="2931664" y="3912603"/>
              <a:chExt cx="430450" cy="329314"/>
            </a:xfrm>
          </p:grpSpPr>
          <p:sp>
            <p:nvSpPr>
              <p:cNvPr id="1049" name="Rectangle 1048">
                <a:extLst>
                  <a:ext uri="{FF2B5EF4-FFF2-40B4-BE49-F238E27FC236}">
                    <a16:creationId xmlns:a16="http://schemas.microsoft.com/office/drawing/2014/main" id="{A0CDA39B-A97A-7842-8A3D-C53D637AE12E}"/>
                  </a:ext>
                </a:extLst>
              </p:cNvPr>
              <p:cNvSpPr/>
              <p:nvPr/>
            </p:nvSpPr>
            <p:spPr>
              <a:xfrm>
                <a:off x="2936722" y="3913607"/>
                <a:ext cx="425923" cy="32826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779BD574-9352-0A4A-AD81-3425C567CA59}"/>
                  </a:ext>
                </a:extLst>
              </p:cNvPr>
              <p:cNvCxnSpPr/>
              <p:nvPr/>
            </p:nvCxnSpPr>
            <p:spPr>
              <a:xfrm>
                <a:off x="2932675" y="4004959"/>
                <a:ext cx="42491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E4722BD0-017E-9C4D-9B3E-BB2C34567D80}"/>
                  </a:ext>
                </a:extLst>
              </p:cNvPr>
              <p:cNvCxnSpPr/>
              <p:nvPr/>
            </p:nvCxnSpPr>
            <p:spPr>
              <a:xfrm>
                <a:off x="2932675" y="4069207"/>
                <a:ext cx="42491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BA1C7D13-CACA-DE42-A4BD-9DF0691F3FA5}"/>
                  </a:ext>
                </a:extLst>
              </p:cNvPr>
              <p:cNvCxnSpPr>
                <a:stCxn id="1049" idx="2"/>
              </p:cNvCxnSpPr>
              <p:nvPr/>
            </p:nvCxnSpPr>
            <p:spPr>
              <a:xfrm flipH="1" flipV="1">
                <a:off x="3148166" y="4004959"/>
                <a:ext cx="1011" cy="236914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</p:grpSp>
      <p:sp>
        <p:nvSpPr>
          <p:cNvPr id="373" name="TextBox 257">
            <a:extLst>
              <a:ext uri="{FF2B5EF4-FFF2-40B4-BE49-F238E27FC236}">
                <a16:creationId xmlns:a16="http://schemas.microsoft.com/office/drawing/2014/main" id="{F4B7880C-9B9E-BC47-BEF3-F1B49D225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474" y="2563584"/>
            <a:ext cx="1125965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914400" marR="0" lvl="1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3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</a:t>
            </a: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eneralized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forwarding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 </a:t>
            </a:r>
          </a:p>
          <a:p>
            <a:pPr marL="1314450" marR="0" lvl="2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3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many header fields can determine action</a:t>
            </a:r>
          </a:p>
          <a:p>
            <a:pPr marL="1314450" marR="0" lvl="2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3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many action possible: drop/copy/modify/log packet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EB18609-2205-A249-9D68-205D424A2ECF}"/>
              </a:ext>
            </a:extLst>
          </p:cNvPr>
          <p:cNvGrpSpPr/>
          <p:nvPr/>
        </p:nvGrpSpPr>
        <p:grpSpPr>
          <a:xfrm>
            <a:off x="1232001" y="4781571"/>
            <a:ext cx="2463699" cy="307777"/>
            <a:chOff x="1232001" y="4781571"/>
            <a:chExt cx="2463699" cy="307777"/>
          </a:xfrm>
        </p:grpSpPr>
        <p:sp>
          <p:nvSpPr>
            <p:cNvPr id="355" name="TextBox 6">
              <a:extLst>
                <a:ext uri="{FF2B5EF4-FFF2-40B4-BE49-F238E27FC236}">
                  <a16:creationId xmlns:a16="http://schemas.microsoft.com/office/drawing/2014/main" id="{B9CE97C1-70E2-1B46-A362-9326BB303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2001" y="4781571"/>
              <a:ext cx="199231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forwarding table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18FD357-53DF-2C4F-884C-13EFB7472111}"/>
                </a:ext>
              </a:extLst>
            </p:cNvPr>
            <p:cNvCxnSpPr/>
            <p:nvPr/>
          </p:nvCxnSpPr>
          <p:spPr>
            <a:xfrm>
              <a:off x="2641600" y="4953000"/>
              <a:ext cx="1054100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223B0B-9826-DD42-9402-328FE8BFC20E}"/>
              </a:ext>
            </a:extLst>
          </p:cNvPr>
          <p:cNvGrpSpPr/>
          <p:nvPr/>
        </p:nvGrpSpPr>
        <p:grpSpPr>
          <a:xfrm>
            <a:off x="1253574" y="1255484"/>
            <a:ext cx="9389026" cy="4030693"/>
            <a:chOff x="1253574" y="1255484"/>
            <a:chExt cx="9389026" cy="4030693"/>
          </a:xfrm>
        </p:grpSpPr>
        <p:sp>
          <p:nvSpPr>
            <p:cNvPr id="377" name="TextBox 257">
              <a:extLst>
                <a:ext uri="{FF2B5EF4-FFF2-40B4-BE49-F238E27FC236}">
                  <a16:creationId xmlns:a16="http://schemas.microsoft.com/office/drawing/2014/main" id="{3FD4971D-4348-1141-8B93-F0D44DDFD0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2674" y="1255484"/>
              <a:ext cx="261992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(aka: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flow table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)</a:t>
              </a:r>
            </a:p>
          </p:txBody>
        </p:sp>
        <p:sp>
          <p:nvSpPr>
            <p:cNvPr id="378" name="TextBox 257">
              <a:extLst>
                <a:ext uri="{FF2B5EF4-FFF2-40B4-BE49-F238E27FC236}">
                  <a16:creationId xmlns:a16="http://schemas.microsoft.com/office/drawing/2014/main" id="{6831D934-21EE-F044-AFB7-110D2271A6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3574" y="4978400"/>
              <a:ext cx="155312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(aka: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flow table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)</a:t>
              </a:r>
            </a:p>
          </p:txBody>
        </p:sp>
      </p:grpSp>
      <p:sp>
        <p:nvSpPr>
          <p:cNvPr id="380" name="TextBox 257">
            <a:extLst>
              <a:ext uri="{FF2B5EF4-FFF2-40B4-BE49-F238E27FC236}">
                <a16:creationId xmlns:a16="http://schemas.microsoft.com/office/drawing/2014/main" id="{EB52E785-426C-8A41-A346-A5059F7CE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023" y="2139218"/>
            <a:ext cx="112596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914400" marR="0" lvl="1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3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destination-based forwarding: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forward based on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dest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. IP address</a:t>
            </a:r>
          </a:p>
        </p:txBody>
      </p:sp>
      <p:sp>
        <p:nvSpPr>
          <p:cNvPr id="223" name="Slide Number Placeholder 3">
            <a:extLst>
              <a:ext uri="{FF2B5EF4-FFF2-40B4-BE49-F238E27FC236}">
                <a16:creationId xmlns:a16="http://schemas.microsoft.com/office/drawing/2014/main" id="{B73C8E8A-E0D2-6B4B-BF9E-AC7347C80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-0.05364 0.466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2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3" grpId="0"/>
      <p:bldP spid="38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719438-0C98-CC4E-B2A6-DFB0F8C5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467"/>
            <a:ext cx="10854128" cy="304675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C0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flow: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defined by header field values 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(in link-, network-, transport-layer fields)</a:t>
            </a: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C0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generalized forwarding: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simple</a:t>
            </a:r>
            <a:r>
              <a:rPr lang="en-US" altLang="en-US" dirty="0">
                <a:solidFill>
                  <a:srgbClr val="C0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packet-handling rules</a:t>
            </a:r>
          </a:p>
          <a:p>
            <a:pPr lvl="1"/>
            <a:r>
              <a:rPr lang="en-US" altLang="en-US" dirty="0">
                <a:solidFill>
                  <a:srgbClr val="0000A8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match:</a:t>
            </a:r>
            <a:r>
              <a:rPr lang="en-US" altLang="en-US" dirty="0">
                <a:solidFill>
                  <a:srgbClr val="000090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pattern</a:t>
            </a:r>
            <a:r>
              <a:rPr lang="en-US" altLang="en-US" dirty="0">
                <a:solidFill>
                  <a:srgbClr val="000090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values in packet header fields</a:t>
            </a:r>
          </a:p>
          <a:p>
            <a:pPr lvl="1"/>
            <a:r>
              <a:rPr lang="en-US" altLang="en-US" dirty="0">
                <a:solidFill>
                  <a:srgbClr val="0000A8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actions: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for matched packet: drop, forward, modify, matched packet or send matched packet to controller </a:t>
            </a:r>
          </a:p>
          <a:p>
            <a:pPr lvl="1"/>
            <a:r>
              <a:rPr lang="en-US" altLang="en-US" dirty="0">
                <a:solidFill>
                  <a:srgbClr val="0000A8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priority: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disambiguate overlapping patterns</a:t>
            </a:r>
          </a:p>
          <a:p>
            <a:pPr lvl="1"/>
            <a:r>
              <a:rPr lang="en-US" altLang="en-US" dirty="0">
                <a:solidFill>
                  <a:srgbClr val="0000A8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counters: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#bytes and #packets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05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Flow table abstraction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AE99D-C5EA-5147-B11F-7A5B7FCE54AE}"/>
              </a:ext>
            </a:extLst>
          </p:cNvPr>
          <p:cNvGrpSpPr/>
          <p:nvPr/>
        </p:nvGrpSpPr>
        <p:grpSpPr>
          <a:xfrm>
            <a:off x="847391" y="4483100"/>
            <a:ext cx="7244522" cy="2202828"/>
            <a:chOff x="848139" y="4484689"/>
            <a:chExt cx="7244522" cy="220282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62506F8-ECEC-2E42-805B-42E4D94FA9CB}"/>
                </a:ext>
              </a:extLst>
            </p:cNvPr>
            <p:cNvCxnSpPr/>
            <p:nvPr/>
          </p:nvCxnSpPr>
          <p:spPr>
            <a:xfrm>
              <a:off x="848139" y="6202017"/>
              <a:ext cx="519485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CF0EDD-3789-414C-ACC3-3BF841E39C99}"/>
                </a:ext>
              </a:extLst>
            </p:cNvPr>
            <p:cNvGrpSpPr/>
            <p:nvPr/>
          </p:nvGrpSpPr>
          <p:grpSpPr>
            <a:xfrm>
              <a:off x="2117350" y="5637144"/>
              <a:ext cx="2269120" cy="1028699"/>
              <a:chOff x="7493876" y="2774731"/>
              <a:chExt cx="1481958" cy="894622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CF1E2C8F-E181-3B43-A519-0FC1DEA4B61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CE0A78E-9FDA-334F-9AD4-8A4ED942B1C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C1D1C42-5DC5-DE41-880F-2DB6C20303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AEEDB7BE-ECB9-AE43-B7F9-9420522500B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8484C86C-9AA8-0C48-9C1B-936E42E298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79FD6387-1AB1-7743-A3A7-ED8933D501E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5CDE1FFF-560A-D046-879A-1BAD0681C80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B8332F6D-32E8-0249-999D-30692A5A7E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7100" y="4484689"/>
              <a:ext cx="3355561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Router’s flow table define router’s 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match+action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rules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BA19BCA-1317-9E49-B6D6-B6CF8B58E795}"/>
                </a:ext>
              </a:extLst>
            </p:cNvPr>
            <p:cNvGrpSpPr/>
            <p:nvPr/>
          </p:nvGrpSpPr>
          <p:grpSpPr>
            <a:xfrm>
              <a:off x="2535862" y="4518992"/>
              <a:ext cx="1998847" cy="1325048"/>
              <a:chOff x="8327282" y="4055165"/>
              <a:chExt cx="2091509" cy="1325048"/>
            </a:xfrm>
          </p:grpSpPr>
          <p:grpSp>
            <p:nvGrpSpPr>
              <p:cNvPr id="20" name="Group 554">
                <a:extLst>
                  <a:ext uri="{FF2B5EF4-FFF2-40B4-BE49-F238E27FC236}">
                    <a16:creationId xmlns:a16="http://schemas.microsoft.com/office/drawing/2014/main" id="{F0AAF6D0-8EA6-E749-9758-CE8F2B209D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7282" y="4121430"/>
                <a:ext cx="2091509" cy="1258783"/>
                <a:chOff x="2932675" y="3919324"/>
                <a:chExt cx="429970" cy="319189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03BF111-23DE-1945-8735-48B7B51FDA35}"/>
                    </a:ext>
                  </a:extLst>
                </p:cNvPr>
                <p:cNvSpPr/>
                <p:nvPr/>
              </p:nvSpPr>
              <p:spPr>
                <a:xfrm>
                  <a:off x="2936722" y="3919324"/>
                  <a:ext cx="425923" cy="319189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3B28D0C4-B5C9-5844-BF1E-1197CD1800CC}"/>
                    </a:ext>
                  </a:extLst>
                </p:cNvPr>
                <p:cNvCxnSpPr/>
                <p:nvPr/>
              </p:nvCxnSpPr>
              <p:spPr>
                <a:xfrm>
                  <a:off x="2932675" y="4004959"/>
                  <a:ext cx="424911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293CE468-AA72-B340-AB98-BDBA2EE69A0B}"/>
                    </a:ext>
                  </a:extLst>
                </p:cNvPr>
                <p:cNvCxnSpPr/>
                <p:nvPr/>
              </p:nvCxnSpPr>
              <p:spPr>
                <a:xfrm>
                  <a:off x="2932675" y="4069207"/>
                  <a:ext cx="424911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AFD2436-CAFF-8042-BF47-7E024FE6789B}"/>
                    </a:ext>
                  </a:extLst>
                </p:cNvPr>
                <p:cNvCxnSpPr>
                  <a:cxnSpLocks/>
                  <a:stCxn id="21" idx="2"/>
                </p:cNvCxnSpPr>
                <p:nvPr/>
              </p:nvCxnSpPr>
              <p:spPr>
                <a:xfrm flipH="1" flipV="1">
                  <a:off x="3148166" y="4001599"/>
                  <a:ext cx="1517" cy="23691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5B25A3-83EE-0C42-A451-21C2EA7C24E0}"/>
                  </a:ext>
                </a:extLst>
              </p:cNvPr>
              <p:cNvSpPr txBox="1"/>
              <p:nvPr/>
            </p:nvSpPr>
            <p:spPr>
              <a:xfrm>
                <a:off x="8759686" y="4055165"/>
                <a:ext cx="1265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Flow table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F3A5449-AA06-DE4B-8FA1-C9212AFA1460}"/>
                  </a:ext>
                </a:extLst>
              </p:cNvPr>
              <p:cNvSpPr txBox="1"/>
              <p:nvPr/>
            </p:nvSpPr>
            <p:spPr>
              <a:xfrm>
                <a:off x="8461513" y="4379843"/>
                <a:ext cx="837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match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BF5AE11-1691-C64E-A175-EA1E60B74E4A}"/>
                  </a:ext>
                </a:extLst>
              </p:cNvPr>
              <p:cNvSpPr txBox="1"/>
              <p:nvPr/>
            </p:nvSpPr>
            <p:spPr>
              <a:xfrm>
                <a:off x="9409044" y="4386470"/>
                <a:ext cx="8322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action</a:t>
                </a:r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4E34B4-C7CA-6740-A020-13986B97F632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4386238" y="5804452"/>
              <a:ext cx="2398875" cy="19036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575B8A9-3D40-6341-867B-507C81B4BA39}"/>
                </a:ext>
              </a:extLst>
            </p:cNvPr>
            <p:cNvCxnSpPr>
              <a:cxnSpLocks/>
            </p:cNvCxnSpPr>
            <p:nvPr/>
          </p:nvCxnSpPr>
          <p:spPr>
            <a:xfrm>
              <a:off x="4399722" y="6361044"/>
              <a:ext cx="755373" cy="32647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5A6A87A6-6869-BA48-B857-B9B45AE26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99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719438-0C98-CC4E-B2A6-DFB0F8C5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467"/>
            <a:ext cx="10515600" cy="304675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C0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flow: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defined by header fields</a:t>
            </a:r>
          </a:p>
          <a:p>
            <a:r>
              <a:rPr lang="en-US" altLang="en-US" dirty="0">
                <a:solidFill>
                  <a:srgbClr val="C0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generalized forwarding: simple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packet-handling rules</a:t>
            </a:r>
          </a:p>
          <a:p>
            <a:pPr lvl="1"/>
            <a:r>
              <a:rPr lang="en-US" altLang="en-US" dirty="0">
                <a:solidFill>
                  <a:srgbClr val="0000A8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match:</a:t>
            </a:r>
            <a:r>
              <a:rPr lang="en-US" altLang="en-US" dirty="0">
                <a:solidFill>
                  <a:srgbClr val="000090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pattern</a:t>
            </a:r>
            <a:r>
              <a:rPr lang="en-US" altLang="en-US" dirty="0">
                <a:solidFill>
                  <a:srgbClr val="000090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values in packet header fields</a:t>
            </a:r>
          </a:p>
          <a:p>
            <a:pPr lvl="1"/>
            <a:r>
              <a:rPr lang="en-US" altLang="en-US" dirty="0">
                <a:solidFill>
                  <a:srgbClr val="0000A8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actions: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for matched packet: drop, forward, modify, matched packet or send matched packet to controller </a:t>
            </a:r>
          </a:p>
          <a:p>
            <a:pPr lvl="1"/>
            <a:r>
              <a:rPr lang="en-US" altLang="en-US" dirty="0">
                <a:solidFill>
                  <a:srgbClr val="0000A8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priority: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disambiguate overlapping patterns</a:t>
            </a:r>
          </a:p>
          <a:p>
            <a:pPr lvl="1"/>
            <a:r>
              <a:rPr lang="en-US" altLang="en-US" dirty="0">
                <a:solidFill>
                  <a:srgbClr val="0000A8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counters: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#bytes and #packets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62506F8-ECEC-2E42-805B-42E4D94FA9CB}"/>
              </a:ext>
            </a:extLst>
          </p:cNvPr>
          <p:cNvCxnSpPr/>
          <p:nvPr/>
        </p:nvCxnSpPr>
        <p:spPr>
          <a:xfrm>
            <a:off x="848139" y="6202017"/>
            <a:ext cx="51948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FCF0EDD-3789-414C-ACC3-3BF841E39C99}"/>
              </a:ext>
            </a:extLst>
          </p:cNvPr>
          <p:cNvGrpSpPr/>
          <p:nvPr/>
        </p:nvGrpSpPr>
        <p:grpSpPr>
          <a:xfrm>
            <a:off x="2117350" y="5637144"/>
            <a:ext cx="2269120" cy="1028699"/>
            <a:chOff x="7493876" y="2774731"/>
            <a:chExt cx="1481958" cy="89462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F1E2C8F-E181-3B43-A519-0FC1DEA4B61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E0A78E-9FDA-334F-9AD4-8A4ED942B1C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1D1C42-5DC5-DE41-880F-2DB6C20303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AEEDB7BE-ECB9-AE43-B7F9-9420522500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8484C86C-9AA8-0C48-9C1B-936E42E298D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79FD6387-1AB1-7743-A3A7-ED8933D501E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5CDE1FFF-560A-D046-879A-1BAD0681C80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BA19BCA-1317-9E49-B6D6-B6CF8B58E795}"/>
              </a:ext>
            </a:extLst>
          </p:cNvPr>
          <p:cNvGrpSpPr/>
          <p:nvPr/>
        </p:nvGrpSpPr>
        <p:grpSpPr>
          <a:xfrm>
            <a:off x="2535862" y="4518992"/>
            <a:ext cx="1998847" cy="1325048"/>
            <a:chOff x="8327282" y="4055165"/>
            <a:chExt cx="2091509" cy="1325048"/>
          </a:xfrm>
        </p:grpSpPr>
        <p:grpSp>
          <p:nvGrpSpPr>
            <p:cNvPr id="20" name="Group 554">
              <a:extLst>
                <a:ext uri="{FF2B5EF4-FFF2-40B4-BE49-F238E27FC236}">
                  <a16:creationId xmlns:a16="http://schemas.microsoft.com/office/drawing/2014/main" id="{F0AAF6D0-8EA6-E749-9758-CE8F2B209D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27282" y="4121430"/>
              <a:ext cx="2091509" cy="1258783"/>
              <a:chOff x="2932675" y="3919324"/>
              <a:chExt cx="429970" cy="31918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03BF111-23DE-1945-8735-48B7B51FDA35}"/>
                  </a:ext>
                </a:extLst>
              </p:cNvPr>
              <p:cNvSpPr/>
              <p:nvPr/>
            </p:nvSpPr>
            <p:spPr>
              <a:xfrm>
                <a:off x="2936722" y="3919324"/>
                <a:ext cx="425923" cy="319189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B28D0C4-B5C9-5844-BF1E-1197CD1800CC}"/>
                  </a:ext>
                </a:extLst>
              </p:cNvPr>
              <p:cNvCxnSpPr/>
              <p:nvPr/>
            </p:nvCxnSpPr>
            <p:spPr>
              <a:xfrm>
                <a:off x="2932675" y="4004959"/>
                <a:ext cx="42491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93CE468-AA72-B340-AB98-BDBA2EE69A0B}"/>
                  </a:ext>
                </a:extLst>
              </p:cNvPr>
              <p:cNvCxnSpPr/>
              <p:nvPr/>
            </p:nvCxnSpPr>
            <p:spPr>
              <a:xfrm>
                <a:off x="2932675" y="4069207"/>
                <a:ext cx="42491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AFD2436-CAFF-8042-BF47-7E024FE6789B}"/>
                  </a:ext>
                </a:extLst>
              </p:cNvPr>
              <p:cNvCxnSpPr>
                <a:cxnSpLocks/>
                <a:stCxn id="21" idx="2"/>
              </p:cNvCxnSpPr>
              <p:nvPr/>
            </p:nvCxnSpPr>
            <p:spPr>
              <a:xfrm flipH="1" flipV="1">
                <a:off x="3148166" y="4001599"/>
                <a:ext cx="1517" cy="236914"/>
              </a:xfrm>
              <a:prstGeom prst="line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5B25A3-83EE-0C42-A451-21C2EA7C24E0}"/>
                </a:ext>
              </a:extLst>
            </p:cNvPr>
            <p:cNvSpPr txBox="1"/>
            <p:nvPr/>
          </p:nvSpPr>
          <p:spPr>
            <a:xfrm>
              <a:off x="8759686" y="4055165"/>
              <a:ext cx="1265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Flow table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F3A5449-AA06-DE4B-8FA1-C9212AFA1460}"/>
                </a:ext>
              </a:extLst>
            </p:cNvPr>
            <p:cNvSpPr txBox="1"/>
            <p:nvPr/>
          </p:nvSpPr>
          <p:spPr>
            <a:xfrm>
              <a:off x="8461513" y="4379843"/>
              <a:ext cx="8379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match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BF5AE11-1691-C64E-A175-EA1E60B74E4A}"/>
                </a:ext>
              </a:extLst>
            </p:cNvPr>
            <p:cNvSpPr txBox="1"/>
            <p:nvPr/>
          </p:nvSpPr>
          <p:spPr>
            <a:xfrm>
              <a:off x="9409044" y="4386470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action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84E34B4-C7CA-6740-A020-13986B97F63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386238" y="5804452"/>
            <a:ext cx="2398875" cy="1903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75B8A9-3D40-6341-867B-507C81B4BA39}"/>
              </a:ext>
            </a:extLst>
          </p:cNvPr>
          <p:cNvCxnSpPr>
            <a:cxnSpLocks/>
          </p:cNvCxnSpPr>
          <p:nvPr/>
        </p:nvCxnSpPr>
        <p:spPr>
          <a:xfrm>
            <a:off x="4399722" y="6361044"/>
            <a:ext cx="755373" cy="32647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0AE0A89-AC33-BF4C-92BE-57E02010D08E}"/>
              </a:ext>
            </a:extLst>
          </p:cNvPr>
          <p:cNvSpPr txBox="1"/>
          <p:nvPr/>
        </p:nvSpPr>
        <p:spPr>
          <a:xfrm>
            <a:off x="1828800" y="58707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53A182-ED02-724B-B717-34A471A9D7DC}"/>
              </a:ext>
            </a:extLst>
          </p:cNvPr>
          <p:cNvSpPr txBox="1"/>
          <p:nvPr/>
        </p:nvSpPr>
        <p:spPr>
          <a:xfrm>
            <a:off x="4340087" y="63676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EDB1F3-36CA-944D-979C-CE1587B157B4}"/>
              </a:ext>
            </a:extLst>
          </p:cNvPr>
          <p:cNvSpPr txBox="1"/>
          <p:nvPr/>
        </p:nvSpPr>
        <p:spPr>
          <a:xfrm>
            <a:off x="4784035" y="61490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464804-CC10-384C-AEB4-90FDA3AE9F07}"/>
              </a:ext>
            </a:extLst>
          </p:cNvPr>
          <p:cNvSpPr txBox="1"/>
          <p:nvPr/>
        </p:nvSpPr>
        <p:spPr>
          <a:xfrm>
            <a:off x="4565375" y="5784575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064E8A-1F8D-3347-A456-A767F49DA813}"/>
              </a:ext>
            </a:extLst>
          </p:cNvPr>
          <p:cNvGrpSpPr/>
          <p:nvPr/>
        </p:nvGrpSpPr>
        <p:grpSpPr>
          <a:xfrm>
            <a:off x="4533981" y="4345979"/>
            <a:ext cx="6820091" cy="1571138"/>
            <a:chOff x="4518991" y="4315999"/>
            <a:chExt cx="6820091" cy="1571138"/>
          </a:xfrm>
        </p:grpSpPr>
        <p:sp>
          <p:nvSpPr>
            <p:cNvPr id="29" name="TextBox 32">
              <a:extLst>
                <a:ext uri="{FF2B5EF4-FFF2-40B4-BE49-F238E27FC236}">
                  <a16:creationId xmlns:a16="http://schemas.microsoft.com/office/drawing/2014/main" id="{B82879F5-A8E9-4742-AC89-B09339E850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4876" y="5517805"/>
              <a:ext cx="13131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* : wildcard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156E13C-C349-EC4C-B479-040B1712E32E}"/>
                </a:ext>
              </a:extLst>
            </p:cNvPr>
            <p:cNvSpPr/>
            <p:nvPr/>
          </p:nvSpPr>
          <p:spPr>
            <a:xfrm>
              <a:off x="4518991" y="4320209"/>
              <a:ext cx="808383" cy="1497495"/>
            </a:xfrm>
            <a:custGeom>
              <a:avLst/>
              <a:gdLst>
                <a:gd name="connsiteX0" fmla="*/ 13252 w 808383"/>
                <a:gd name="connsiteY0" fmla="*/ 1497495 h 1497495"/>
                <a:gd name="connsiteX1" fmla="*/ 808383 w 808383"/>
                <a:gd name="connsiteY1" fmla="*/ 1192695 h 1497495"/>
                <a:gd name="connsiteX2" fmla="*/ 795131 w 808383"/>
                <a:gd name="connsiteY2" fmla="*/ 0 h 1497495"/>
                <a:gd name="connsiteX3" fmla="*/ 0 w 808383"/>
                <a:gd name="connsiteY3" fmla="*/ 887895 h 1497495"/>
                <a:gd name="connsiteX4" fmla="*/ 13252 w 808383"/>
                <a:gd name="connsiteY4" fmla="*/ 1497495 h 149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383" h="1497495">
                  <a:moveTo>
                    <a:pt x="13252" y="1497495"/>
                  </a:moveTo>
                  <a:lnTo>
                    <a:pt x="808383" y="1192695"/>
                  </a:lnTo>
                  <a:lnTo>
                    <a:pt x="795131" y="0"/>
                  </a:lnTo>
                  <a:lnTo>
                    <a:pt x="0" y="887895"/>
                  </a:lnTo>
                  <a:lnTo>
                    <a:pt x="13252" y="1497495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E279AE1-4F6D-FA4B-8F69-D1B6D664A081}"/>
                </a:ext>
              </a:extLst>
            </p:cNvPr>
            <p:cNvCxnSpPr>
              <a:cxnSpLocks/>
            </p:cNvCxnSpPr>
            <p:nvPr/>
          </p:nvCxnSpPr>
          <p:spPr>
            <a:xfrm>
              <a:off x="8691768" y="4315999"/>
              <a:ext cx="0" cy="120015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22">
              <a:extLst>
                <a:ext uri="{FF2B5EF4-FFF2-40B4-BE49-F238E27FC236}">
                  <a16:creationId xmlns:a16="http://schemas.microsoft.com/office/drawing/2014/main" id="{1EA29FD6-93E2-D248-8287-1EF1A763B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056" y="4334323"/>
              <a:ext cx="3362117" cy="1191833"/>
            </a:xfrm>
            <a:prstGeom prst="rect">
              <a:avLst/>
            </a:prstGeom>
            <a:solidFill>
              <a:srgbClr val="BBE0E3"/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Rectangle 24">
              <a:extLst>
                <a:ext uri="{FF2B5EF4-FFF2-40B4-BE49-F238E27FC236}">
                  <a16:creationId xmlns:a16="http://schemas.microsoft.com/office/drawing/2014/main" id="{84DD72A2-6599-5A4C-9EC1-40B227E83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339" y="4334323"/>
              <a:ext cx="2618270" cy="119183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5AE70A-DF8A-054F-8D4E-AC00C36D0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2405" y="5059180"/>
              <a:ext cx="5981700" cy="4616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ヒラギノ角ゴ Pro W3" charset="0"/>
                  <a:cs typeface="ヒラギノ角ゴ Pro W3" charset="0"/>
                  <a:sym typeface="Wingdings" charset="0"/>
                </a:rPr>
                <a:t>src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ヒラギノ角ゴ Pro W3" charset="0"/>
                  <a:cs typeface="ヒラギノ角ゴ Pro W3" charset="0"/>
                  <a:sym typeface="Wingdings" charset="0"/>
                </a:rPr>
                <a:t>=10.1.2.3,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ヒラギノ角ゴ Pro W3" charset="0"/>
                  <a:cs typeface="ヒラギノ角ゴ Pro W3" charset="0"/>
                  <a:sym typeface="Wingdings" charset="0"/>
                </a:rPr>
                <a:t>dest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ヒラギノ角ゴ Pro W3" charset="0"/>
                  <a:cs typeface="ヒラギノ角ゴ Pro W3" charset="0"/>
                  <a:sym typeface="Wingdings" charset="0"/>
                </a:rPr>
                <a:t>=*.*.*.*     send to controller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ヒラギノ角ゴ Pro W3" charset="0"/>
                <a:cs typeface="ヒラギノ角ゴ Pro W3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354FF9-2E1C-0D4C-B7EA-2B8179A51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894" y="4686925"/>
              <a:ext cx="5981700" cy="4616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ヒラギノ角ゴ Pro W3" charset="0"/>
                  <a:cs typeface="ヒラギノ角ゴ Pro W3" charset="0"/>
                </a:rPr>
                <a:t>src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ヒラギノ角ゴ Pro W3" charset="0"/>
                  <a:cs typeface="ヒラギノ角ゴ Pro W3" charset="0"/>
                </a:rPr>
                <a:t>=1.2.*.*,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ヒラギノ角ゴ Pro W3" charset="0"/>
                  <a:cs typeface="ヒラギノ角ゴ Pro W3" charset="0"/>
                </a:rPr>
                <a:t>dest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ヒラギノ角ゴ Pro W3" charset="0"/>
                  <a:cs typeface="ヒラギノ角ゴ Pro W3" charset="0"/>
                </a:rPr>
                <a:t>=*.*.*.*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ヒラギノ角ゴ Pro W3" charset="0"/>
                  <a:cs typeface="ヒラギノ角ゴ Pro W3" charset="0"/>
                  <a:sym typeface="Wingdings" charset="0"/>
                </a:rPr>
                <a:t>      drop                       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DCE6C5-716F-694B-9C85-A61362F1B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7382" y="4344648"/>
              <a:ext cx="5981700" cy="4616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ヒラギノ角ゴ Pro W3" charset="0"/>
                  <a:cs typeface="ヒラギノ角ゴ Pro W3" charset="0"/>
                  <a:sym typeface="Wingdings" charset="0"/>
                </a:rPr>
                <a:t>src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ヒラギノ角ゴ Pro W3" charset="0"/>
                  <a:cs typeface="ヒラギノ角ゴ Pro W3" charset="0"/>
                  <a:sym typeface="Wingdings" charset="0"/>
                </a:rPr>
                <a:t> = *.*.*.*,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ヒラギノ角ゴ Pro W3" charset="0"/>
                  <a:cs typeface="ヒラギノ角ゴ Pro W3" charset="0"/>
                  <a:sym typeface="Wingdings" charset="0"/>
                </a:rPr>
                <a:t>dest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ヒラギノ角ゴ Pro W3" charset="0"/>
                  <a:cs typeface="ヒラギノ角ゴ Pro W3" charset="0"/>
                  <a:sym typeface="Wingdings" charset="0"/>
                </a:rPr>
                <a:t>=3.4.*.*     forward(2)</a:t>
              </a:r>
            </a:p>
          </p:txBody>
        </p:sp>
      </p:grpSp>
      <p:sp>
        <p:nvSpPr>
          <p:cNvPr id="39" name="Title 2">
            <a:extLst>
              <a:ext uri="{FF2B5EF4-FFF2-40B4-BE49-F238E27FC236}">
                <a16:creationId xmlns:a16="http://schemas.microsoft.com/office/drawing/2014/main" id="{298945D1-38C0-AB46-AD5B-F3852F9BA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05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Flow table abstraction</a:t>
            </a:r>
          </a:p>
        </p:txBody>
      </p:sp>
      <p:sp>
        <p:nvSpPr>
          <p:cNvPr id="37" name="Slide Number Placeholder 3">
            <a:extLst>
              <a:ext uri="{FF2B5EF4-FFF2-40B4-BE49-F238E27FC236}">
                <a16:creationId xmlns:a16="http://schemas.microsoft.com/office/drawing/2014/main" id="{8ABAAF9F-271E-4141-8DD7-1504EF4B2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2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OpenFlow</a:t>
            </a:r>
            <a:r>
              <a:rPr lang="en-US" dirty="0"/>
              <a:t> Usage</a:t>
            </a:r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 flipH="1">
            <a:off x="2927351" y="2205039"/>
            <a:ext cx="1368425" cy="180022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>
            <a:off x="7824789" y="5065712"/>
            <a:ext cx="350837" cy="46990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8"/>
          <p:cNvSpPr>
            <a:spLocks/>
          </p:cNvSpPr>
          <p:nvPr/>
        </p:nvSpPr>
        <p:spPr bwMode="auto">
          <a:xfrm>
            <a:off x="9332602" y="1416051"/>
            <a:ext cx="1022972" cy="24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>
              <a:lnSpc>
                <a:spcPct val="90000"/>
              </a:lnSpc>
            </a:pPr>
            <a:r>
              <a:rPr lang="en-US">
                <a:latin typeface="Tele-GroteskFet" pitchFamily="2" charset="0"/>
                <a:ea typeface="ＭＳ Ｐゴシック" pitchFamily="34" charset="-128"/>
                <a:cs typeface="Tahoma" pitchFamily="34" charset="0"/>
                <a:sym typeface="Tahoma" pitchFamily="34" charset="0"/>
              </a:rPr>
              <a:t>Controller</a:t>
            </a: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9120188" y="1700213"/>
            <a:ext cx="1447800" cy="1447800"/>
            <a:chOff x="4656" y="1207"/>
            <a:chExt cx="912" cy="912"/>
          </a:xfrm>
        </p:grpSpPr>
        <p:pic>
          <p:nvPicPr>
            <p:cNvPr id="8" name="Picture 13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" y="1207"/>
              <a:ext cx="912" cy="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15"/>
            <p:cNvSpPr>
              <a:spLocks/>
            </p:cNvSpPr>
            <p:nvPr/>
          </p:nvSpPr>
          <p:spPr bwMode="auto">
            <a:xfrm>
              <a:off x="5148" y="1576"/>
              <a:ext cx="20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>
                  <a:solidFill>
                    <a:srgbClr val="FFFFFF"/>
                  </a:solidFill>
                  <a:latin typeface="Tele-GroteskFet" pitchFamily="2" charset="0"/>
                  <a:ea typeface="ＭＳ Ｐゴシック" pitchFamily="34" charset="-128"/>
                  <a:cs typeface="Arial" pitchFamily="34" charset="0"/>
                  <a:sym typeface="Arial" pitchFamily="34" charset="0"/>
                </a:rPr>
                <a:t>PC</a:t>
              </a:r>
            </a:p>
          </p:txBody>
        </p:sp>
      </p:grpSp>
      <p:sp>
        <p:nvSpPr>
          <p:cNvPr id="10" name="Rectangle 27"/>
          <p:cNvSpPr>
            <a:spLocks/>
          </p:cNvSpPr>
          <p:nvPr/>
        </p:nvSpPr>
        <p:spPr bwMode="auto">
          <a:xfrm>
            <a:off x="5067301" y="1901826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lang="en-US">
              <a:solidFill>
                <a:srgbClr val="000000"/>
              </a:solidFill>
              <a:ea typeface="ヒラギノ角ゴ ProN W3"/>
              <a:cs typeface="Times New Roman" pitchFamily="18" charset="0"/>
              <a:sym typeface="Arial" pitchFamily="34" charset="0"/>
            </a:endParaRPr>
          </a:p>
        </p:txBody>
      </p:sp>
      <p:sp>
        <p:nvSpPr>
          <p:cNvPr id="11" name="Line 30"/>
          <p:cNvSpPr>
            <a:spLocks noChangeShapeType="1"/>
          </p:cNvSpPr>
          <p:nvPr/>
        </p:nvSpPr>
        <p:spPr bwMode="auto">
          <a:xfrm>
            <a:off x="6311901" y="2133601"/>
            <a:ext cx="1439863" cy="1871663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31"/>
          <p:cNvSpPr>
            <a:spLocks noChangeShapeType="1"/>
          </p:cNvSpPr>
          <p:nvPr/>
        </p:nvSpPr>
        <p:spPr bwMode="auto">
          <a:xfrm flipH="1">
            <a:off x="2418300" y="5020260"/>
            <a:ext cx="287338" cy="46990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3" name="Picture 1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014538" y="5387976"/>
            <a:ext cx="92551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874001" y="5464176"/>
            <a:ext cx="92551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utoShape 42"/>
          <p:cNvSpPr>
            <a:spLocks noChangeArrowheads="1"/>
          </p:cNvSpPr>
          <p:nvPr/>
        </p:nvSpPr>
        <p:spPr bwMode="auto">
          <a:xfrm>
            <a:off x="4286251" y="1485900"/>
            <a:ext cx="2016125" cy="927100"/>
          </a:xfrm>
          <a:prstGeom prst="can">
            <a:avLst>
              <a:gd name="adj" fmla="val 34023"/>
            </a:avLst>
          </a:prstGeom>
          <a:gradFill rotWithShape="1">
            <a:gsLst>
              <a:gs pos="0">
                <a:srgbClr val="A1C1DB"/>
              </a:gs>
              <a:gs pos="39999">
                <a:srgbClr val="6297C2"/>
              </a:gs>
              <a:gs pos="41000">
                <a:srgbClr val="427BAB"/>
              </a:gs>
              <a:gs pos="100000">
                <a:srgbClr val="264660"/>
              </a:gs>
            </a:gsLst>
            <a:lin ang="0" scaled="1"/>
          </a:gradFill>
          <a:ln w="9525" algn="ctr">
            <a:solidFill>
              <a:srgbClr val="2646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0800" dir="5400000" algn="t" rotWithShape="0">
                    <a:srgbClr val="102944">
                      <a:alpha val="39998"/>
                    </a:srgbClr>
                  </a:outerShdw>
                </a:effectLst>
              </a14:hiddenEffects>
            </a:ext>
          </a:extLst>
        </p:spPr>
        <p:txBody>
          <a:bodyPr lIns="68553" tIns="34276" rIns="68553" bIns="34276" anchor="ctr"/>
          <a:lstStyle/>
          <a:p>
            <a:pPr algn="ctr" defTabSz="685800">
              <a:lnSpc>
                <a:spcPct val="90000"/>
              </a:lnSpc>
            </a:pPr>
            <a:endParaRPr lang="fr-FR">
              <a:solidFill>
                <a:srgbClr val="FFFFFF"/>
              </a:solidFill>
              <a:latin typeface="Tele-GroteskFet" pitchFamily="2" charset="0"/>
              <a:ea typeface="ＭＳ Ｐゴシック" pitchFamily="34" charset="-128"/>
            </a:endParaRPr>
          </a:p>
        </p:txBody>
      </p:sp>
      <p:sp>
        <p:nvSpPr>
          <p:cNvPr id="16" name="Rectangle 28"/>
          <p:cNvSpPr>
            <a:spLocks/>
          </p:cNvSpPr>
          <p:nvPr/>
        </p:nvSpPr>
        <p:spPr bwMode="auto">
          <a:xfrm>
            <a:off x="4773614" y="1876426"/>
            <a:ext cx="1527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>
            <a:spAutoFit/>
          </a:bodyPr>
          <a:lstStyle/>
          <a:p>
            <a:pPr marL="39688"/>
            <a:r>
              <a:rPr lang="en-US" sz="1600" dirty="0" err="1">
                <a:solidFill>
                  <a:schemeClr val="bg1"/>
                </a:solidFill>
                <a:latin typeface="Tele-GroteskFet" pitchFamily="2" charset="0"/>
                <a:ea typeface="ＭＳ Ｐゴシック" pitchFamily="34" charset="-128"/>
                <a:cs typeface="Tahoma" pitchFamily="34" charset="0"/>
                <a:sym typeface="Tahoma" pitchFamily="34" charset="0"/>
              </a:rPr>
              <a:t>OpenFlow</a:t>
            </a:r>
            <a:r>
              <a:rPr lang="en-US" sz="1600" dirty="0">
                <a:solidFill>
                  <a:schemeClr val="bg1"/>
                </a:solidFill>
                <a:latin typeface="Tele-GroteskFet" pitchFamily="2" charset="0"/>
                <a:ea typeface="ＭＳ Ｐゴシック" pitchFamily="34" charset="-128"/>
                <a:cs typeface="Tahoma" pitchFamily="34" charset="0"/>
                <a:sym typeface="Tahoma" pitchFamily="34" charset="0"/>
              </a:rPr>
              <a:t> Switch</a:t>
            </a:r>
          </a:p>
        </p:txBody>
      </p:sp>
      <p:sp>
        <p:nvSpPr>
          <p:cNvPr id="17" name="AutoShape 42"/>
          <p:cNvSpPr>
            <a:spLocks noChangeArrowheads="1"/>
          </p:cNvSpPr>
          <p:nvPr/>
        </p:nvSpPr>
        <p:spPr bwMode="auto">
          <a:xfrm>
            <a:off x="1828801" y="4005262"/>
            <a:ext cx="2016125" cy="947738"/>
          </a:xfrm>
          <a:prstGeom prst="can">
            <a:avLst>
              <a:gd name="adj" fmla="val 34023"/>
            </a:avLst>
          </a:prstGeom>
          <a:gradFill rotWithShape="1">
            <a:gsLst>
              <a:gs pos="0">
                <a:srgbClr val="A1C1DB"/>
              </a:gs>
              <a:gs pos="39999">
                <a:srgbClr val="6297C2"/>
              </a:gs>
              <a:gs pos="41000">
                <a:srgbClr val="427BAB"/>
              </a:gs>
              <a:gs pos="100000">
                <a:srgbClr val="264660"/>
              </a:gs>
            </a:gsLst>
            <a:lin ang="0" scaled="1"/>
          </a:gradFill>
          <a:ln w="9525" algn="ctr">
            <a:solidFill>
              <a:srgbClr val="2646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0800" dir="5400000" algn="t" rotWithShape="0">
                    <a:srgbClr val="102944">
                      <a:alpha val="39998"/>
                    </a:srgbClr>
                  </a:outerShdw>
                </a:effectLst>
              </a14:hiddenEffects>
            </a:ext>
          </a:extLst>
        </p:spPr>
        <p:txBody>
          <a:bodyPr lIns="68553" tIns="34276" rIns="68553" bIns="34276" anchor="ctr"/>
          <a:lstStyle/>
          <a:p>
            <a:pPr algn="ctr" defTabSz="685800">
              <a:lnSpc>
                <a:spcPct val="90000"/>
              </a:lnSpc>
            </a:pPr>
            <a:endParaRPr lang="fr-FR">
              <a:solidFill>
                <a:srgbClr val="FFFFFF"/>
              </a:solidFill>
              <a:latin typeface="Tele-GroteskFet" pitchFamily="2" charset="0"/>
              <a:ea typeface="ＭＳ Ｐゴシック" pitchFamily="34" charset="-128"/>
            </a:endParaRPr>
          </a:p>
        </p:txBody>
      </p:sp>
      <p:sp>
        <p:nvSpPr>
          <p:cNvPr id="18" name="Rectangle 28"/>
          <p:cNvSpPr>
            <a:spLocks/>
          </p:cNvSpPr>
          <p:nvPr/>
        </p:nvSpPr>
        <p:spPr bwMode="auto">
          <a:xfrm>
            <a:off x="2316164" y="4395789"/>
            <a:ext cx="1527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>
            <a:spAutoFit/>
          </a:bodyPr>
          <a:lstStyle/>
          <a:p>
            <a:pPr marL="39688"/>
            <a:r>
              <a:rPr lang="en-US" sz="1600" dirty="0" err="1">
                <a:solidFill>
                  <a:schemeClr val="bg1"/>
                </a:solidFill>
                <a:latin typeface="Tele-GroteskFet" pitchFamily="2" charset="0"/>
                <a:ea typeface="ＭＳ Ｐゴシック" pitchFamily="34" charset="-128"/>
                <a:cs typeface="Tahoma" pitchFamily="34" charset="0"/>
                <a:sym typeface="Tahoma" pitchFamily="34" charset="0"/>
              </a:rPr>
              <a:t>OpenFlow</a:t>
            </a:r>
            <a:r>
              <a:rPr lang="en-US" sz="1600" dirty="0">
                <a:solidFill>
                  <a:schemeClr val="bg1"/>
                </a:solidFill>
                <a:latin typeface="Tele-GroteskFet" pitchFamily="2" charset="0"/>
                <a:ea typeface="ＭＳ Ｐゴシック" pitchFamily="34" charset="-128"/>
                <a:cs typeface="Tahoma" pitchFamily="34" charset="0"/>
                <a:sym typeface="Tahoma" pitchFamily="34" charset="0"/>
              </a:rPr>
              <a:t> Switch</a:t>
            </a:r>
          </a:p>
        </p:txBody>
      </p:sp>
      <p:sp>
        <p:nvSpPr>
          <p:cNvPr id="19" name="AutoShape 42"/>
          <p:cNvSpPr>
            <a:spLocks noChangeArrowheads="1"/>
          </p:cNvSpPr>
          <p:nvPr/>
        </p:nvSpPr>
        <p:spPr bwMode="auto">
          <a:xfrm>
            <a:off x="6743701" y="4005263"/>
            <a:ext cx="2016125" cy="1027113"/>
          </a:xfrm>
          <a:prstGeom prst="can">
            <a:avLst>
              <a:gd name="adj" fmla="val 34023"/>
            </a:avLst>
          </a:prstGeom>
          <a:gradFill rotWithShape="1">
            <a:gsLst>
              <a:gs pos="0">
                <a:srgbClr val="A1C1DB"/>
              </a:gs>
              <a:gs pos="39999">
                <a:srgbClr val="6297C2"/>
              </a:gs>
              <a:gs pos="41000">
                <a:srgbClr val="427BAB"/>
              </a:gs>
              <a:gs pos="100000">
                <a:srgbClr val="264660"/>
              </a:gs>
            </a:gsLst>
            <a:lin ang="0" scaled="1"/>
          </a:gradFill>
          <a:ln w="9525" algn="ctr">
            <a:solidFill>
              <a:srgbClr val="2646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0800" dir="5400000" algn="t" rotWithShape="0">
                    <a:srgbClr val="102944">
                      <a:alpha val="39998"/>
                    </a:srgbClr>
                  </a:outerShdw>
                </a:effectLst>
              </a14:hiddenEffects>
            </a:ext>
          </a:extLst>
        </p:spPr>
        <p:txBody>
          <a:bodyPr lIns="68553" tIns="34276" rIns="68553" bIns="34276" anchor="ctr"/>
          <a:lstStyle/>
          <a:p>
            <a:pPr algn="ctr" defTabSz="685800">
              <a:lnSpc>
                <a:spcPct val="90000"/>
              </a:lnSpc>
            </a:pPr>
            <a:endParaRPr lang="fr-FR">
              <a:solidFill>
                <a:srgbClr val="FFFFFF"/>
              </a:solidFill>
              <a:latin typeface="Tele-GroteskFet" pitchFamily="2" charset="0"/>
              <a:ea typeface="ＭＳ Ｐゴシック" pitchFamily="34" charset="-128"/>
            </a:endParaRPr>
          </a:p>
        </p:txBody>
      </p:sp>
      <p:sp>
        <p:nvSpPr>
          <p:cNvPr id="20" name="Rectangle 28"/>
          <p:cNvSpPr>
            <a:spLocks/>
          </p:cNvSpPr>
          <p:nvPr/>
        </p:nvSpPr>
        <p:spPr bwMode="auto">
          <a:xfrm>
            <a:off x="7231064" y="4395789"/>
            <a:ext cx="1527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>
            <a:spAutoFit/>
          </a:bodyPr>
          <a:lstStyle/>
          <a:p>
            <a:pPr marL="39688"/>
            <a:r>
              <a:rPr lang="en-US" sz="1600">
                <a:solidFill>
                  <a:schemeClr val="bg1"/>
                </a:solidFill>
                <a:latin typeface="Tele-GroteskFet" pitchFamily="2" charset="0"/>
                <a:ea typeface="ＭＳ Ｐゴシック" pitchFamily="34" charset="-128"/>
                <a:cs typeface="Tahoma" pitchFamily="34" charset="0"/>
                <a:sym typeface="Tahoma" pitchFamily="34" charset="0"/>
              </a:rPr>
              <a:t>OpenFlow Switch</a:t>
            </a:r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7816851" y="1789113"/>
            <a:ext cx="1439863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6A8D1"/>
              </a:gs>
              <a:gs pos="39999">
                <a:srgbClr val="EF39A1"/>
              </a:gs>
              <a:gs pos="41000">
                <a:srgbClr val="E20074"/>
              </a:gs>
              <a:gs pos="100000">
                <a:srgbClr val="A80058"/>
              </a:gs>
            </a:gsLst>
            <a:lin ang="5400000" scaled="1"/>
          </a:gradFill>
          <a:ln w="9525" algn="ctr">
            <a:solidFill>
              <a:srgbClr val="A80058"/>
            </a:solidFill>
            <a:round/>
            <a:headEnd/>
            <a:tailEnd/>
          </a:ln>
          <a:effectLst>
            <a:outerShdw dist="50800" dir="5400000" algn="t" rotWithShape="0">
              <a:srgbClr val="58002E">
                <a:alpha val="39998"/>
              </a:srgbClr>
            </a:outerShdw>
          </a:effectLst>
        </p:spPr>
        <p:txBody>
          <a:bodyPr lIns="68553" tIns="34276" rIns="68553" bIns="34276" anchor="ctr"/>
          <a:lstStyle/>
          <a:p>
            <a:pPr algn="ctr" defTabSz="685800"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  <a:latin typeface="Tele-GroteskFet" pitchFamily="2" charset="0"/>
                <a:ea typeface="ＭＳ Ｐゴシック" pitchFamily="34" charset="-128"/>
                <a:cs typeface="Times New Roman" pitchFamily="18" charset="0"/>
                <a:sym typeface="Arial" pitchFamily="34" charset="0"/>
              </a:rPr>
              <a:t>Alice’s code</a:t>
            </a:r>
          </a:p>
        </p:txBody>
      </p:sp>
      <p:sp>
        <p:nvSpPr>
          <p:cNvPr id="22" name="AutoShape 38"/>
          <p:cNvSpPr>
            <a:spLocks/>
          </p:cNvSpPr>
          <p:nvPr/>
        </p:nvSpPr>
        <p:spPr bwMode="auto">
          <a:xfrm>
            <a:off x="8534400" y="5121275"/>
            <a:ext cx="533400" cy="381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38100">
            <a:solidFill>
              <a:srgbClr val="80808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ea typeface="ヒラギノ角ゴ ProN W3"/>
              <a:cs typeface="Times New Roman" pitchFamily="18" charset="0"/>
              <a:sym typeface="Arial" pitchFamily="34" charset="0"/>
            </a:endParaRPr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V="1">
            <a:off x="7751764" y="2924175"/>
            <a:ext cx="1512887" cy="1081088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en-US"/>
          </a:p>
        </p:txBody>
      </p:sp>
      <p:sp>
        <p:nvSpPr>
          <p:cNvPr id="24" name="Rectangle 41"/>
          <p:cNvSpPr>
            <a:spLocks/>
          </p:cNvSpPr>
          <p:nvPr/>
        </p:nvSpPr>
        <p:spPr bwMode="auto">
          <a:xfrm>
            <a:off x="7725790" y="3226516"/>
            <a:ext cx="84093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 anchor="ctr">
            <a:spAutoFit/>
          </a:bodyPr>
          <a:lstStyle/>
          <a:p>
            <a:pPr algn="ctr"/>
            <a:r>
              <a:rPr lang="en-US" sz="1600">
                <a:latin typeface="Tele-GroteskFet" pitchFamily="2" charset="0"/>
                <a:ea typeface="ヒラギノ角ゴ ProN W3"/>
                <a:cs typeface="Arial" pitchFamily="34" charset="0"/>
                <a:sym typeface="Arial" pitchFamily="34" charset="0"/>
              </a:rPr>
              <a:t>Decision?</a:t>
            </a:r>
          </a:p>
        </p:txBody>
      </p:sp>
      <p:sp>
        <p:nvSpPr>
          <p:cNvPr id="25" name="Rectangle 33"/>
          <p:cNvSpPr>
            <a:spLocks/>
          </p:cNvSpPr>
          <p:nvPr/>
        </p:nvSpPr>
        <p:spPr bwMode="auto">
          <a:xfrm>
            <a:off x="8585201" y="3371851"/>
            <a:ext cx="93179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600">
                <a:latin typeface="Tele-GroteskFet" pitchFamily="2" charset="0"/>
                <a:ea typeface="ＭＳ Ｐゴシック" pitchFamily="34" charset="-128"/>
                <a:cs typeface="Arial" pitchFamily="34" charset="0"/>
                <a:sym typeface="Arial" pitchFamily="34" charset="0"/>
              </a:rPr>
              <a:t>OpenFlow</a:t>
            </a:r>
          </a:p>
          <a:p>
            <a:pPr marL="39688"/>
            <a:r>
              <a:rPr lang="en-US" sz="1600">
                <a:latin typeface="Tele-GroteskFet" pitchFamily="2" charset="0"/>
                <a:ea typeface="ＭＳ Ｐゴシック" pitchFamily="34" charset="-128"/>
                <a:cs typeface="Arial" pitchFamily="34" charset="0"/>
                <a:sym typeface="Arial" pitchFamily="34" charset="0"/>
              </a:rPr>
              <a:t>Protocol</a:t>
            </a:r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3867150" y="2070100"/>
            <a:ext cx="5441950" cy="2363788"/>
            <a:chOff x="1476" y="1304"/>
            <a:chExt cx="3428" cy="1489"/>
          </a:xfrm>
        </p:grpSpPr>
        <p:sp>
          <p:nvSpPr>
            <p:cNvPr id="27" name="Line 35"/>
            <p:cNvSpPr>
              <a:spLocks noChangeShapeType="1"/>
            </p:cNvSpPr>
            <p:nvPr/>
          </p:nvSpPr>
          <p:spPr bwMode="auto">
            <a:xfrm rot="10800000" flipH="1">
              <a:off x="3953" y="1843"/>
              <a:ext cx="951" cy="65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36"/>
            <p:cNvSpPr>
              <a:spLocks noChangeShapeType="1"/>
            </p:cNvSpPr>
            <p:nvPr/>
          </p:nvSpPr>
          <p:spPr bwMode="auto">
            <a:xfrm rot="10800000" flipH="1" flipV="1">
              <a:off x="3030" y="1304"/>
              <a:ext cx="1846" cy="402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37"/>
            <p:cNvSpPr>
              <a:spLocks noChangeShapeType="1"/>
            </p:cNvSpPr>
            <p:nvPr/>
          </p:nvSpPr>
          <p:spPr bwMode="auto">
            <a:xfrm rot="10800000" flipH="1">
              <a:off x="1476" y="1766"/>
              <a:ext cx="3400" cy="102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2346326" y="1812926"/>
            <a:ext cx="6257925" cy="2881313"/>
            <a:chOff x="518" y="1142"/>
            <a:chExt cx="3942" cy="1815"/>
          </a:xfrm>
        </p:grpSpPr>
        <p:sp>
          <p:nvSpPr>
            <p:cNvPr id="31" name="AutoShape 60"/>
            <p:cNvSpPr>
              <a:spLocks/>
            </p:cNvSpPr>
            <p:nvPr/>
          </p:nvSpPr>
          <p:spPr bwMode="auto">
            <a:xfrm>
              <a:off x="2074" y="1142"/>
              <a:ext cx="839" cy="22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DCDCDC"/>
                </a:gs>
              </a:gsLst>
              <a:lin ang="5400000" scaled="1"/>
            </a:gradFill>
            <a:ln w="9525" algn="ctr">
              <a:solidFill>
                <a:srgbClr val="969696"/>
              </a:solidFill>
              <a:round/>
              <a:headEnd/>
              <a:tailEnd/>
            </a:ln>
            <a:effectLst>
              <a:outerShdw dist="38100" dir="5400000" algn="t" rotWithShape="0">
                <a:srgbClr val="000000">
                  <a:alpha val="39998"/>
                </a:srgbClr>
              </a:outerShdw>
            </a:effectLst>
          </p:spPr>
          <p:txBody>
            <a:bodyPr lIns="68553" tIns="34276" rIns="68553" bIns="34276" anchor="ctr"/>
            <a:lstStyle/>
            <a:p>
              <a:pPr algn="ctr" defTabSz="685800">
                <a:lnSpc>
                  <a:spcPct val="90000"/>
                </a:lnSpc>
              </a:pPr>
              <a:r>
                <a:rPr lang="en-US">
                  <a:latin typeface="Tele-GroteskFet" pitchFamily="2" charset="0"/>
                  <a:ea typeface="ヒラギノ角ゴ ProN W3"/>
                  <a:cs typeface="Times New Roman" pitchFamily="18" charset="0"/>
                  <a:sym typeface="Arial" pitchFamily="34" charset="0"/>
                </a:rPr>
                <a:t>Alice’s Rule</a:t>
              </a:r>
            </a:p>
          </p:txBody>
        </p:sp>
        <p:sp>
          <p:nvSpPr>
            <p:cNvPr id="32" name="AutoShape 60"/>
            <p:cNvSpPr>
              <a:spLocks/>
            </p:cNvSpPr>
            <p:nvPr/>
          </p:nvSpPr>
          <p:spPr bwMode="auto">
            <a:xfrm>
              <a:off x="518" y="2730"/>
              <a:ext cx="839" cy="22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DCDCDC"/>
                </a:gs>
              </a:gsLst>
              <a:lin ang="5400000" scaled="1"/>
            </a:gradFill>
            <a:ln w="9525" algn="ctr">
              <a:solidFill>
                <a:srgbClr val="969696"/>
              </a:solidFill>
              <a:round/>
              <a:headEnd/>
              <a:tailEnd/>
            </a:ln>
            <a:effectLst>
              <a:outerShdw dist="38100" dir="5400000" algn="t" rotWithShape="0">
                <a:srgbClr val="000000">
                  <a:alpha val="39998"/>
                </a:srgbClr>
              </a:outerShdw>
            </a:effectLst>
          </p:spPr>
          <p:txBody>
            <a:bodyPr lIns="68553" tIns="34276" rIns="68553" bIns="34276" anchor="ctr"/>
            <a:lstStyle/>
            <a:p>
              <a:pPr algn="ctr" defTabSz="685800">
                <a:lnSpc>
                  <a:spcPct val="90000"/>
                </a:lnSpc>
              </a:pPr>
              <a:r>
                <a:rPr lang="en-US">
                  <a:latin typeface="Tele-GroteskFet" pitchFamily="2" charset="0"/>
                  <a:ea typeface="ヒラギノ角ゴ ProN W3"/>
                  <a:cs typeface="Times New Roman" pitchFamily="18" charset="0"/>
                  <a:sym typeface="Arial" pitchFamily="34" charset="0"/>
                </a:rPr>
                <a:t>Alice’s Rule</a:t>
              </a:r>
            </a:p>
          </p:txBody>
        </p:sp>
        <p:sp>
          <p:nvSpPr>
            <p:cNvPr id="33" name="AutoShape 60"/>
            <p:cNvSpPr>
              <a:spLocks/>
            </p:cNvSpPr>
            <p:nvPr/>
          </p:nvSpPr>
          <p:spPr bwMode="auto">
            <a:xfrm>
              <a:off x="3621" y="2730"/>
              <a:ext cx="839" cy="22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DCDCDC"/>
                </a:gs>
              </a:gsLst>
              <a:lin ang="5400000" scaled="1"/>
            </a:gradFill>
            <a:ln w="9525" algn="ctr">
              <a:solidFill>
                <a:srgbClr val="969696"/>
              </a:solidFill>
              <a:round/>
              <a:headEnd/>
              <a:tailEnd/>
            </a:ln>
            <a:effectLst>
              <a:outerShdw dist="38100" dir="5400000" algn="t" rotWithShape="0">
                <a:srgbClr val="000000">
                  <a:alpha val="39998"/>
                </a:srgbClr>
              </a:outerShdw>
            </a:effectLst>
          </p:spPr>
          <p:txBody>
            <a:bodyPr lIns="68553" tIns="34276" rIns="68553" bIns="34276" anchor="ctr"/>
            <a:lstStyle/>
            <a:p>
              <a:pPr algn="ctr" defTabSz="685800">
                <a:lnSpc>
                  <a:spcPct val="90000"/>
                </a:lnSpc>
              </a:pPr>
              <a:r>
                <a:rPr lang="en-US">
                  <a:latin typeface="Tele-GroteskFet" pitchFamily="2" charset="0"/>
                  <a:ea typeface="ヒラギノ角ゴ ProN W3"/>
                  <a:cs typeface="Times New Roman" pitchFamily="18" charset="0"/>
                  <a:sym typeface="Arial" pitchFamily="34" charset="0"/>
                </a:rPr>
                <a:t>Alice’s Rule</a:t>
              </a:r>
            </a:p>
          </p:txBody>
        </p:sp>
      </p:grpSp>
      <p:pic>
        <p:nvPicPr>
          <p:cNvPr id="34" name="Picture 33" descr="Logo-openflow Kopi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938" y="4354513"/>
            <a:ext cx="360362" cy="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Logo-openflow Kopi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338" y="1819276"/>
            <a:ext cx="360362" cy="33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Logo-openflow Kopi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1" y="4341813"/>
            <a:ext cx="360363" cy="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88" y="5040313"/>
            <a:ext cx="893762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1524001" y="6596390"/>
            <a:ext cx="70096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alibri" pitchFamily="34" charset="0"/>
              </a:rPr>
              <a:t>OpenFlow</a:t>
            </a:r>
            <a:r>
              <a:rPr lang="en-US" sz="1100" dirty="0">
                <a:latin typeface="Calibri" pitchFamily="34" charset="0"/>
              </a:rPr>
              <a:t>/SDN tutorial, </a:t>
            </a:r>
            <a:r>
              <a:rPr lang="en-US" sz="1100" dirty="0" err="1"/>
              <a:t>Srini</a:t>
            </a:r>
            <a:r>
              <a:rPr lang="en-US" sz="1100" dirty="0"/>
              <a:t> </a:t>
            </a:r>
            <a:r>
              <a:rPr lang="en-US" sz="1100" dirty="0" err="1"/>
              <a:t>Seetharaman</a:t>
            </a:r>
            <a:r>
              <a:rPr lang="en-US" sz="1100" dirty="0"/>
              <a:t>, Deutsche Telekom, Silicon Valley Innovation Center</a:t>
            </a:r>
          </a:p>
        </p:txBody>
      </p:sp>
      <p:sp>
        <p:nvSpPr>
          <p:cNvPr id="41" name="Rectangle 4"/>
          <p:cNvSpPr txBox="1">
            <a:spLocks noChangeArrowheads="1"/>
          </p:cNvSpPr>
          <p:nvPr/>
        </p:nvSpPr>
        <p:spPr>
          <a:xfrm>
            <a:off x="2619377" y="1539876"/>
            <a:ext cx="4797425" cy="4532313"/>
          </a:xfrm>
          <a:prstGeom prst="rect">
            <a:avLst/>
          </a:prstGeom>
          <a:solidFill>
            <a:srgbClr val="00B0F0"/>
          </a:solidFill>
        </p:spPr>
        <p:txBody>
          <a:bodyPr vert="horz" lIns="50800" tIns="50800" rIns="132080" bIns="5080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˃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itchFamily="34" charset="0"/>
              <a:buChar char="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2588">
              <a:lnSpc>
                <a:spcPct val="80000"/>
              </a:lnSpc>
            </a:pPr>
            <a:r>
              <a:rPr lang="en-US" dirty="0"/>
              <a:t>Alice’s code:</a:t>
            </a:r>
          </a:p>
          <a:p>
            <a:pPr marL="782638" lvl="1">
              <a:lnSpc>
                <a:spcPct val="80000"/>
              </a:lnSpc>
            </a:pPr>
            <a:r>
              <a:rPr lang="en-US" sz="2400" dirty="0"/>
              <a:t>Simple learning switch </a:t>
            </a:r>
          </a:p>
          <a:p>
            <a:pPr marL="782638" lvl="1">
              <a:lnSpc>
                <a:spcPct val="80000"/>
              </a:lnSpc>
            </a:pPr>
            <a:r>
              <a:rPr lang="en-US" sz="2400" dirty="0"/>
              <a:t>Per Flow switching</a:t>
            </a:r>
          </a:p>
          <a:p>
            <a:pPr marL="782638" lvl="1">
              <a:lnSpc>
                <a:spcPct val="80000"/>
              </a:lnSpc>
            </a:pPr>
            <a:r>
              <a:rPr lang="en-US" sz="2400" dirty="0"/>
              <a:t>Network access control/firewall</a:t>
            </a:r>
          </a:p>
          <a:p>
            <a:pPr marL="782638" lvl="1">
              <a:lnSpc>
                <a:spcPct val="80000"/>
              </a:lnSpc>
            </a:pPr>
            <a:r>
              <a:rPr lang="en-US" sz="2400" dirty="0"/>
              <a:t>Static “VLANs”</a:t>
            </a:r>
          </a:p>
          <a:p>
            <a:pPr marL="782638" lvl="1">
              <a:lnSpc>
                <a:spcPct val="80000"/>
              </a:lnSpc>
            </a:pPr>
            <a:r>
              <a:rPr lang="en-US" sz="2400" dirty="0"/>
              <a:t>Her own new routing protocol: </a:t>
            </a:r>
            <a:br>
              <a:rPr lang="en-US" sz="2400" dirty="0"/>
            </a:br>
            <a:r>
              <a:rPr lang="en-US" sz="2400" dirty="0"/>
              <a:t>unicast, multicast, multipath</a:t>
            </a:r>
          </a:p>
          <a:p>
            <a:pPr marL="782638" lvl="1">
              <a:lnSpc>
                <a:spcPct val="80000"/>
              </a:lnSpc>
            </a:pPr>
            <a:r>
              <a:rPr lang="en-US" sz="2400" dirty="0"/>
              <a:t>Home network manager</a:t>
            </a:r>
          </a:p>
          <a:p>
            <a:pPr marL="782638" lvl="1">
              <a:lnSpc>
                <a:spcPct val="80000"/>
              </a:lnSpc>
            </a:pPr>
            <a:r>
              <a:rPr lang="en-US" sz="2400" dirty="0"/>
              <a:t>Packet processor (in controller)</a:t>
            </a:r>
          </a:p>
          <a:p>
            <a:pPr marL="782638" lvl="1">
              <a:lnSpc>
                <a:spcPct val="80000"/>
              </a:lnSpc>
            </a:pPr>
            <a:r>
              <a:rPr lang="en-US" sz="2400" dirty="0" err="1"/>
              <a:t>IPvAlice</a:t>
            </a:r>
            <a:endParaRPr lang="en-US" sz="2400" dirty="0"/>
          </a:p>
        </p:txBody>
      </p:sp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1238" y="632460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6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0.0684 -0.1303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0" y="-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6" presetClass="pat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4 -0.13033 L -0.37465 -0.4768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13" y="-1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9" presetClass="pat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465 -0.47686 L -0.71319 0.07963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27" y="2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2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/>
      <p:bldP spid="11" grpId="0" animBg="1"/>
      <p:bldP spid="12" grpId="0" animBg="1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 animBg="1"/>
      <p:bldP spid="22" grpId="1" animBg="1"/>
      <p:bldP spid="22" grpId="2" animBg="1"/>
      <p:bldP spid="22" grpId="3" animBg="1"/>
      <p:bldP spid="22" grpId="4" animBg="1"/>
      <p:bldP spid="23" grpId="0" animBg="1"/>
      <p:bldP spid="23" grpId="1" animBg="1"/>
      <p:bldP spid="23" grpId="2" animBg="1"/>
      <p:bldP spid="24" grpId="0"/>
      <p:bldP spid="24" grpId="1"/>
      <p:bldP spid="24" grpId="2"/>
      <p:bldP spid="24" grpId="3"/>
      <p:bldP spid="25" grpId="0"/>
      <p:bldP spid="25" grpId="1"/>
      <p:bldP spid="25" grpId="2"/>
      <p:bldP spid="25" grpId="3"/>
      <p:bldP spid="4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41996" y="223418"/>
            <a:ext cx="8229600" cy="939135"/>
          </a:xfrm>
        </p:spPr>
        <p:txBody>
          <a:bodyPr/>
          <a:lstStyle/>
          <a:p>
            <a:r>
              <a:rPr lang="en-US" dirty="0" err="1"/>
              <a:t>OpenFlow</a:t>
            </a:r>
            <a:r>
              <a:rPr lang="zh-CN" altLang="en-US" dirty="0"/>
              <a:t> </a:t>
            </a:r>
            <a:r>
              <a:rPr lang="en-US" altLang="zh-CN" dirty="0"/>
              <a:t>facilitates</a:t>
            </a:r>
            <a:r>
              <a:rPr lang="zh-CN" altLang="en-US" dirty="0"/>
              <a:t> </a:t>
            </a:r>
            <a:r>
              <a:rPr lang="en-US" altLang="zh-CN" dirty="0"/>
              <a:t>SDN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134835" y="1869499"/>
            <a:ext cx="2207778" cy="263218"/>
            <a:chOff x="5053993" y="3449312"/>
            <a:chExt cx="3477204" cy="578240"/>
          </a:xfrm>
        </p:grpSpPr>
        <p:sp>
          <p:nvSpPr>
            <p:cNvPr id="32" name="Rectangle 31"/>
            <p:cNvSpPr/>
            <p:nvPr/>
          </p:nvSpPr>
          <p:spPr>
            <a:xfrm>
              <a:off x="5053993" y="3449312"/>
              <a:ext cx="3477204" cy="57824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431908" y="3502142"/>
              <a:ext cx="2856850" cy="472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Controller</a:t>
              </a:r>
              <a:r>
                <a:rPr lang="en-US" altLang="zh-CN" dirty="0"/>
                <a:t>(NOS)</a:t>
              </a:r>
              <a:endParaRPr lang="en-US" sz="11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134836" y="1399661"/>
            <a:ext cx="2207777" cy="370292"/>
            <a:chOff x="5053993" y="2460936"/>
            <a:chExt cx="3477204" cy="795510"/>
          </a:xfrm>
        </p:grpSpPr>
        <p:sp>
          <p:nvSpPr>
            <p:cNvPr id="27" name="Rectangle 26"/>
            <p:cNvSpPr/>
            <p:nvPr/>
          </p:nvSpPr>
          <p:spPr>
            <a:xfrm>
              <a:off x="5053993" y="2460936"/>
              <a:ext cx="3477204" cy="79551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5141811" y="2496380"/>
              <a:ext cx="3146947" cy="664470"/>
              <a:chOff x="2970160" y="1695266"/>
              <a:chExt cx="3306446" cy="66447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2970160" y="1695266"/>
                <a:ext cx="3001646" cy="472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Applications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122560" y="1775972"/>
                <a:ext cx="3001646" cy="472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Applications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274960" y="1887404"/>
                <a:ext cx="3001646" cy="472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Applications</a:t>
                </a:r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8769014" y="2425267"/>
            <a:ext cx="1423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Southbound</a:t>
            </a:r>
          </a:p>
          <a:p>
            <a:pPr algn="ctr"/>
            <a:r>
              <a:rPr lang="en-US" dirty="0"/>
              <a:t>API</a:t>
            </a:r>
          </a:p>
        </p:txBody>
      </p:sp>
      <p:cxnSp>
        <p:nvCxnSpPr>
          <p:cNvPr id="12" name="Straight Arrow Connector 11"/>
          <p:cNvCxnSpPr>
            <a:stCxn id="32" idx="2"/>
            <a:endCxn id="50" idx="0"/>
          </p:cNvCxnSpPr>
          <p:nvPr/>
        </p:nvCxnSpPr>
        <p:spPr>
          <a:xfrm>
            <a:off x="6238725" y="2132717"/>
            <a:ext cx="779349" cy="1323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24" idx="0"/>
          </p:cNvCxnSpPr>
          <p:nvPr/>
        </p:nvCxnSpPr>
        <p:spPr>
          <a:xfrm flipH="1">
            <a:off x="5096859" y="2132717"/>
            <a:ext cx="1062825" cy="1323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4317510" y="3455918"/>
            <a:ext cx="1558697" cy="1363521"/>
            <a:chOff x="1386383" y="3747014"/>
            <a:chExt cx="1558697" cy="1363521"/>
          </a:xfrm>
        </p:grpSpPr>
        <p:sp>
          <p:nvSpPr>
            <p:cNvPr id="24" name="Rectangle 23"/>
            <p:cNvSpPr/>
            <p:nvPr/>
          </p:nvSpPr>
          <p:spPr>
            <a:xfrm>
              <a:off x="1386383" y="3747014"/>
              <a:ext cx="1558697" cy="136352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474032" y="3982727"/>
              <a:ext cx="1411613" cy="97192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Switch H.W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499952" y="3794137"/>
              <a:ext cx="1353032" cy="133923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Switch O.S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590670" y="4104245"/>
              <a:ext cx="1205178" cy="19720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590669" y="4306631"/>
              <a:ext cx="1205178" cy="19720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590669" y="4503838"/>
              <a:ext cx="1205178" cy="19720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590670" y="4701045"/>
              <a:ext cx="1205178" cy="19720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238725" y="3455918"/>
            <a:ext cx="1558697" cy="1363521"/>
            <a:chOff x="1386383" y="3747014"/>
            <a:chExt cx="1558697" cy="1363521"/>
          </a:xfrm>
        </p:grpSpPr>
        <p:sp>
          <p:nvSpPr>
            <p:cNvPr id="50" name="Rectangle 49"/>
            <p:cNvSpPr/>
            <p:nvPr/>
          </p:nvSpPr>
          <p:spPr>
            <a:xfrm>
              <a:off x="1386383" y="3747014"/>
              <a:ext cx="1558697" cy="136352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474032" y="3982727"/>
              <a:ext cx="1411613" cy="97192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Switch H.W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1499952" y="3794137"/>
              <a:ext cx="1353032" cy="133923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Switch O.S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90670" y="4104245"/>
              <a:ext cx="1205178" cy="19720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590669" y="4306631"/>
              <a:ext cx="1205178" cy="19720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590669" y="4503838"/>
              <a:ext cx="1205178" cy="19720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590670" y="4701045"/>
              <a:ext cx="1205178" cy="19720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61" name="Group 48"/>
          <p:cNvGrpSpPr>
            <a:grpSpLocks/>
          </p:cNvGrpSpPr>
          <p:nvPr/>
        </p:nvGrpSpPr>
        <p:grpSpPr bwMode="auto">
          <a:xfrm>
            <a:off x="2537863" y="4379624"/>
            <a:ext cx="911225" cy="909638"/>
            <a:chOff x="0" y="0"/>
            <a:chExt cx="816" cy="816"/>
          </a:xfrm>
        </p:grpSpPr>
        <p:pic>
          <p:nvPicPr>
            <p:cNvPr id="62" name="Picture 49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816" cy="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grpSp>
        <p:nvGrpSpPr>
          <p:cNvPr id="63" name="Group 50"/>
          <p:cNvGrpSpPr>
            <a:grpSpLocks/>
          </p:cNvGrpSpPr>
          <p:nvPr/>
        </p:nvGrpSpPr>
        <p:grpSpPr bwMode="auto">
          <a:xfrm>
            <a:off x="3406285" y="5289263"/>
            <a:ext cx="911225" cy="911225"/>
            <a:chOff x="0" y="0"/>
            <a:chExt cx="816" cy="816"/>
          </a:xfrm>
        </p:grpSpPr>
        <p:pic>
          <p:nvPicPr>
            <p:cNvPr id="64" name="Picture 5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816" cy="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grpSp>
        <p:nvGrpSpPr>
          <p:cNvPr id="66" name="Group 48"/>
          <p:cNvGrpSpPr>
            <a:grpSpLocks/>
          </p:cNvGrpSpPr>
          <p:nvPr/>
        </p:nvGrpSpPr>
        <p:grpSpPr bwMode="auto">
          <a:xfrm>
            <a:off x="8889133" y="4152336"/>
            <a:ext cx="911225" cy="909638"/>
            <a:chOff x="0" y="0"/>
            <a:chExt cx="816" cy="816"/>
          </a:xfrm>
        </p:grpSpPr>
        <p:pic>
          <p:nvPicPr>
            <p:cNvPr id="67" name="Picture 49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816" cy="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grpSp>
        <p:nvGrpSpPr>
          <p:cNvPr id="68" name="Group 50"/>
          <p:cNvGrpSpPr>
            <a:grpSpLocks/>
          </p:cNvGrpSpPr>
          <p:nvPr/>
        </p:nvGrpSpPr>
        <p:grpSpPr bwMode="auto">
          <a:xfrm>
            <a:off x="8172461" y="5118374"/>
            <a:ext cx="911225" cy="911225"/>
            <a:chOff x="0" y="0"/>
            <a:chExt cx="816" cy="816"/>
          </a:xfrm>
        </p:grpSpPr>
        <p:pic>
          <p:nvPicPr>
            <p:cNvPr id="69" name="Picture 5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816" cy="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70" name="Right Brace 69"/>
          <p:cNvSpPr/>
          <p:nvPr/>
        </p:nvSpPr>
        <p:spPr>
          <a:xfrm>
            <a:off x="8229601" y="2212642"/>
            <a:ext cx="515473" cy="114420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505813" y="2500308"/>
            <a:ext cx="127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OpenFlow</a:t>
            </a:r>
            <a:endParaRPr lang="en-US" dirty="0"/>
          </a:p>
        </p:txBody>
      </p:sp>
      <p:pic>
        <p:nvPicPr>
          <p:cNvPr id="43" name="Picture 29" descr="screenshot logo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297" y="4298066"/>
            <a:ext cx="664884" cy="618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9" descr="screenshot logo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545" y="4254932"/>
            <a:ext cx="664884" cy="618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528540" y="3813148"/>
            <a:ext cx="1189552" cy="197207"/>
            <a:chOff x="938213" y="1839913"/>
            <a:chExt cx="7238001" cy="687387"/>
          </a:xfrm>
        </p:grpSpPr>
        <p:sp>
          <p:nvSpPr>
            <p:cNvPr id="45" name="Rectangle 22"/>
            <p:cNvSpPr>
              <a:spLocks/>
            </p:cNvSpPr>
            <p:nvPr/>
          </p:nvSpPr>
          <p:spPr bwMode="auto">
            <a:xfrm>
              <a:off x="938213" y="1839913"/>
              <a:ext cx="1446212" cy="687387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buClrTx/>
                <a:buSzTx/>
                <a:buFontTx/>
                <a:buNone/>
              </a:pPr>
              <a:endParaRPr lang="en-US">
                <a:latin typeface="Calibri" charset="0"/>
              </a:endParaRPr>
            </a:p>
          </p:txBody>
        </p:sp>
        <p:sp>
          <p:nvSpPr>
            <p:cNvPr id="46" name="Rectangle 24"/>
            <p:cNvSpPr>
              <a:spLocks/>
            </p:cNvSpPr>
            <p:nvPr/>
          </p:nvSpPr>
          <p:spPr bwMode="auto">
            <a:xfrm>
              <a:off x="2384425" y="1839913"/>
              <a:ext cx="1446213" cy="687387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buClrTx/>
                <a:buSzTx/>
                <a:buFontTx/>
                <a:buNone/>
              </a:pPr>
              <a:endParaRPr lang="en-US">
                <a:latin typeface="Calibri" charset="0"/>
              </a:endParaRPr>
            </a:p>
          </p:txBody>
        </p:sp>
        <p:sp>
          <p:nvSpPr>
            <p:cNvPr id="47" name="Rectangle 26"/>
            <p:cNvSpPr>
              <a:spLocks/>
            </p:cNvSpPr>
            <p:nvPr/>
          </p:nvSpPr>
          <p:spPr bwMode="auto">
            <a:xfrm>
              <a:off x="3830638" y="1839913"/>
              <a:ext cx="1447800" cy="687387"/>
            </a:xfrm>
            <a:prstGeom prst="rect">
              <a:avLst/>
            </a:prstGeom>
            <a:solidFill>
              <a:srgbClr val="FA90AB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buClrTx/>
                <a:buSzTx/>
                <a:buFontTx/>
                <a:buNone/>
              </a:pPr>
              <a:endParaRPr lang="en-US">
                <a:latin typeface="Calibri" charset="0"/>
              </a:endParaRPr>
            </a:p>
          </p:txBody>
        </p:sp>
        <p:sp>
          <p:nvSpPr>
            <p:cNvPr id="48" name="Rectangle 26"/>
            <p:cNvSpPr>
              <a:spLocks/>
            </p:cNvSpPr>
            <p:nvPr/>
          </p:nvSpPr>
          <p:spPr bwMode="auto">
            <a:xfrm>
              <a:off x="5280614" y="1839913"/>
              <a:ext cx="1447800" cy="687387"/>
            </a:xfrm>
            <a:prstGeom prst="rect">
              <a:avLst/>
            </a:prstGeom>
            <a:solidFill>
              <a:srgbClr val="ED7D31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buClrTx/>
                <a:buSzTx/>
                <a:buFontTx/>
                <a:buNone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57" name="Rectangle 26"/>
            <p:cNvSpPr>
              <a:spLocks/>
            </p:cNvSpPr>
            <p:nvPr/>
          </p:nvSpPr>
          <p:spPr bwMode="auto">
            <a:xfrm>
              <a:off x="6728414" y="1839913"/>
              <a:ext cx="1447800" cy="68738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rgbClr val="8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buClrTx/>
                <a:buSzTx/>
                <a:buFontTx/>
                <a:buNone/>
              </a:pPr>
              <a:endParaRPr lang="en-US" dirty="0">
                <a:latin typeface="Calibri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529963" y="4009953"/>
            <a:ext cx="1189552" cy="197207"/>
            <a:chOff x="938213" y="1839913"/>
            <a:chExt cx="7238001" cy="687387"/>
          </a:xfrm>
        </p:grpSpPr>
        <p:sp>
          <p:nvSpPr>
            <p:cNvPr id="59" name="Rectangle 22"/>
            <p:cNvSpPr>
              <a:spLocks/>
            </p:cNvSpPr>
            <p:nvPr/>
          </p:nvSpPr>
          <p:spPr bwMode="auto">
            <a:xfrm>
              <a:off x="938213" y="1839913"/>
              <a:ext cx="1446212" cy="687387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buClrTx/>
                <a:buSzTx/>
                <a:buFontTx/>
                <a:buNone/>
              </a:pPr>
              <a:endParaRPr lang="en-US">
                <a:latin typeface="Calibri" charset="0"/>
              </a:endParaRPr>
            </a:p>
          </p:txBody>
        </p:sp>
        <p:sp>
          <p:nvSpPr>
            <p:cNvPr id="60" name="Rectangle 24"/>
            <p:cNvSpPr>
              <a:spLocks/>
            </p:cNvSpPr>
            <p:nvPr/>
          </p:nvSpPr>
          <p:spPr bwMode="auto">
            <a:xfrm>
              <a:off x="2384425" y="1839913"/>
              <a:ext cx="1446213" cy="687387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buClrTx/>
                <a:buSzTx/>
                <a:buFontTx/>
                <a:buNone/>
              </a:pPr>
              <a:endParaRPr lang="en-US">
                <a:latin typeface="Calibri" charset="0"/>
              </a:endParaRPr>
            </a:p>
          </p:txBody>
        </p:sp>
        <p:sp>
          <p:nvSpPr>
            <p:cNvPr id="65" name="Rectangle 26"/>
            <p:cNvSpPr>
              <a:spLocks/>
            </p:cNvSpPr>
            <p:nvPr/>
          </p:nvSpPr>
          <p:spPr bwMode="auto">
            <a:xfrm>
              <a:off x="3830638" y="1839913"/>
              <a:ext cx="1447800" cy="687387"/>
            </a:xfrm>
            <a:prstGeom prst="rect">
              <a:avLst/>
            </a:prstGeom>
            <a:solidFill>
              <a:srgbClr val="FA90AB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buClrTx/>
                <a:buSzTx/>
                <a:buFontTx/>
                <a:buNone/>
              </a:pPr>
              <a:endParaRPr lang="en-US">
                <a:latin typeface="Calibri" charset="0"/>
              </a:endParaRPr>
            </a:p>
          </p:txBody>
        </p:sp>
        <p:sp>
          <p:nvSpPr>
            <p:cNvPr id="71" name="Rectangle 26"/>
            <p:cNvSpPr>
              <a:spLocks/>
            </p:cNvSpPr>
            <p:nvPr/>
          </p:nvSpPr>
          <p:spPr bwMode="auto">
            <a:xfrm>
              <a:off x="5280614" y="1839913"/>
              <a:ext cx="1447800" cy="687387"/>
            </a:xfrm>
            <a:prstGeom prst="rect">
              <a:avLst/>
            </a:prstGeom>
            <a:solidFill>
              <a:srgbClr val="ED7D31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buClrTx/>
                <a:buSzTx/>
                <a:buFontTx/>
                <a:buNone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72" name="Rectangle 26"/>
            <p:cNvSpPr>
              <a:spLocks/>
            </p:cNvSpPr>
            <p:nvPr/>
          </p:nvSpPr>
          <p:spPr bwMode="auto">
            <a:xfrm>
              <a:off x="6728414" y="1839913"/>
              <a:ext cx="1447800" cy="68738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rgbClr val="8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buClrTx/>
                <a:buSzTx/>
                <a:buFontTx/>
                <a:buNone/>
              </a:pPr>
              <a:endParaRPr lang="en-US" dirty="0">
                <a:latin typeface="Calibri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441587" y="3818730"/>
            <a:ext cx="1189552" cy="197207"/>
            <a:chOff x="938213" y="1839913"/>
            <a:chExt cx="7238001" cy="687387"/>
          </a:xfrm>
        </p:grpSpPr>
        <p:sp>
          <p:nvSpPr>
            <p:cNvPr id="74" name="Rectangle 22"/>
            <p:cNvSpPr>
              <a:spLocks/>
            </p:cNvSpPr>
            <p:nvPr/>
          </p:nvSpPr>
          <p:spPr bwMode="auto">
            <a:xfrm>
              <a:off x="938213" y="1839913"/>
              <a:ext cx="1446212" cy="687387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buClrTx/>
                <a:buSzTx/>
                <a:buFontTx/>
                <a:buNone/>
              </a:pPr>
              <a:endParaRPr lang="en-US">
                <a:latin typeface="Calibri" charset="0"/>
              </a:endParaRPr>
            </a:p>
          </p:txBody>
        </p:sp>
        <p:sp>
          <p:nvSpPr>
            <p:cNvPr id="75" name="Rectangle 24"/>
            <p:cNvSpPr>
              <a:spLocks/>
            </p:cNvSpPr>
            <p:nvPr/>
          </p:nvSpPr>
          <p:spPr bwMode="auto">
            <a:xfrm>
              <a:off x="2384425" y="1839913"/>
              <a:ext cx="1446213" cy="687387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buClrTx/>
                <a:buSzTx/>
                <a:buFontTx/>
                <a:buNone/>
              </a:pPr>
              <a:endParaRPr lang="en-US">
                <a:latin typeface="Calibri" charset="0"/>
              </a:endParaRPr>
            </a:p>
          </p:txBody>
        </p:sp>
        <p:sp>
          <p:nvSpPr>
            <p:cNvPr id="76" name="Rectangle 26"/>
            <p:cNvSpPr>
              <a:spLocks/>
            </p:cNvSpPr>
            <p:nvPr/>
          </p:nvSpPr>
          <p:spPr bwMode="auto">
            <a:xfrm>
              <a:off x="3830638" y="1839913"/>
              <a:ext cx="1447800" cy="687387"/>
            </a:xfrm>
            <a:prstGeom prst="rect">
              <a:avLst/>
            </a:prstGeom>
            <a:solidFill>
              <a:srgbClr val="FA90AB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buClrTx/>
                <a:buSzTx/>
                <a:buFontTx/>
                <a:buNone/>
              </a:pPr>
              <a:endParaRPr lang="en-US">
                <a:latin typeface="Calibri" charset="0"/>
              </a:endParaRPr>
            </a:p>
          </p:txBody>
        </p:sp>
        <p:sp>
          <p:nvSpPr>
            <p:cNvPr id="77" name="Rectangle 26"/>
            <p:cNvSpPr>
              <a:spLocks/>
            </p:cNvSpPr>
            <p:nvPr/>
          </p:nvSpPr>
          <p:spPr bwMode="auto">
            <a:xfrm>
              <a:off x="5280614" y="1839913"/>
              <a:ext cx="1447800" cy="687387"/>
            </a:xfrm>
            <a:prstGeom prst="rect">
              <a:avLst/>
            </a:prstGeom>
            <a:solidFill>
              <a:srgbClr val="ED7D31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buClrTx/>
                <a:buSzTx/>
                <a:buFontTx/>
                <a:buNone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78" name="Rectangle 26"/>
            <p:cNvSpPr>
              <a:spLocks/>
            </p:cNvSpPr>
            <p:nvPr/>
          </p:nvSpPr>
          <p:spPr bwMode="auto">
            <a:xfrm>
              <a:off x="6728414" y="1839913"/>
              <a:ext cx="1447800" cy="68738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rgbClr val="8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buClrTx/>
                <a:buSzTx/>
                <a:buFontTx/>
                <a:buNone/>
              </a:pPr>
              <a:endParaRPr lang="en-US" dirty="0">
                <a:latin typeface="Calibri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443010" y="4015535"/>
            <a:ext cx="1189552" cy="197207"/>
            <a:chOff x="938213" y="1839913"/>
            <a:chExt cx="7238001" cy="687387"/>
          </a:xfrm>
        </p:grpSpPr>
        <p:sp>
          <p:nvSpPr>
            <p:cNvPr id="80" name="Rectangle 22"/>
            <p:cNvSpPr>
              <a:spLocks/>
            </p:cNvSpPr>
            <p:nvPr/>
          </p:nvSpPr>
          <p:spPr bwMode="auto">
            <a:xfrm>
              <a:off x="938213" y="1839913"/>
              <a:ext cx="1446212" cy="687387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buClrTx/>
                <a:buSzTx/>
                <a:buFontTx/>
                <a:buNone/>
              </a:pPr>
              <a:endParaRPr lang="en-US">
                <a:latin typeface="Calibri" charset="0"/>
              </a:endParaRPr>
            </a:p>
          </p:txBody>
        </p:sp>
        <p:sp>
          <p:nvSpPr>
            <p:cNvPr id="81" name="Rectangle 24"/>
            <p:cNvSpPr>
              <a:spLocks/>
            </p:cNvSpPr>
            <p:nvPr/>
          </p:nvSpPr>
          <p:spPr bwMode="auto">
            <a:xfrm>
              <a:off x="2384425" y="1839913"/>
              <a:ext cx="1446213" cy="687387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buClrTx/>
                <a:buSzTx/>
                <a:buFontTx/>
                <a:buNone/>
              </a:pPr>
              <a:endParaRPr lang="en-US">
                <a:latin typeface="Calibri" charset="0"/>
              </a:endParaRPr>
            </a:p>
          </p:txBody>
        </p:sp>
        <p:sp>
          <p:nvSpPr>
            <p:cNvPr id="82" name="Rectangle 26"/>
            <p:cNvSpPr>
              <a:spLocks/>
            </p:cNvSpPr>
            <p:nvPr/>
          </p:nvSpPr>
          <p:spPr bwMode="auto">
            <a:xfrm>
              <a:off x="3830638" y="1839913"/>
              <a:ext cx="1447800" cy="687387"/>
            </a:xfrm>
            <a:prstGeom prst="rect">
              <a:avLst/>
            </a:prstGeom>
            <a:solidFill>
              <a:srgbClr val="FA90AB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buClrTx/>
                <a:buSzTx/>
                <a:buFontTx/>
                <a:buNone/>
              </a:pPr>
              <a:endParaRPr lang="en-US">
                <a:latin typeface="Calibri" charset="0"/>
              </a:endParaRPr>
            </a:p>
          </p:txBody>
        </p:sp>
        <p:sp>
          <p:nvSpPr>
            <p:cNvPr id="83" name="Rectangle 26"/>
            <p:cNvSpPr>
              <a:spLocks/>
            </p:cNvSpPr>
            <p:nvPr/>
          </p:nvSpPr>
          <p:spPr bwMode="auto">
            <a:xfrm>
              <a:off x="5280614" y="1839913"/>
              <a:ext cx="1447800" cy="687387"/>
            </a:xfrm>
            <a:prstGeom prst="rect">
              <a:avLst/>
            </a:prstGeom>
            <a:solidFill>
              <a:srgbClr val="ED7D31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buClrTx/>
                <a:buSzTx/>
                <a:buFontTx/>
                <a:buNone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84" name="Rectangle 26"/>
            <p:cNvSpPr>
              <a:spLocks/>
            </p:cNvSpPr>
            <p:nvPr/>
          </p:nvSpPr>
          <p:spPr bwMode="auto">
            <a:xfrm>
              <a:off x="6728414" y="1839913"/>
              <a:ext cx="1447800" cy="68738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rgbClr val="8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buClrTx/>
                <a:buSzTx/>
                <a:buFontTx/>
                <a:buNone/>
              </a:pPr>
              <a:endParaRPr lang="en-US" dirty="0">
                <a:latin typeface="Calibri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800358" y="615506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526625" y="2542661"/>
            <a:ext cx="127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OpenFlow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676400" y="6520190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Theophilus</a:t>
            </a:r>
            <a:r>
              <a:rPr lang="en-US" sz="1100" dirty="0"/>
              <a:t> Benson</a:t>
            </a:r>
            <a:r>
              <a:rPr lang="en-US" altLang="zh-CN" sz="1100" dirty="0"/>
              <a:t>,</a:t>
            </a:r>
            <a:r>
              <a:rPr lang="zh-CN" altLang="en-US" sz="1100" dirty="0"/>
              <a:t> </a:t>
            </a:r>
            <a:r>
              <a:rPr lang="en-US" altLang="zh-CN" sz="1100" dirty="0"/>
              <a:t>CPS</a:t>
            </a:r>
            <a:r>
              <a:rPr lang="zh-CN" altLang="en-US" sz="1100" dirty="0"/>
              <a:t> </a:t>
            </a:r>
            <a:r>
              <a:rPr lang="en-US" altLang="zh-CN" sz="1100" dirty="0"/>
              <a:t>590:</a:t>
            </a:r>
            <a:r>
              <a:rPr lang="zh-CN" altLang="en-US" sz="1100" dirty="0"/>
              <a:t> </a:t>
            </a:r>
            <a:r>
              <a:rPr lang="en-US" altLang="zh-CN" sz="1100" dirty="0"/>
              <a:t>Software</a:t>
            </a:r>
            <a:r>
              <a:rPr lang="zh-CN" altLang="en-US" sz="1100" dirty="0"/>
              <a:t> </a:t>
            </a:r>
            <a:r>
              <a:rPr lang="en-US" altLang="zh-CN" sz="1100" dirty="0"/>
              <a:t>Defined</a:t>
            </a:r>
            <a:r>
              <a:rPr lang="zh-CN" altLang="en-US" sz="1100" dirty="0"/>
              <a:t> </a:t>
            </a:r>
            <a:r>
              <a:rPr lang="en-US" altLang="zh-CN" sz="1100" dirty="0"/>
              <a:t>Networking,</a:t>
            </a:r>
            <a:r>
              <a:rPr lang="zh-CN" altLang="en-US" sz="1100" dirty="0"/>
              <a:t> </a:t>
            </a:r>
            <a:r>
              <a:rPr lang="en-US" sz="1100" dirty="0"/>
              <a:t>https://</a:t>
            </a:r>
            <a:r>
              <a:rPr lang="en-US" sz="1100" dirty="0" err="1"/>
              <a:t>www.cs.duke.edu</a:t>
            </a:r>
            <a:r>
              <a:rPr lang="en-US" sz="1100" dirty="0"/>
              <a:t>/courses/fall14/compsci590.4/notes/F14_Class1.pptx</a:t>
            </a:r>
          </a:p>
        </p:txBody>
      </p:sp>
    </p:spTree>
    <p:extLst>
      <p:ext uri="{BB962C8B-B14F-4D97-AF65-F5344CB8AC3E}">
        <p14:creationId xmlns:p14="http://schemas.microsoft.com/office/powerpoint/2010/main" val="207455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9764" y="381000"/>
            <a:ext cx="8229600" cy="690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OpenFlow</a:t>
            </a:r>
            <a:endParaRPr lang="en-US" dirty="0"/>
          </a:p>
        </p:txBody>
      </p:sp>
      <p:sp>
        <p:nvSpPr>
          <p:cNvPr id="5" name="AutoShape 1"/>
          <p:cNvSpPr>
            <a:spLocks/>
          </p:cNvSpPr>
          <p:nvPr/>
        </p:nvSpPr>
        <p:spPr bwMode="auto">
          <a:xfrm>
            <a:off x="2398713" y="3544888"/>
            <a:ext cx="7385050" cy="3027362"/>
          </a:xfrm>
          <a:prstGeom prst="roundRect">
            <a:avLst>
              <a:gd name="adj" fmla="val 648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" name="AutoShape 2"/>
          <p:cNvSpPr>
            <a:spLocks/>
          </p:cNvSpPr>
          <p:nvPr/>
        </p:nvSpPr>
        <p:spPr bwMode="auto">
          <a:xfrm>
            <a:off x="2630488" y="5259388"/>
            <a:ext cx="6894512" cy="1054100"/>
          </a:xfrm>
          <a:prstGeom prst="roundRect">
            <a:avLst>
              <a:gd name="adj" fmla="val 8472"/>
            </a:avLst>
          </a:prstGeom>
          <a:solidFill>
            <a:srgbClr val="0070C0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45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Gill Sans" charset="0"/>
                <a:cs typeface="Gill Sans" charset="0"/>
              </a:rPr>
              <a:t>Data Path (Hardware)</a:t>
            </a:r>
          </a:p>
        </p:txBody>
      </p:sp>
      <p:sp>
        <p:nvSpPr>
          <p:cNvPr id="7" name="AutoShape 3"/>
          <p:cNvSpPr>
            <a:spLocks/>
          </p:cNvSpPr>
          <p:nvPr/>
        </p:nvSpPr>
        <p:spPr bwMode="auto">
          <a:xfrm>
            <a:off x="2630489" y="3794125"/>
            <a:ext cx="3394075" cy="1036638"/>
          </a:xfrm>
          <a:prstGeom prst="roundRect">
            <a:avLst>
              <a:gd name="adj" fmla="val 6894"/>
            </a:avLst>
          </a:prstGeom>
          <a:solidFill>
            <a:srgbClr val="FAB7AA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4500" dirty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Gill Sans" charset="0"/>
                <a:cs typeface="Gill Sans" charset="0"/>
              </a:rPr>
              <a:t>Control Path</a:t>
            </a: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rot="10800000" flipH="1">
            <a:off x="2560638" y="5018088"/>
            <a:ext cx="7072312" cy="17462"/>
          </a:xfrm>
          <a:prstGeom prst="line">
            <a:avLst/>
          </a:prstGeom>
          <a:noFill/>
          <a:ln w="63500">
            <a:solidFill>
              <a:srgbClr val="001949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AutoShape 5"/>
          <p:cNvSpPr>
            <a:spLocks/>
          </p:cNvSpPr>
          <p:nvPr/>
        </p:nvSpPr>
        <p:spPr bwMode="auto">
          <a:xfrm>
            <a:off x="6176964" y="3794125"/>
            <a:ext cx="3348037" cy="1036638"/>
          </a:xfrm>
          <a:prstGeom prst="roundRect">
            <a:avLst>
              <a:gd name="adj" fmla="val 6894"/>
            </a:avLst>
          </a:prstGeom>
          <a:solidFill>
            <a:srgbClr val="92D050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4500" dirty="0" err="1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Gill Sans" charset="0"/>
                <a:cs typeface="Gill Sans" charset="0"/>
              </a:rPr>
              <a:t>OpenFlow</a:t>
            </a:r>
            <a:endParaRPr lang="en-US" sz="4500" dirty="0">
              <a:solidFill>
                <a:srgbClr val="001949"/>
              </a:solidFill>
              <a:effectLst>
                <a:outerShdw blurRad="38100" dist="38100" dir="2700000" algn="tl">
                  <a:srgbClr val="000000"/>
                </a:outerShdw>
              </a:effectLst>
              <a:ea typeface="Gill Sans" charset="0"/>
              <a:cs typeface="Gill Sans" charset="0"/>
            </a:endParaRP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3371850" y="1143001"/>
            <a:ext cx="5581650" cy="117792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" name="AutoShape 7"/>
          <p:cNvSpPr>
            <a:spLocks/>
          </p:cNvSpPr>
          <p:nvPr/>
        </p:nvSpPr>
        <p:spPr bwMode="auto">
          <a:xfrm>
            <a:off x="3452813" y="1214438"/>
            <a:ext cx="5429250" cy="1035050"/>
          </a:xfrm>
          <a:prstGeom prst="roundRect">
            <a:avLst>
              <a:gd name="adj" fmla="val 14653"/>
            </a:avLst>
          </a:prstGeom>
          <a:solidFill>
            <a:srgbClr val="92D050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4500" dirty="0" err="1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Gill Sans" charset="0"/>
                <a:cs typeface="Gill Sans" charset="0"/>
              </a:rPr>
              <a:t>OpenFlow</a:t>
            </a:r>
            <a:r>
              <a:rPr lang="en-US" sz="4500" dirty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Gill Sans" charset="0"/>
                <a:cs typeface="Gill Sans" charset="0"/>
              </a:rPr>
              <a:t> Controller</a:t>
            </a: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H="1">
            <a:off x="7810500" y="2320926"/>
            <a:ext cx="0" cy="1223963"/>
          </a:xfrm>
          <a:prstGeom prst="line">
            <a:avLst/>
          </a:prstGeom>
          <a:noFill/>
          <a:ln w="139700">
            <a:solidFill>
              <a:srgbClr val="FF7F00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Rectangle 9"/>
          <p:cNvSpPr>
            <a:spLocks/>
          </p:cNvSpPr>
          <p:nvPr/>
        </p:nvSpPr>
        <p:spPr bwMode="auto">
          <a:xfrm>
            <a:off x="5676822" y="2653614"/>
            <a:ext cx="45566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 dirty="0" err="1">
                <a:latin typeface="Calibri" pitchFamily="34" charset="0"/>
              </a:rPr>
              <a:t>OpenFlow</a:t>
            </a:r>
            <a:r>
              <a:rPr lang="en-US" sz="3000" dirty="0">
                <a:latin typeface="Calibri" pitchFamily="34" charset="0"/>
              </a:rPr>
              <a:t> Protocol (SSL/TCP)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1" y="6596390"/>
            <a:ext cx="70096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alibri" pitchFamily="34" charset="0"/>
              </a:rPr>
              <a:t>OpenFlow</a:t>
            </a:r>
            <a:r>
              <a:rPr lang="en-US" sz="1100" dirty="0">
                <a:latin typeface="Calibri" pitchFamily="34" charset="0"/>
              </a:rPr>
              <a:t>/SDN tutorial, </a:t>
            </a:r>
            <a:r>
              <a:rPr lang="en-US" sz="1100" dirty="0" err="1"/>
              <a:t>Srini</a:t>
            </a:r>
            <a:r>
              <a:rPr lang="en-US" sz="1100" dirty="0"/>
              <a:t> </a:t>
            </a:r>
            <a:r>
              <a:rPr lang="en-US" sz="1100" dirty="0" err="1"/>
              <a:t>Seetharaman</a:t>
            </a:r>
            <a:r>
              <a:rPr lang="en-US" sz="1100" dirty="0"/>
              <a:t>, Deutsche Telekom, Silicon Valley Innovation Center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93287" y="623126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90163" y="3025322"/>
            <a:ext cx="24144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/>
              <a:t>Switch/Router</a:t>
            </a:r>
            <a:endParaRPr lang="en-US" altLang="zh-CN" sz="3000" dirty="0"/>
          </a:p>
        </p:txBody>
      </p:sp>
    </p:spTree>
    <p:extLst>
      <p:ext uri="{BB962C8B-B14F-4D97-AF65-F5344CB8AC3E}">
        <p14:creationId xmlns:p14="http://schemas.microsoft.com/office/powerpoint/2010/main" val="137982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 autoUpdateAnimBg="0"/>
      <p:bldP spid="12" grpId="0" animBg="1"/>
      <p:bldP spid="1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59383"/>
            <a:ext cx="9144000" cy="1143000"/>
          </a:xfrm>
        </p:spPr>
        <p:txBody>
          <a:bodyPr/>
          <a:lstStyle/>
          <a:p>
            <a:r>
              <a:rPr lang="en-US" dirty="0"/>
              <a:t>Limitations of Current Networks</a:t>
            </a:r>
          </a:p>
        </p:txBody>
      </p: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4403725" y="1652589"/>
            <a:ext cx="2065338" cy="1482725"/>
            <a:chOff x="1728" y="1416"/>
            <a:chExt cx="1301" cy="672"/>
          </a:xfrm>
        </p:grpSpPr>
        <p:sp>
          <p:nvSpPr>
            <p:cNvPr id="6" name="AutoShape 22"/>
            <p:cNvSpPr>
              <a:spLocks/>
            </p:cNvSpPr>
            <p:nvPr/>
          </p:nvSpPr>
          <p:spPr bwMode="auto">
            <a:xfrm>
              <a:off x="1728" y="1416"/>
              <a:ext cx="192" cy="672"/>
            </a:xfrm>
            <a:prstGeom prst="rightBrace">
              <a:avLst>
                <a:gd name="adj1" fmla="val 45306"/>
                <a:gd name="adj2" fmla="val 48514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  <a:ea typeface="ＭＳ Ｐゴシック" pitchFamily="34" charset="-128"/>
              </a:endParaRPr>
            </a:p>
          </p:txBody>
        </p:sp>
        <p:sp>
          <p:nvSpPr>
            <p:cNvPr id="7" name="Text Box 23"/>
            <p:cNvSpPr txBox="1">
              <a:spLocks noChangeArrowheads="1"/>
            </p:cNvSpPr>
            <p:nvPr/>
          </p:nvSpPr>
          <p:spPr bwMode="auto">
            <a:xfrm>
              <a:off x="1968" y="1585"/>
              <a:ext cx="1061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-128"/>
                  <a:cs typeface="ＭＳ Ｐゴシック" charset="-128"/>
                </a:rPr>
                <a:t>Million of lines</a:t>
              </a:r>
              <a:br>
                <a:rPr lang="en-US" dirty="0">
                  <a:latin typeface="+mj-lt"/>
                  <a:ea typeface="ＭＳ Ｐゴシック" charset="-128"/>
                  <a:cs typeface="ＭＳ Ｐゴシック" charset="-128"/>
                </a:rPr>
              </a:br>
              <a:r>
                <a:rPr lang="en-US" dirty="0">
                  <a:latin typeface="+mj-lt"/>
                  <a:ea typeface="ＭＳ Ｐゴシック" charset="-128"/>
                  <a:cs typeface="ＭＳ Ｐゴシック" charset="-128"/>
                </a:rPr>
                <a:t>of source code</a:t>
              </a:r>
            </a:p>
          </p:txBody>
        </p:sp>
      </p:grp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4403725" y="3238500"/>
            <a:ext cx="2114550" cy="952500"/>
            <a:chOff x="1728" y="2232"/>
            <a:chExt cx="1332" cy="672"/>
          </a:xfrm>
        </p:grpSpPr>
        <p:sp>
          <p:nvSpPr>
            <p:cNvPr id="11" name="AutoShape 27"/>
            <p:cNvSpPr>
              <a:spLocks/>
            </p:cNvSpPr>
            <p:nvPr/>
          </p:nvSpPr>
          <p:spPr bwMode="auto">
            <a:xfrm>
              <a:off x="1728" y="2232"/>
              <a:ext cx="192" cy="672"/>
            </a:xfrm>
            <a:prstGeom prst="rightBrace">
              <a:avLst>
                <a:gd name="adj1" fmla="val 45306"/>
                <a:gd name="adj2" fmla="val 48514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  <a:ea typeface="ＭＳ Ｐゴシック" pitchFamily="34" charset="-128"/>
              </a:endParaRPr>
            </a:p>
          </p:txBody>
        </p:sp>
        <p:sp>
          <p:nvSpPr>
            <p:cNvPr id="12" name="Text Box 28"/>
            <p:cNvSpPr txBox="1">
              <a:spLocks noChangeArrowheads="1"/>
            </p:cNvSpPr>
            <p:nvPr/>
          </p:nvSpPr>
          <p:spPr bwMode="auto">
            <a:xfrm>
              <a:off x="1968" y="2430"/>
              <a:ext cx="1092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-128"/>
                  <a:cs typeface="ＭＳ Ｐゴシック" charset="-128"/>
                </a:rPr>
                <a:t>Billions of gates</a:t>
              </a:r>
            </a:p>
          </p:txBody>
        </p:sp>
      </p:grpSp>
      <p:sp>
        <p:nvSpPr>
          <p:cNvPr id="15" name="Text Box 32"/>
          <p:cNvSpPr txBox="1">
            <a:spLocks noChangeArrowheads="1"/>
          </p:cNvSpPr>
          <p:nvPr/>
        </p:nvSpPr>
        <p:spPr bwMode="auto">
          <a:xfrm>
            <a:off x="6477000" y="1600200"/>
            <a:ext cx="4114800" cy="27823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4572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en-US" sz="2400" dirty="0">
              <a:latin typeface="Calibri" pitchFamily="34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Many complex functions baked into infrastructure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en-US" sz="2400" dirty="0">
              <a:latin typeface="Calibri" pitchFamily="34" charset="0"/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 i="1" dirty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</a:rPr>
              <a:t>OSPF, BGP, multicast, differentiated services,</a:t>
            </a:r>
            <a:br>
              <a:rPr lang="en-US" sz="2000" i="1" dirty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</a:rPr>
            </a:br>
            <a:r>
              <a:rPr lang="en-US" sz="2000" i="1" dirty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</a:rPr>
              <a:t>Traffic Engineering, NAT, firewalls, …</a:t>
            </a:r>
          </a:p>
          <a:p>
            <a:pPr lvl="2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endParaRPr lang="en-US" sz="2000" i="1" dirty="0">
              <a:solidFill>
                <a:srgbClr val="00B0F0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981201" y="3238261"/>
            <a:ext cx="2366984" cy="9525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1600" b="1">
                <a:solidFill>
                  <a:srgbClr val="C3D69B"/>
                </a:solidFill>
                <a:latin typeface="Calibri" pitchFamily="34" charset="0"/>
                <a:ea typeface="ＭＳ Ｐゴシック" pitchFamily="34" charset="-128"/>
              </a:rPr>
              <a:t>Specialized Packet Forwarding Hardware</a:t>
            </a:r>
            <a:endParaRPr lang="en-US" sz="1400" b="1">
              <a:solidFill>
                <a:srgbClr val="C3D69B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981201" y="2347098"/>
            <a:ext cx="2366985" cy="788185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rgbClr val="FFFFFF"/>
                </a:solidFill>
                <a:latin typeface="+mj-lt"/>
              </a:rPr>
              <a:t>Operating</a:t>
            </a:r>
          </a:p>
          <a:p>
            <a:pPr algn="ctr">
              <a:defRPr/>
            </a:pPr>
            <a:r>
              <a:rPr lang="en-US" sz="1600" dirty="0">
                <a:solidFill>
                  <a:srgbClr val="FFFFFF"/>
                </a:solidFill>
                <a:latin typeface="+mj-lt"/>
              </a:rPr>
              <a:t>System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981201" y="1653140"/>
            <a:ext cx="895927" cy="593699"/>
          </a:xfrm>
          <a:prstGeom prst="roundRect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  <a:alpha val="4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Feature</a:t>
            </a:r>
          </a:p>
        </p:txBody>
      </p:sp>
      <p:grpSp>
        <p:nvGrpSpPr>
          <p:cNvPr id="8" name="Rounded Rectangle 29"/>
          <p:cNvGrpSpPr>
            <a:grpSpLocks/>
          </p:cNvGrpSpPr>
          <p:nvPr/>
        </p:nvGrpSpPr>
        <p:grpSpPr bwMode="auto">
          <a:xfrm>
            <a:off x="3413126" y="1620839"/>
            <a:ext cx="987425" cy="700087"/>
            <a:chOff x="1190" y="1283"/>
            <a:chExt cx="622" cy="441"/>
          </a:xfrm>
        </p:grpSpPr>
        <p:pic>
          <p:nvPicPr>
            <p:cNvPr id="20" name="Rounded Rectangle 29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" y="1283"/>
              <a:ext cx="622" cy="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 Box 26"/>
            <p:cNvSpPr txBox="1">
              <a:spLocks noChangeArrowheads="1"/>
            </p:cNvSpPr>
            <p:nvPr/>
          </p:nvSpPr>
          <p:spPr bwMode="auto">
            <a:xfrm>
              <a:off x="1244" y="1322"/>
              <a:ext cx="517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zh-CN" altLang="en-US" sz="1600" dirty="0">
                  <a:latin typeface="Calibri" pitchFamily="34" charset="0"/>
                  <a:ea typeface="ＭＳ Ｐゴシック" pitchFamily="34" charset="-128"/>
                </a:rPr>
                <a:t> </a:t>
              </a:r>
              <a:r>
                <a:rPr lang="en-US" sz="1600" dirty="0">
                  <a:latin typeface="Calibri" pitchFamily="34" charset="0"/>
                  <a:ea typeface="ＭＳ Ｐゴシック" pitchFamily="34" charset="-128"/>
                </a:rPr>
                <a:t>Feature</a:t>
              </a:r>
            </a:p>
          </p:txBody>
        </p:sp>
      </p:grpSp>
      <p:cxnSp>
        <p:nvCxnSpPr>
          <p:cNvPr id="22" name="Straight Connector 21"/>
          <p:cNvCxnSpPr>
            <a:cxnSpLocks noChangeShapeType="1"/>
          </p:cNvCxnSpPr>
          <p:nvPr/>
        </p:nvCxnSpPr>
        <p:spPr bwMode="auto">
          <a:xfrm>
            <a:off x="2881313" y="1949450"/>
            <a:ext cx="590550" cy="1588"/>
          </a:xfrm>
          <a:prstGeom prst="line">
            <a:avLst/>
          </a:prstGeom>
          <a:noFill/>
          <a:ln w="25400">
            <a:solidFill>
              <a:schemeClr val="accent1"/>
            </a:solidFill>
            <a:prstDash val="dot"/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6" name="Rectangle 25"/>
          <p:cNvSpPr/>
          <p:nvPr/>
        </p:nvSpPr>
        <p:spPr>
          <a:xfrm>
            <a:off x="1524001" y="6596390"/>
            <a:ext cx="70096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alibri" pitchFamily="34" charset="0"/>
              </a:rPr>
              <a:t>OpenFlow</a:t>
            </a:r>
            <a:r>
              <a:rPr lang="en-US" sz="1100" dirty="0">
                <a:latin typeface="Calibri" pitchFamily="34" charset="0"/>
              </a:rPr>
              <a:t>/SDN tutorial, </a:t>
            </a:r>
            <a:r>
              <a:rPr lang="en-US" sz="1100" dirty="0" err="1"/>
              <a:t>Srini</a:t>
            </a:r>
            <a:r>
              <a:rPr lang="en-US" sz="1100" dirty="0"/>
              <a:t> </a:t>
            </a:r>
            <a:r>
              <a:rPr lang="en-US" sz="1100" dirty="0" err="1"/>
              <a:t>Seetharaman</a:t>
            </a:r>
            <a:r>
              <a:rPr lang="en-US" sz="1100" dirty="0"/>
              <a:t>, Deutsche Telekom, Silicon Valley Innovation Center</a:t>
            </a:r>
          </a:p>
        </p:txBody>
      </p:sp>
      <p:sp>
        <p:nvSpPr>
          <p:cNvPr id="23" name="Text Box 32"/>
          <p:cNvSpPr txBox="1">
            <a:spLocks noChangeArrowheads="1"/>
          </p:cNvSpPr>
          <p:nvPr/>
        </p:nvSpPr>
        <p:spPr bwMode="auto">
          <a:xfrm>
            <a:off x="2057400" y="4953001"/>
            <a:ext cx="7924800" cy="395173"/>
          </a:xfrm>
          <a:prstGeom prst="rect">
            <a:avLst/>
          </a:prstGeom>
          <a:noFill/>
          <a:ln w="38100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4572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Cannot dynamically change according to network conditions</a:t>
            </a:r>
            <a:endParaRPr lang="en-US" sz="2000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45040" y="641382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6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/>
        </p:nvSpPr>
        <p:spPr bwMode="auto">
          <a:xfrm>
            <a:off x="1524000" y="6629400"/>
            <a:ext cx="792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100" dirty="0">
                <a:latin typeface="+mj-lt"/>
              </a:rPr>
              <a:t>The Stanford Clean Slate Program, http://</a:t>
            </a:r>
            <a:r>
              <a:rPr lang="en-US" sz="1100" u="sng" dirty="0">
                <a:latin typeface="+mj-lt"/>
              </a:rPr>
              <a:t>cleanslate.stanford.edu</a:t>
            </a:r>
            <a:r>
              <a:rPr lang="en-US" sz="1100" dirty="0">
                <a:latin typeface="+mj-lt"/>
              </a:rPr>
              <a:t>	</a:t>
            </a:r>
          </a:p>
        </p:txBody>
      </p:sp>
      <p:pic>
        <p:nvPicPr>
          <p:cNvPr id="30" name="Picture 1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5626100"/>
            <a:ext cx="1143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626100"/>
            <a:ext cx="11430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5" y="5635625"/>
            <a:ext cx="11430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113" y="5626100"/>
            <a:ext cx="1143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Line 5"/>
          <p:cNvSpPr>
            <a:spLocks noChangeShapeType="1"/>
          </p:cNvSpPr>
          <p:nvPr/>
        </p:nvSpPr>
        <p:spPr bwMode="auto">
          <a:xfrm flipH="1">
            <a:off x="2827339" y="4786313"/>
            <a:ext cx="536575" cy="965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5" name="Line 6"/>
          <p:cNvSpPr>
            <a:spLocks noChangeShapeType="1"/>
          </p:cNvSpPr>
          <p:nvPr/>
        </p:nvSpPr>
        <p:spPr bwMode="auto">
          <a:xfrm flipH="1">
            <a:off x="4238626" y="4776789"/>
            <a:ext cx="284163" cy="928687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6" name="Line 7"/>
          <p:cNvSpPr>
            <a:spLocks noChangeShapeType="1"/>
          </p:cNvSpPr>
          <p:nvPr/>
        </p:nvSpPr>
        <p:spPr bwMode="auto">
          <a:xfrm>
            <a:off x="5810251" y="4786314"/>
            <a:ext cx="125413" cy="928687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" name="Line 8"/>
          <p:cNvSpPr>
            <a:spLocks noChangeShapeType="1"/>
          </p:cNvSpPr>
          <p:nvPr/>
        </p:nvSpPr>
        <p:spPr bwMode="auto">
          <a:xfrm>
            <a:off x="7167564" y="4803775"/>
            <a:ext cx="223837" cy="97313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" name="Rectangle 9"/>
          <p:cNvSpPr>
            <a:spLocks/>
          </p:cNvSpPr>
          <p:nvPr/>
        </p:nvSpPr>
        <p:spPr bwMode="auto">
          <a:xfrm>
            <a:off x="9042401" y="528196"/>
            <a:ext cx="1445011" cy="37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00B050"/>
                </a:solidFill>
                <a:latin typeface="Calibri" pitchFamily="34" charset="0"/>
              </a:rPr>
              <a:t>Controller</a:t>
            </a:r>
          </a:p>
        </p:txBody>
      </p:sp>
      <p:pic>
        <p:nvPicPr>
          <p:cNvPr id="39" name="Picture 10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351" y="1000126"/>
            <a:ext cx="1446213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11"/>
          <p:cNvSpPr>
            <a:spLocks/>
          </p:cNvSpPr>
          <p:nvPr/>
        </p:nvSpPr>
        <p:spPr bwMode="auto">
          <a:xfrm>
            <a:off x="9779000" y="1480622"/>
            <a:ext cx="3222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Calibri" pitchFamily="34" charset="0"/>
              </a:rPr>
              <a:t>PC</a:t>
            </a:r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>
            <a:off x="4551364" y="3313114"/>
            <a:ext cx="1749425" cy="1587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Rectangle 13"/>
          <p:cNvSpPr>
            <a:spLocks/>
          </p:cNvSpPr>
          <p:nvPr/>
        </p:nvSpPr>
        <p:spPr bwMode="auto">
          <a:xfrm>
            <a:off x="1836739" y="3354716"/>
            <a:ext cx="8653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>
                <a:solidFill>
                  <a:srgbClr val="163F88"/>
                </a:solidFill>
                <a:latin typeface="Calibri" pitchFamily="34" charset="0"/>
              </a:rPr>
              <a:t>Hardware</a:t>
            </a:r>
          </a:p>
          <a:p>
            <a:r>
              <a:rPr lang="en-US" sz="1700">
                <a:solidFill>
                  <a:srgbClr val="163F88"/>
                </a:solidFill>
                <a:latin typeface="Calibri" pitchFamily="34" charset="0"/>
              </a:rPr>
              <a:t>Layer</a:t>
            </a:r>
          </a:p>
        </p:txBody>
      </p:sp>
      <p:sp>
        <p:nvSpPr>
          <p:cNvPr id="43" name="Rectangle 14"/>
          <p:cNvSpPr>
            <a:spLocks/>
          </p:cNvSpPr>
          <p:nvPr/>
        </p:nvSpPr>
        <p:spPr bwMode="auto">
          <a:xfrm>
            <a:off x="1884363" y="1756103"/>
            <a:ext cx="7945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solidFill>
                  <a:srgbClr val="163F88"/>
                </a:solidFill>
                <a:latin typeface="Calibri" pitchFamily="34" charset="0"/>
              </a:rPr>
              <a:t>Software</a:t>
            </a:r>
          </a:p>
          <a:p>
            <a:r>
              <a:rPr lang="en-US" sz="1700" dirty="0">
                <a:solidFill>
                  <a:srgbClr val="163F88"/>
                </a:solidFill>
                <a:latin typeface="Calibri" pitchFamily="34" charset="0"/>
              </a:rPr>
              <a:t>Layer</a:t>
            </a:r>
          </a:p>
        </p:txBody>
      </p:sp>
      <p:sp>
        <p:nvSpPr>
          <p:cNvPr id="44" name="AutoShape 15"/>
          <p:cNvSpPr>
            <a:spLocks/>
          </p:cNvSpPr>
          <p:nvPr/>
        </p:nvSpPr>
        <p:spPr bwMode="auto">
          <a:xfrm>
            <a:off x="2782889" y="1312864"/>
            <a:ext cx="5037137" cy="3455987"/>
          </a:xfrm>
          <a:prstGeom prst="roundRect">
            <a:avLst>
              <a:gd name="adj" fmla="val 3875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163F88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5" name="Rectangle 16"/>
          <p:cNvSpPr>
            <a:spLocks/>
          </p:cNvSpPr>
          <p:nvPr/>
        </p:nvSpPr>
        <p:spPr bwMode="auto">
          <a:xfrm>
            <a:off x="4343400" y="2619376"/>
            <a:ext cx="183038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err="1">
                <a:latin typeface="Calibri" pitchFamily="34" charset="0"/>
              </a:rPr>
              <a:t>OpenFlow</a:t>
            </a:r>
            <a:r>
              <a:rPr lang="en-US" dirty="0">
                <a:latin typeface="Calibri" pitchFamily="34" charset="0"/>
              </a:rPr>
              <a:t> Table</a:t>
            </a:r>
          </a:p>
        </p:txBody>
      </p:sp>
      <p:sp>
        <p:nvSpPr>
          <p:cNvPr id="46" name="Line 17"/>
          <p:cNvSpPr>
            <a:spLocks noChangeShapeType="1"/>
          </p:cNvSpPr>
          <p:nvPr/>
        </p:nvSpPr>
        <p:spPr bwMode="auto">
          <a:xfrm rot="10800000" flipH="1">
            <a:off x="7847013" y="1446213"/>
            <a:ext cx="1574800" cy="544512"/>
          </a:xfrm>
          <a:prstGeom prst="line">
            <a:avLst/>
          </a:prstGeom>
          <a:noFill/>
          <a:ln w="762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2881018" y="2851150"/>
            <a:ext cx="4823121" cy="571500"/>
            <a:chOff x="4" y="0"/>
            <a:chExt cx="4319" cy="512"/>
          </a:xfrm>
        </p:grpSpPr>
        <p:sp>
          <p:nvSpPr>
            <p:cNvPr id="48" name="Rectangle 19"/>
            <p:cNvSpPr>
              <a:spLocks/>
            </p:cNvSpPr>
            <p:nvPr/>
          </p:nvSpPr>
          <p:spPr bwMode="auto">
            <a:xfrm>
              <a:off x="4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9" name="Rectangle 20"/>
            <p:cNvSpPr>
              <a:spLocks/>
            </p:cNvSpPr>
            <p:nvPr/>
          </p:nvSpPr>
          <p:spPr bwMode="auto">
            <a:xfrm>
              <a:off x="96" y="0"/>
              <a:ext cx="493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dirty="0">
                  <a:latin typeface="Calibri" pitchFamily="34" charset="0"/>
                </a:rPr>
                <a:t>MAC</a:t>
              </a:r>
            </a:p>
            <a:p>
              <a:r>
                <a:rPr lang="en-US" sz="1700" dirty="0" err="1">
                  <a:latin typeface="Calibri" pitchFamily="34" charset="0"/>
                </a:rPr>
                <a:t>src</a:t>
              </a:r>
              <a:endParaRPr lang="en-US" sz="1700" dirty="0">
                <a:latin typeface="Calibri" pitchFamily="34" charset="0"/>
              </a:endParaRPr>
            </a:p>
          </p:txBody>
        </p:sp>
        <p:sp>
          <p:nvSpPr>
            <p:cNvPr id="50" name="Rectangle 21"/>
            <p:cNvSpPr>
              <a:spLocks/>
            </p:cNvSpPr>
            <p:nvPr/>
          </p:nvSpPr>
          <p:spPr bwMode="auto">
            <a:xfrm>
              <a:off x="597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1" name="Rectangle 22"/>
            <p:cNvSpPr>
              <a:spLocks/>
            </p:cNvSpPr>
            <p:nvPr/>
          </p:nvSpPr>
          <p:spPr bwMode="auto">
            <a:xfrm>
              <a:off x="681" y="0"/>
              <a:ext cx="51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MAC</a:t>
              </a:r>
            </a:p>
            <a:p>
              <a:r>
                <a:rPr lang="en-US" sz="1700" dirty="0" err="1">
                  <a:latin typeface="Calibri" pitchFamily="34" charset="0"/>
                </a:rPr>
                <a:t>dst</a:t>
              </a:r>
              <a:endParaRPr lang="en-US" sz="1700" dirty="0">
                <a:latin typeface="Calibri" pitchFamily="34" charset="0"/>
              </a:endParaRPr>
            </a:p>
          </p:txBody>
        </p:sp>
        <p:sp>
          <p:nvSpPr>
            <p:cNvPr id="52" name="Rectangle 23"/>
            <p:cNvSpPr>
              <a:spLocks/>
            </p:cNvSpPr>
            <p:nvPr/>
          </p:nvSpPr>
          <p:spPr bwMode="auto">
            <a:xfrm>
              <a:off x="1191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3" name="Rectangle 24"/>
            <p:cNvSpPr>
              <a:spLocks/>
            </p:cNvSpPr>
            <p:nvPr/>
          </p:nvSpPr>
          <p:spPr bwMode="auto">
            <a:xfrm>
              <a:off x="1269" y="0"/>
              <a:ext cx="51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dirty="0">
                  <a:latin typeface="Calibri" pitchFamily="34" charset="0"/>
                </a:rPr>
                <a:t>IP</a:t>
              </a:r>
            </a:p>
            <a:p>
              <a:r>
                <a:rPr lang="en-US" sz="1700" dirty="0" err="1">
                  <a:latin typeface="Calibri" pitchFamily="34" charset="0"/>
                </a:rPr>
                <a:t>Src</a:t>
              </a:r>
              <a:endParaRPr lang="en-US" sz="1700" dirty="0">
                <a:latin typeface="Calibri" pitchFamily="34" charset="0"/>
              </a:endParaRPr>
            </a:p>
          </p:txBody>
        </p:sp>
        <p:sp>
          <p:nvSpPr>
            <p:cNvPr id="54" name="Rectangle 25"/>
            <p:cNvSpPr>
              <a:spLocks/>
            </p:cNvSpPr>
            <p:nvPr/>
          </p:nvSpPr>
          <p:spPr bwMode="auto">
            <a:xfrm>
              <a:off x="1790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5" name="Rectangle 26"/>
            <p:cNvSpPr>
              <a:spLocks/>
            </p:cNvSpPr>
            <p:nvPr/>
          </p:nvSpPr>
          <p:spPr bwMode="auto">
            <a:xfrm>
              <a:off x="1856" y="0"/>
              <a:ext cx="528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IP</a:t>
              </a:r>
            </a:p>
            <a:p>
              <a:r>
                <a:rPr lang="en-US" sz="1700" dirty="0" err="1">
                  <a:latin typeface="Calibri" pitchFamily="34" charset="0"/>
                </a:rPr>
                <a:t>Dst</a:t>
              </a:r>
              <a:endParaRPr lang="en-US" sz="1700" dirty="0">
                <a:latin typeface="Calibri" pitchFamily="34" charset="0"/>
              </a:endParaRPr>
            </a:p>
          </p:txBody>
        </p:sp>
        <p:sp>
          <p:nvSpPr>
            <p:cNvPr id="56" name="Rectangle 27"/>
            <p:cNvSpPr>
              <a:spLocks/>
            </p:cNvSpPr>
            <p:nvPr/>
          </p:nvSpPr>
          <p:spPr bwMode="auto">
            <a:xfrm>
              <a:off x="237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7" name="Rectangle 28"/>
            <p:cNvSpPr>
              <a:spLocks/>
            </p:cNvSpPr>
            <p:nvPr/>
          </p:nvSpPr>
          <p:spPr bwMode="auto">
            <a:xfrm>
              <a:off x="2449" y="0"/>
              <a:ext cx="52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dirty="0">
                  <a:latin typeface="Calibri" pitchFamily="34" charset="0"/>
                </a:rPr>
                <a:t>TCP</a:t>
              </a:r>
            </a:p>
            <a:p>
              <a:r>
                <a:rPr lang="en-US" sz="1700" dirty="0">
                  <a:latin typeface="Calibri" pitchFamily="34" charset="0"/>
                </a:rPr>
                <a:t>sport</a:t>
              </a:r>
            </a:p>
          </p:txBody>
        </p:sp>
        <p:sp>
          <p:nvSpPr>
            <p:cNvPr id="58" name="Rectangle 29"/>
            <p:cNvSpPr>
              <a:spLocks/>
            </p:cNvSpPr>
            <p:nvPr/>
          </p:nvSpPr>
          <p:spPr bwMode="auto">
            <a:xfrm>
              <a:off x="297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9" name="Rectangle 30"/>
            <p:cNvSpPr>
              <a:spLocks/>
            </p:cNvSpPr>
            <p:nvPr/>
          </p:nvSpPr>
          <p:spPr bwMode="auto">
            <a:xfrm>
              <a:off x="3025" y="0"/>
              <a:ext cx="542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dirty="0">
                  <a:latin typeface="Calibri" pitchFamily="34" charset="0"/>
                </a:rPr>
                <a:t>TCP</a:t>
              </a:r>
            </a:p>
            <a:p>
              <a:r>
                <a:rPr lang="en-US" sz="1700" dirty="0" err="1">
                  <a:latin typeface="Calibri" pitchFamily="34" charset="0"/>
                </a:rPr>
                <a:t>dport</a:t>
              </a:r>
              <a:endParaRPr lang="en-US" sz="1700" dirty="0">
                <a:latin typeface="Calibri" pitchFamily="34" charset="0"/>
              </a:endParaRPr>
            </a:p>
          </p:txBody>
        </p:sp>
        <p:sp>
          <p:nvSpPr>
            <p:cNvPr id="60" name="Rectangle 31"/>
            <p:cNvSpPr>
              <a:spLocks/>
            </p:cNvSpPr>
            <p:nvPr/>
          </p:nvSpPr>
          <p:spPr bwMode="auto">
            <a:xfrm>
              <a:off x="3576" y="12"/>
              <a:ext cx="747" cy="483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Rectangle 32"/>
            <p:cNvSpPr>
              <a:spLocks/>
            </p:cNvSpPr>
            <p:nvPr/>
          </p:nvSpPr>
          <p:spPr bwMode="auto">
            <a:xfrm>
              <a:off x="3662" y="111"/>
              <a:ext cx="6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Action</a:t>
              </a:r>
            </a:p>
          </p:txBody>
        </p:sp>
      </p:grpSp>
      <p:sp>
        <p:nvSpPr>
          <p:cNvPr id="62" name="AutoShape 33"/>
          <p:cNvSpPr>
            <a:spLocks/>
          </p:cNvSpPr>
          <p:nvPr/>
        </p:nvSpPr>
        <p:spPr bwMode="auto">
          <a:xfrm>
            <a:off x="3024189" y="1581151"/>
            <a:ext cx="4537075" cy="785813"/>
          </a:xfrm>
          <a:prstGeom prst="roundRect">
            <a:avLst>
              <a:gd name="adj" fmla="val 17042"/>
            </a:avLst>
          </a:prstGeom>
          <a:solidFill>
            <a:srgbClr val="92D050"/>
          </a:solidFill>
          <a:ln w="254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2800" dirty="0" err="1">
                <a:latin typeface="Calibri" pitchFamily="34" charset="0"/>
              </a:rPr>
              <a:t>OpenFlow</a:t>
            </a:r>
            <a:r>
              <a:rPr lang="en-US" sz="2800" dirty="0">
                <a:latin typeface="Calibri" pitchFamily="34" charset="0"/>
              </a:rPr>
              <a:t> Client</a:t>
            </a:r>
          </a:p>
        </p:txBody>
      </p:sp>
      <p:sp>
        <p:nvSpPr>
          <p:cNvPr id="63" name="Line 34"/>
          <p:cNvSpPr>
            <a:spLocks noChangeShapeType="1"/>
          </p:cNvSpPr>
          <p:nvPr/>
        </p:nvSpPr>
        <p:spPr bwMode="auto">
          <a:xfrm>
            <a:off x="2863851" y="2514600"/>
            <a:ext cx="4830763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2881314" y="3490914"/>
            <a:ext cx="4822825" cy="312737"/>
            <a:chOff x="0" y="0"/>
            <a:chExt cx="4320" cy="280"/>
          </a:xfrm>
        </p:grpSpPr>
        <p:sp>
          <p:nvSpPr>
            <p:cNvPr id="65" name="Rectangle 37"/>
            <p:cNvSpPr>
              <a:spLocks/>
            </p:cNvSpPr>
            <p:nvPr/>
          </p:nvSpPr>
          <p:spPr bwMode="auto">
            <a:xfrm>
              <a:off x="0" y="0"/>
              <a:ext cx="4320" cy="280"/>
            </a:xfrm>
            <a:prstGeom prst="rect">
              <a:avLst/>
            </a:prstGeom>
            <a:solidFill>
              <a:srgbClr val="E6E6E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6" name="Rectangle 38"/>
            <p:cNvSpPr>
              <a:spLocks/>
            </p:cNvSpPr>
            <p:nvPr/>
          </p:nvSpPr>
          <p:spPr bwMode="auto">
            <a:xfrm>
              <a:off x="2990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300">
                  <a:latin typeface="Calibri" pitchFamily="34" charset="0"/>
                </a:rPr>
                <a:t>*</a:t>
              </a:r>
            </a:p>
          </p:txBody>
        </p:sp>
        <p:sp>
          <p:nvSpPr>
            <p:cNvPr id="67" name="Rectangle 39"/>
            <p:cNvSpPr>
              <a:spLocks/>
            </p:cNvSpPr>
            <p:nvPr/>
          </p:nvSpPr>
          <p:spPr bwMode="auto">
            <a:xfrm>
              <a:off x="2390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300">
                  <a:latin typeface="Calibri" pitchFamily="34" charset="0"/>
                </a:rPr>
                <a:t>*</a:t>
              </a:r>
            </a:p>
          </p:txBody>
        </p:sp>
        <p:sp>
          <p:nvSpPr>
            <p:cNvPr id="68" name="Rectangle 40"/>
            <p:cNvSpPr>
              <a:spLocks/>
            </p:cNvSpPr>
            <p:nvPr/>
          </p:nvSpPr>
          <p:spPr bwMode="auto">
            <a:xfrm>
              <a:off x="1790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300">
                  <a:latin typeface="Calibri" pitchFamily="34" charset="0"/>
                </a:rPr>
                <a:t>5.6.7.8</a:t>
              </a:r>
            </a:p>
          </p:txBody>
        </p:sp>
        <p:sp>
          <p:nvSpPr>
            <p:cNvPr id="69" name="Rectangle 41"/>
            <p:cNvSpPr>
              <a:spLocks/>
            </p:cNvSpPr>
            <p:nvPr/>
          </p:nvSpPr>
          <p:spPr bwMode="auto">
            <a:xfrm>
              <a:off x="1198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300">
                  <a:latin typeface="Calibri" pitchFamily="34" charset="0"/>
                </a:rPr>
                <a:t>*</a:t>
              </a:r>
            </a:p>
          </p:txBody>
        </p:sp>
        <p:sp>
          <p:nvSpPr>
            <p:cNvPr id="70" name="Rectangle 42"/>
            <p:cNvSpPr>
              <a:spLocks/>
            </p:cNvSpPr>
            <p:nvPr/>
          </p:nvSpPr>
          <p:spPr bwMode="auto">
            <a:xfrm>
              <a:off x="606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300">
                  <a:latin typeface="Calibri" pitchFamily="34" charset="0"/>
                </a:rPr>
                <a:t>*</a:t>
              </a:r>
            </a:p>
          </p:txBody>
        </p:sp>
        <p:sp>
          <p:nvSpPr>
            <p:cNvPr id="71" name="Rectangle 43"/>
            <p:cNvSpPr>
              <a:spLocks/>
            </p:cNvSpPr>
            <p:nvPr/>
          </p:nvSpPr>
          <p:spPr bwMode="auto">
            <a:xfrm>
              <a:off x="22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300">
                  <a:latin typeface="Calibri" pitchFamily="34" charset="0"/>
                </a:rPr>
                <a:t>*</a:t>
              </a:r>
            </a:p>
          </p:txBody>
        </p:sp>
        <p:sp>
          <p:nvSpPr>
            <p:cNvPr id="72" name="Rectangle 44"/>
            <p:cNvSpPr>
              <a:spLocks/>
            </p:cNvSpPr>
            <p:nvPr/>
          </p:nvSpPr>
          <p:spPr bwMode="auto">
            <a:xfrm>
              <a:off x="3566" y="21"/>
              <a:ext cx="744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300">
                  <a:latin typeface="Calibri" pitchFamily="34" charset="0"/>
                </a:rPr>
                <a:t>port 1</a:t>
              </a:r>
            </a:p>
          </p:txBody>
        </p:sp>
      </p:grpSp>
      <p:sp>
        <p:nvSpPr>
          <p:cNvPr id="73" name="Rectangle 45"/>
          <p:cNvSpPr>
            <a:spLocks/>
          </p:cNvSpPr>
          <p:nvPr/>
        </p:nvSpPr>
        <p:spPr bwMode="auto">
          <a:xfrm>
            <a:off x="7335062" y="4783138"/>
            <a:ext cx="83026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300">
                <a:latin typeface="Calibri" pitchFamily="34" charset="0"/>
              </a:rPr>
              <a:t>port 4</a:t>
            </a:r>
          </a:p>
        </p:txBody>
      </p:sp>
      <p:sp>
        <p:nvSpPr>
          <p:cNvPr id="74" name="Rectangle 46"/>
          <p:cNvSpPr>
            <a:spLocks/>
          </p:cNvSpPr>
          <p:nvPr/>
        </p:nvSpPr>
        <p:spPr bwMode="auto">
          <a:xfrm>
            <a:off x="5956302" y="4792305"/>
            <a:ext cx="83026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300">
                <a:latin typeface="Calibri" pitchFamily="34" charset="0"/>
              </a:rPr>
              <a:t>port 3</a:t>
            </a:r>
          </a:p>
        </p:txBody>
      </p:sp>
      <p:sp>
        <p:nvSpPr>
          <p:cNvPr id="75" name="Rectangle 47"/>
          <p:cNvSpPr>
            <a:spLocks/>
          </p:cNvSpPr>
          <p:nvPr/>
        </p:nvSpPr>
        <p:spPr bwMode="auto">
          <a:xfrm>
            <a:off x="4654503" y="4783138"/>
            <a:ext cx="830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300">
                <a:latin typeface="Calibri" pitchFamily="34" charset="0"/>
              </a:rPr>
              <a:t>port 2</a:t>
            </a:r>
          </a:p>
        </p:txBody>
      </p:sp>
      <p:sp>
        <p:nvSpPr>
          <p:cNvPr id="76" name="Rectangle 48"/>
          <p:cNvSpPr>
            <a:spLocks/>
          </p:cNvSpPr>
          <p:nvPr/>
        </p:nvSpPr>
        <p:spPr bwMode="auto">
          <a:xfrm>
            <a:off x="3412820" y="4809332"/>
            <a:ext cx="83026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300">
                <a:latin typeface="Calibri" pitchFamily="34" charset="0"/>
              </a:rPr>
              <a:t>port 1</a:t>
            </a:r>
          </a:p>
        </p:txBody>
      </p:sp>
      <p:sp>
        <p:nvSpPr>
          <p:cNvPr id="77" name="Rectangle 51"/>
          <p:cNvSpPr>
            <a:spLocks/>
          </p:cNvSpPr>
          <p:nvPr/>
        </p:nvSpPr>
        <p:spPr bwMode="auto">
          <a:xfrm>
            <a:off x="7405688" y="6345238"/>
            <a:ext cx="8318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300">
                <a:latin typeface="Calibri" pitchFamily="34" charset="0"/>
              </a:rPr>
              <a:t>1.2.3.4</a:t>
            </a:r>
          </a:p>
        </p:txBody>
      </p:sp>
      <p:sp>
        <p:nvSpPr>
          <p:cNvPr id="78" name="Rectangle 52"/>
          <p:cNvSpPr>
            <a:spLocks/>
          </p:cNvSpPr>
          <p:nvPr/>
        </p:nvSpPr>
        <p:spPr bwMode="auto">
          <a:xfrm>
            <a:off x="2262188" y="6345238"/>
            <a:ext cx="8318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300">
                <a:latin typeface="Calibri" pitchFamily="34" charset="0"/>
              </a:rPr>
              <a:t>5.6.7.8</a:t>
            </a:r>
          </a:p>
        </p:txBody>
      </p:sp>
      <p:sp>
        <p:nvSpPr>
          <p:cNvPr id="64" name="矩形 63"/>
          <p:cNvSpPr/>
          <p:nvPr/>
        </p:nvSpPr>
        <p:spPr>
          <a:xfrm>
            <a:off x="7848600" y="4419600"/>
            <a:ext cx="800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63F88"/>
                </a:solidFill>
                <a:latin typeface="Calibri" pitchFamily="34" charset="0"/>
              </a:rPr>
              <a:t>Switch</a:t>
            </a:r>
            <a:endParaRPr lang="zh-CN" altLang="en-US" dirty="0"/>
          </a:p>
        </p:txBody>
      </p:sp>
      <p:sp>
        <p:nvSpPr>
          <p:cNvPr id="95" name="矩形 94"/>
          <p:cNvSpPr/>
          <p:nvPr/>
        </p:nvSpPr>
        <p:spPr>
          <a:xfrm>
            <a:off x="2872947" y="2520025"/>
            <a:ext cx="745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TCAM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39337" y="62642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051372" y="786315"/>
            <a:ext cx="24144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/>
              <a:t>Switch/Router</a:t>
            </a:r>
            <a:endParaRPr lang="en-US" altLang="zh-CN" sz="3000" dirty="0"/>
          </a:p>
        </p:txBody>
      </p:sp>
      <p:sp>
        <p:nvSpPr>
          <p:cNvPr id="81" name="矩形 94"/>
          <p:cNvSpPr/>
          <p:nvPr/>
        </p:nvSpPr>
        <p:spPr>
          <a:xfrm>
            <a:off x="7943336" y="2858423"/>
            <a:ext cx="2424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TCAM</a:t>
            </a:r>
            <a:r>
              <a:rPr lang="en-US" altLang="zh-CN" dirty="0">
                <a:solidFill>
                  <a:srgbClr val="FF0000"/>
                </a:solidFill>
                <a:latin typeface="Calibri" pitchFamily="34" charset="0"/>
              </a:rPr>
              <a:t>:</a:t>
            </a:r>
            <a:r>
              <a:rPr lang="zh-CN" altLang="en-US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itchFamily="34" charset="0"/>
              </a:rPr>
              <a:t>Ternary</a:t>
            </a:r>
            <a:r>
              <a:rPr lang="zh-CN" altLang="en-US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itchFamily="34" charset="0"/>
              </a:rPr>
              <a:t>Content</a:t>
            </a:r>
            <a:r>
              <a:rPr lang="zh-CN" altLang="en-US" dirty="0">
                <a:solidFill>
                  <a:srgbClr val="FF0000"/>
                </a:solidFill>
                <a:latin typeface="Calibri" pitchFamily="34" charset="0"/>
              </a:rPr>
              <a:t> </a:t>
            </a:r>
            <a:endParaRPr lang="en-US" altLang="zh-CN" dirty="0">
              <a:solidFill>
                <a:srgbClr val="FF0000"/>
              </a:solidFill>
              <a:latin typeface="Calibri" pitchFamily="3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Calibri" pitchFamily="34" charset="0"/>
              </a:rPr>
              <a:t>Addressable</a:t>
            </a:r>
            <a:r>
              <a:rPr lang="zh-CN" altLang="en-US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itchFamily="34" charset="0"/>
              </a:rPr>
              <a:t>Memory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12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05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OpenFlow: flow table entries</a:t>
            </a:r>
          </a:p>
        </p:txBody>
      </p:sp>
      <p:sp>
        <p:nvSpPr>
          <p:cNvPr id="111" name="Rectangle 22">
            <a:extLst>
              <a:ext uri="{FF2B5EF4-FFF2-40B4-BE49-F238E27FC236}">
                <a16:creationId xmlns:a16="http://schemas.microsoft.com/office/drawing/2014/main" id="{0AD70559-AC7C-9947-AC45-23DE9B6E4A95}"/>
              </a:ext>
            </a:extLst>
          </p:cNvPr>
          <p:cNvSpPr>
            <a:spLocks/>
          </p:cNvSpPr>
          <p:nvPr/>
        </p:nvSpPr>
        <p:spPr bwMode="auto">
          <a:xfrm>
            <a:off x="2071274" y="1501983"/>
            <a:ext cx="1446212" cy="687387"/>
          </a:xfrm>
          <a:prstGeom prst="rect">
            <a:avLst/>
          </a:prstGeom>
          <a:solidFill>
            <a:srgbClr val="BBE0E3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2" name="Rectangle 23">
            <a:extLst>
              <a:ext uri="{FF2B5EF4-FFF2-40B4-BE49-F238E27FC236}">
                <a16:creationId xmlns:a16="http://schemas.microsoft.com/office/drawing/2014/main" id="{5DB35E10-A1A0-7045-B47B-6F16D607C190}"/>
              </a:ext>
            </a:extLst>
          </p:cNvPr>
          <p:cNvSpPr>
            <a:spLocks/>
          </p:cNvSpPr>
          <p:nvPr/>
        </p:nvSpPr>
        <p:spPr bwMode="auto">
          <a:xfrm>
            <a:off x="2412586" y="1705589"/>
            <a:ext cx="5993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Match</a:t>
            </a:r>
          </a:p>
        </p:txBody>
      </p:sp>
      <p:sp>
        <p:nvSpPr>
          <p:cNvPr id="113" name="Rectangle 24">
            <a:extLst>
              <a:ext uri="{FF2B5EF4-FFF2-40B4-BE49-F238E27FC236}">
                <a16:creationId xmlns:a16="http://schemas.microsoft.com/office/drawing/2014/main" id="{BE807A08-7FD9-9545-85F5-D6F935F202EE}"/>
              </a:ext>
            </a:extLst>
          </p:cNvPr>
          <p:cNvSpPr>
            <a:spLocks/>
          </p:cNvSpPr>
          <p:nvPr/>
        </p:nvSpPr>
        <p:spPr bwMode="auto">
          <a:xfrm>
            <a:off x="3517486" y="1501983"/>
            <a:ext cx="1446213" cy="6873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697D3A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4" name="Rectangle 25">
            <a:extLst>
              <a:ext uri="{FF2B5EF4-FFF2-40B4-BE49-F238E27FC236}">
                <a16:creationId xmlns:a16="http://schemas.microsoft.com/office/drawing/2014/main" id="{85913BFC-51C9-314A-ABD6-4F034C9B256A}"/>
              </a:ext>
            </a:extLst>
          </p:cNvPr>
          <p:cNvSpPr>
            <a:spLocks/>
          </p:cNvSpPr>
          <p:nvPr/>
        </p:nvSpPr>
        <p:spPr bwMode="auto">
          <a:xfrm>
            <a:off x="3690524" y="1705183"/>
            <a:ext cx="6032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Action</a:t>
            </a:r>
          </a:p>
        </p:txBody>
      </p:sp>
      <p:sp>
        <p:nvSpPr>
          <p:cNvPr id="115" name="Rectangle 26">
            <a:extLst>
              <a:ext uri="{FF2B5EF4-FFF2-40B4-BE49-F238E27FC236}">
                <a16:creationId xmlns:a16="http://schemas.microsoft.com/office/drawing/2014/main" id="{16236DDC-2598-9646-B25C-B30C4DFC7CB1}"/>
              </a:ext>
            </a:extLst>
          </p:cNvPr>
          <p:cNvSpPr>
            <a:spLocks/>
          </p:cNvSpPr>
          <p:nvPr/>
        </p:nvSpPr>
        <p:spPr bwMode="auto">
          <a:xfrm>
            <a:off x="4963699" y="1501983"/>
            <a:ext cx="1447800" cy="6873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8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6" name="Rectangle 27">
            <a:extLst>
              <a:ext uri="{FF2B5EF4-FFF2-40B4-BE49-F238E27FC236}">
                <a16:creationId xmlns:a16="http://schemas.microsoft.com/office/drawing/2014/main" id="{9C8898B1-B74A-254A-929E-364CFA1886A8}"/>
              </a:ext>
            </a:extLst>
          </p:cNvPr>
          <p:cNvSpPr>
            <a:spLocks/>
          </p:cNvSpPr>
          <p:nvPr/>
        </p:nvSpPr>
        <p:spPr bwMode="auto">
          <a:xfrm>
            <a:off x="5403642" y="1705183"/>
            <a:ext cx="4603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Stats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F896C2-F45F-994F-85B3-1277A3B273B4}"/>
              </a:ext>
            </a:extLst>
          </p:cNvPr>
          <p:cNvGrpSpPr/>
          <p:nvPr/>
        </p:nvGrpSpPr>
        <p:grpSpPr>
          <a:xfrm>
            <a:off x="3169824" y="2200944"/>
            <a:ext cx="5634037" cy="2162712"/>
            <a:chOff x="3169824" y="2200944"/>
            <a:chExt cx="5634037" cy="2162712"/>
          </a:xfrm>
        </p:grpSpPr>
        <p:sp>
          <p:nvSpPr>
            <p:cNvPr id="117" name="Rectangle 28">
              <a:extLst>
                <a:ext uri="{FF2B5EF4-FFF2-40B4-BE49-F238E27FC236}">
                  <a16:creationId xmlns:a16="http://schemas.microsoft.com/office/drawing/2014/main" id="{9266D65C-F99C-1F43-8034-2A04FEF53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9824" y="2967245"/>
              <a:ext cx="5634037" cy="13964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marL="357188" indent="-3302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57188" marR="0" lvl="0" indent="-33020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Forward packet to port(s)</a:t>
              </a:r>
            </a:p>
            <a:p>
              <a:pPr marL="357188" marR="0" lvl="0" indent="-33020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Drop packet</a:t>
              </a:r>
            </a:p>
            <a:p>
              <a:pPr marL="357188" marR="0" lvl="0" indent="-33020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Modify fields in header(s)</a:t>
              </a:r>
            </a:p>
            <a:p>
              <a:pPr marL="357188" marR="0" lvl="0" indent="-33020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Encapsulate and forward to controller</a:t>
              </a:r>
            </a:p>
          </p:txBody>
        </p:sp>
        <p:sp>
          <p:nvSpPr>
            <p:cNvPr id="119" name="Line 31">
              <a:extLst>
                <a:ext uri="{FF2B5EF4-FFF2-40B4-BE49-F238E27FC236}">
                  <a16:creationId xmlns:a16="http://schemas.microsoft.com/office/drawing/2014/main" id="{52B512E6-14A5-1848-BD25-C203B04E8E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6272" y="2200944"/>
              <a:ext cx="1588" cy="75882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4291" tIns="32146" rIns="64291" bIns="32146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4B313E8-BEC4-FE4B-9D13-E1494E2C29CB}"/>
              </a:ext>
            </a:extLst>
          </p:cNvPr>
          <p:cNvGrpSpPr/>
          <p:nvPr/>
        </p:nvGrpSpPr>
        <p:grpSpPr>
          <a:xfrm>
            <a:off x="5035074" y="2200945"/>
            <a:ext cx="3044825" cy="623425"/>
            <a:chOff x="5116099" y="2200945"/>
            <a:chExt cx="3044825" cy="623425"/>
          </a:xfrm>
        </p:grpSpPr>
        <p:sp>
          <p:nvSpPr>
            <p:cNvPr id="120" name="Rectangle 32">
              <a:extLst>
                <a:ext uri="{FF2B5EF4-FFF2-40B4-BE49-F238E27FC236}">
                  <a16:creationId xmlns:a16="http://schemas.microsoft.com/office/drawing/2014/main" id="{D609C7D3-AFCA-CD4D-A9FA-199E67427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6099" y="2440195"/>
              <a:ext cx="3044825" cy="3841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8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B95579B-B620-2543-AF1E-242CC2FF5E5D}"/>
                </a:ext>
              </a:extLst>
            </p:cNvPr>
            <p:cNvGrpSpPr/>
            <p:nvPr/>
          </p:nvGrpSpPr>
          <p:grpSpPr>
            <a:xfrm>
              <a:off x="5187757" y="2200945"/>
              <a:ext cx="2652492" cy="599613"/>
              <a:chOff x="5187757" y="2200945"/>
              <a:chExt cx="2652492" cy="599613"/>
            </a:xfrm>
          </p:grpSpPr>
          <p:sp>
            <p:nvSpPr>
              <p:cNvPr id="121" name="Rectangle 33">
                <a:extLst>
                  <a:ext uri="{FF2B5EF4-FFF2-40B4-BE49-F238E27FC236}">
                    <a16:creationId xmlns:a16="http://schemas.microsoft.com/office/drawing/2014/main" id="{75F85A0F-FD95-A049-B1DF-00E32B14CE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974" y="2462420"/>
                <a:ext cx="2581275" cy="338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Packet + byte counters</a:t>
                </a:r>
              </a:p>
            </p:txBody>
          </p:sp>
          <p:sp>
            <p:nvSpPr>
              <p:cNvPr id="122" name="Line 34">
                <a:extLst>
                  <a:ext uri="{FF2B5EF4-FFF2-40B4-BE49-F238E27FC236}">
                    <a16:creationId xmlns:a16="http://schemas.microsoft.com/office/drawing/2014/main" id="{870022B4-CB13-CE41-AE1A-A4275A96B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187757" y="2200945"/>
                <a:ext cx="1587" cy="23177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4291" tIns="32146" rIns="64291" bIns="32146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D5C3D3-25BB-D54D-BCEB-FCA2C288C1FE}"/>
              </a:ext>
            </a:extLst>
          </p:cNvPr>
          <p:cNvGrpSpPr/>
          <p:nvPr/>
        </p:nvGrpSpPr>
        <p:grpSpPr>
          <a:xfrm>
            <a:off x="2117511" y="2200761"/>
            <a:ext cx="8446528" cy="3709144"/>
            <a:chOff x="2117511" y="2200761"/>
            <a:chExt cx="8446528" cy="3709144"/>
          </a:xfrm>
        </p:grpSpPr>
        <p:sp>
          <p:nvSpPr>
            <p:cNvPr id="79" name="文字方塊 29">
              <a:extLst>
                <a:ext uri="{FF2B5EF4-FFF2-40B4-BE49-F238E27FC236}">
                  <a16:creationId xmlns:a16="http://schemas.microsoft.com/office/drawing/2014/main" id="{064A0713-9D5B-6443-98A8-3EB2CC41AF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100" y="4847642"/>
              <a:ext cx="24294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新細明體" charset="0"/>
                </a:rPr>
                <a:t>Header fields to match: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新細明體" charset="0"/>
              </a:endParaRPr>
            </a:p>
          </p:txBody>
        </p:sp>
        <p:sp>
          <p:nvSpPr>
            <p:cNvPr id="118" name="Line 30">
              <a:extLst>
                <a:ext uri="{FF2B5EF4-FFF2-40B4-BE49-F238E27FC236}">
                  <a16:creationId xmlns:a16="http://schemas.microsoft.com/office/drawing/2014/main" id="{77A0D0EE-2F6A-C542-92CB-4694F0C0D5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7885" y="2200761"/>
              <a:ext cx="1858" cy="305414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4291" tIns="32146" rIns="64291" bIns="32146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矩形 15">
              <a:extLst>
                <a:ext uri="{FF2B5EF4-FFF2-40B4-BE49-F238E27FC236}">
                  <a16:creationId xmlns:a16="http://schemas.microsoft.com/office/drawing/2014/main" id="{CA379C48-5241-1340-B3EF-424003EEF91F}"/>
                </a:ext>
              </a:extLst>
            </p:cNvPr>
            <p:cNvSpPr/>
            <p:nvPr/>
          </p:nvSpPr>
          <p:spPr bwMode="auto">
            <a:xfrm>
              <a:off x="2117511" y="5262205"/>
              <a:ext cx="771961" cy="64770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新細明體" charset="0"/>
                  <a:cs typeface="新細明體" charset="0"/>
                </a:rPr>
                <a:t>Ingress Port</a:t>
              </a: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4" name="矩形 17">
              <a:extLst>
                <a:ext uri="{FF2B5EF4-FFF2-40B4-BE49-F238E27FC236}">
                  <a16:creationId xmlns:a16="http://schemas.microsoft.com/office/drawing/2014/main" id="{EDDEBD12-93C8-C749-95E6-157B703157DF}"/>
                </a:ext>
              </a:extLst>
            </p:cNvPr>
            <p:cNvSpPr/>
            <p:nvPr/>
          </p:nvSpPr>
          <p:spPr bwMode="auto">
            <a:xfrm>
              <a:off x="2889472" y="5262205"/>
              <a:ext cx="655459" cy="647700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新細明體" charset="0"/>
                  <a:cs typeface="新細明體" charset="0"/>
                </a:rPr>
                <a:t>Src</a:t>
              </a: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新細明體" charset="0"/>
                  <a:cs typeface="新細明體" charset="0"/>
                </a:rPr>
                <a:t> MAC</a:t>
              </a: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5" name="矩形 18">
              <a:extLst>
                <a:ext uri="{FF2B5EF4-FFF2-40B4-BE49-F238E27FC236}">
                  <a16:creationId xmlns:a16="http://schemas.microsoft.com/office/drawing/2014/main" id="{BD494138-72F4-6849-A86F-6FAD87C96C5B}"/>
                </a:ext>
              </a:extLst>
            </p:cNvPr>
            <p:cNvSpPr/>
            <p:nvPr/>
          </p:nvSpPr>
          <p:spPr bwMode="auto">
            <a:xfrm>
              <a:off x="3544933" y="5262205"/>
              <a:ext cx="655459" cy="647700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新細明體" charset="0"/>
                  <a:cs typeface="新細明體" charset="0"/>
                </a:rPr>
                <a:t>Dst</a:t>
              </a: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新細明體" charset="0"/>
                  <a:cs typeface="新細明體" charset="0"/>
                </a:rPr>
                <a:t> MAC</a:t>
              </a: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6" name="矩形 19">
              <a:extLst>
                <a:ext uri="{FF2B5EF4-FFF2-40B4-BE49-F238E27FC236}">
                  <a16:creationId xmlns:a16="http://schemas.microsoft.com/office/drawing/2014/main" id="{89A4DCC1-6DF5-5340-A0A5-E76D4CDB272F}"/>
                </a:ext>
              </a:extLst>
            </p:cNvPr>
            <p:cNvSpPr/>
            <p:nvPr/>
          </p:nvSpPr>
          <p:spPr bwMode="auto">
            <a:xfrm>
              <a:off x="4200392" y="5262205"/>
              <a:ext cx="655459" cy="647700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新細明體" charset="0"/>
                  <a:cs typeface="新細明體" charset="0"/>
                </a:rPr>
                <a:t>Eth Type</a:t>
              </a: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7" name="矩形 20">
              <a:extLst>
                <a:ext uri="{FF2B5EF4-FFF2-40B4-BE49-F238E27FC236}">
                  <a16:creationId xmlns:a16="http://schemas.microsoft.com/office/drawing/2014/main" id="{15670B19-5888-BF4A-8B11-FDBF006ADDB5}"/>
                </a:ext>
              </a:extLst>
            </p:cNvPr>
            <p:cNvSpPr/>
            <p:nvPr/>
          </p:nvSpPr>
          <p:spPr bwMode="auto">
            <a:xfrm>
              <a:off x="4855852" y="5262205"/>
              <a:ext cx="655459" cy="647700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新細明體" charset="0"/>
                  <a:cs typeface="新細明體" charset="0"/>
                </a:rPr>
                <a:t>VLAN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新細明體" charset="0"/>
                  <a:cs typeface="新細明體" charset="0"/>
                </a:rPr>
                <a:t> ID</a:t>
              </a: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8" name="矩形 21">
              <a:extLst>
                <a:ext uri="{FF2B5EF4-FFF2-40B4-BE49-F238E27FC236}">
                  <a16:creationId xmlns:a16="http://schemas.microsoft.com/office/drawing/2014/main" id="{66D36742-74FB-594E-A690-B8C0858BCD8C}"/>
                </a:ext>
              </a:extLst>
            </p:cNvPr>
            <p:cNvSpPr/>
            <p:nvPr/>
          </p:nvSpPr>
          <p:spPr bwMode="auto">
            <a:xfrm>
              <a:off x="8068323" y="5262205"/>
              <a:ext cx="631307" cy="647700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新細明體" charset="0"/>
                  <a:cs typeface="新細明體" charset="0"/>
                </a:rPr>
                <a:t>IP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新細明體" charset="0"/>
                  <a:cs typeface="新細明體" charset="0"/>
                </a:rPr>
                <a:t>ToS</a:t>
              </a: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9" name="矩形 22">
              <a:extLst>
                <a:ext uri="{FF2B5EF4-FFF2-40B4-BE49-F238E27FC236}">
                  <a16:creationId xmlns:a16="http://schemas.microsoft.com/office/drawing/2014/main" id="{3B962E35-4FCE-4748-95D0-2BAC40159868}"/>
                </a:ext>
              </a:extLst>
            </p:cNvPr>
            <p:cNvSpPr/>
            <p:nvPr/>
          </p:nvSpPr>
          <p:spPr bwMode="auto">
            <a:xfrm>
              <a:off x="7437016" y="5262205"/>
              <a:ext cx="631307" cy="647700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新細明體" charset="0"/>
                  <a:cs typeface="新細明體" charset="0"/>
                </a:rPr>
                <a:t>IP Proto</a:t>
              </a: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70" name="矩形 23">
              <a:extLst>
                <a:ext uri="{FF2B5EF4-FFF2-40B4-BE49-F238E27FC236}">
                  <a16:creationId xmlns:a16="http://schemas.microsoft.com/office/drawing/2014/main" id="{E0710398-489A-8E42-970A-84EBF2848538}"/>
                </a:ext>
              </a:extLst>
            </p:cNvPr>
            <p:cNvSpPr/>
            <p:nvPr/>
          </p:nvSpPr>
          <p:spPr bwMode="auto">
            <a:xfrm>
              <a:off x="6174401" y="5262205"/>
              <a:ext cx="631307" cy="647700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新細明體" charset="0"/>
                  <a:cs typeface="新細明體" charset="0"/>
                </a:rPr>
                <a:t>IP Src</a:t>
              </a: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71" name="矩形 24">
              <a:extLst>
                <a:ext uri="{FF2B5EF4-FFF2-40B4-BE49-F238E27FC236}">
                  <a16:creationId xmlns:a16="http://schemas.microsoft.com/office/drawing/2014/main" id="{36A6156D-DEAC-CD48-AB2C-460617505DF1}"/>
                </a:ext>
              </a:extLst>
            </p:cNvPr>
            <p:cNvSpPr/>
            <p:nvPr/>
          </p:nvSpPr>
          <p:spPr bwMode="auto">
            <a:xfrm>
              <a:off x="6805709" y="5262205"/>
              <a:ext cx="631307" cy="647700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新細明體" charset="0"/>
                  <a:cs typeface="新細明體" charset="0"/>
                </a:rPr>
                <a:t>IP Dst</a:t>
              </a: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72" name="矩形 25">
              <a:extLst>
                <a:ext uri="{FF2B5EF4-FFF2-40B4-BE49-F238E27FC236}">
                  <a16:creationId xmlns:a16="http://schemas.microsoft.com/office/drawing/2014/main" id="{1F3FF105-11DF-5A48-8361-56AEFF37DE1F}"/>
                </a:ext>
              </a:extLst>
            </p:cNvPr>
            <p:cNvSpPr/>
            <p:nvPr/>
          </p:nvSpPr>
          <p:spPr bwMode="auto">
            <a:xfrm>
              <a:off x="8706447" y="5262205"/>
              <a:ext cx="928796" cy="647700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ts val="148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新細明體" charset="0"/>
                  <a:cs typeface="新細明體" charset="0"/>
                </a:rPr>
                <a:t>TCP/UDP </a:t>
              </a:r>
              <a:r>
                <a:rPr kumimoji="0" lang="en-US" altLang="zh-TW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新細明體" charset="0"/>
                  <a:cs typeface="新細明體" charset="0"/>
                </a:rPr>
                <a:t>Src</a:t>
              </a: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新細明體" charset="0"/>
                  <a:cs typeface="新細明體" charset="0"/>
                </a:rPr>
                <a:t> Port</a:t>
              </a: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74" name="矩形 20">
              <a:extLst>
                <a:ext uri="{FF2B5EF4-FFF2-40B4-BE49-F238E27FC236}">
                  <a16:creationId xmlns:a16="http://schemas.microsoft.com/office/drawing/2014/main" id="{D4463F66-5C5E-EF4E-A286-CF91B7AD4661}"/>
                </a:ext>
              </a:extLst>
            </p:cNvPr>
            <p:cNvSpPr/>
            <p:nvPr/>
          </p:nvSpPr>
          <p:spPr bwMode="auto">
            <a:xfrm>
              <a:off x="5511311" y="5262205"/>
              <a:ext cx="655459" cy="647700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新細明體" charset="0"/>
                  <a:cs typeface="新細明體" charset="0"/>
                </a:rPr>
                <a:t>VLAN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新細明體" charset="0"/>
                  <a:cs typeface="新細明體" charset="0"/>
                </a:rPr>
                <a:t> </a:t>
              </a:r>
              <a:r>
                <a:rPr kumimoji="0" lang="en-US" altLang="zh-TW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新細明體" charset="0"/>
                  <a:cs typeface="新細明體" charset="0"/>
                </a:rPr>
                <a:t>Pri</a:t>
              </a: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80" name="矩形 25">
              <a:extLst>
                <a:ext uri="{FF2B5EF4-FFF2-40B4-BE49-F238E27FC236}">
                  <a16:creationId xmlns:a16="http://schemas.microsoft.com/office/drawing/2014/main" id="{5FFDA9B9-54DA-4B46-8561-63255A4D55D6}"/>
                </a:ext>
              </a:extLst>
            </p:cNvPr>
            <p:cNvSpPr/>
            <p:nvPr/>
          </p:nvSpPr>
          <p:spPr bwMode="auto">
            <a:xfrm>
              <a:off x="9635243" y="5262205"/>
              <a:ext cx="928796" cy="647700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ts val="148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新細明體" charset="0"/>
                  <a:cs typeface="新細明體" charset="0"/>
                </a:rPr>
                <a:t>TCP/UDP </a:t>
              </a:r>
              <a:r>
                <a:rPr kumimoji="0" lang="en-US" altLang="zh-TW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新細明體" charset="0"/>
                  <a:cs typeface="新細明體" charset="0"/>
                </a:rPr>
                <a:t>Dst</a:t>
              </a: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新細明體" charset="0"/>
                  <a:cs typeface="新細明體" charset="0"/>
                </a:rPr>
                <a:t> Port</a:t>
              </a: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新細明體" charset="0"/>
                <a:cs typeface="新細明體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AA8A2A-F690-D842-B569-854551A89B38}"/>
              </a:ext>
            </a:extLst>
          </p:cNvPr>
          <p:cNvGrpSpPr/>
          <p:nvPr/>
        </p:nvGrpSpPr>
        <p:grpSpPr>
          <a:xfrm>
            <a:off x="2930744" y="6077944"/>
            <a:ext cx="3235564" cy="549153"/>
            <a:chOff x="2826569" y="5888454"/>
            <a:chExt cx="3235564" cy="549153"/>
          </a:xfrm>
        </p:grpSpPr>
        <p:sp>
          <p:nvSpPr>
            <p:cNvPr id="123" name="文字方塊 29">
              <a:extLst>
                <a:ext uri="{FF2B5EF4-FFF2-40B4-BE49-F238E27FC236}">
                  <a16:creationId xmlns:a16="http://schemas.microsoft.com/office/drawing/2014/main" id="{CCD38D10-94F8-8543-A3D8-19F75A2CBC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6642" y="6069307"/>
              <a:ext cx="96043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Link layer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DD20D7D2-8080-1144-84E2-DF0AE45A3E07}"/>
                </a:ext>
              </a:extLst>
            </p:cNvPr>
            <p:cNvSpPr/>
            <p:nvPr/>
          </p:nvSpPr>
          <p:spPr>
            <a:xfrm rot="16200000">
              <a:off x="4340578" y="4374445"/>
              <a:ext cx="207546" cy="323556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3E68CBD-0ADB-BF45-9811-313CB44A39FD}"/>
              </a:ext>
            </a:extLst>
          </p:cNvPr>
          <p:cNvGrpSpPr/>
          <p:nvPr/>
        </p:nvGrpSpPr>
        <p:grpSpPr>
          <a:xfrm>
            <a:off x="6210166" y="6082290"/>
            <a:ext cx="2473565" cy="543987"/>
            <a:chOff x="6105991" y="5892800"/>
            <a:chExt cx="2473565" cy="543987"/>
          </a:xfrm>
        </p:grpSpPr>
        <p:sp>
          <p:nvSpPr>
            <p:cNvPr id="139" name="文字方塊 29">
              <a:extLst>
                <a:ext uri="{FF2B5EF4-FFF2-40B4-BE49-F238E27FC236}">
                  <a16:creationId xmlns:a16="http://schemas.microsoft.com/office/drawing/2014/main" id="{3C4B37B7-4F49-904E-87DA-069F41CD9C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3718" y="6066899"/>
              <a:ext cx="13509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Network layer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7" name="Left Brace 156">
              <a:extLst>
                <a:ext uri="{FF2B5EF4-FFF2-40B4-BE49-F238E27FC236}">
                  <a16:creationId xmlns:a16="http://schemas.microsoft.com/office/drawing/2014/main" id="{2D2F3565-EA7A-1048-A9F5-6FD46BB2FE7C}"/>
                </a:ext>
              </a:extLst>
            </p:cNvPr>
            <p:cNvSpPr/>
            <p:nvPr/>
          </p:nvSpPr>
          <p:spPr>
            <a:xfrm rot="16200000">
              <a:off x="7238352" y="4760439"/>
              <a:ext cx="208844" cy="2473565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7B89AF4-D2C6-ED49-82AF-7F843E59C1F4}"/>
              </a:ext>
            </a:extLst>
          </p:cNvPr>
          <p:cNvGrpSpPr/>
          <p:nvPr/>
        </p:nvGrpSpPr>
        <p:grpSpPr>
          <a:xfrm>
            <a:off x="8436668" y="6082290"/>
            <a:ext cx="2349500" cy="547817"/>
            <a:chOff x="8332493" y="5892800"/>
            <a:chExt cx="2349500" cy="547817"/>
          </a:xfrm>
        </p:grpSpPr>
        <p:sp>
          <p:nvSpPr>
            <p:cNvPr id="140" name="文字方塊 29">
              <a:extLst>
                <a:ext uri="{FF2B5EF4-FFF2-40B4-BE49-F238E27FC236}">
                  <a16:creationId xmlns:a16="http://schemas.microsoft.com/office/drawing/2014/main" id="{2ABD9CD2-B6D6-3E47-89C5-B96007AAF9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32493" y="6070729"/>
              <a:ext cx="23495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Transport layer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8" name="Left Brace 157">
              <a:extLst>
                <a:ext uri="{FF2B5EF4-FFF2-40B4-BE49-F238E27FC236}">
                  <a16:creationId xmlns:a16="http://schemas.microsoft.com/office/drawing/2014/main" id="{18486B04-E7B6-DC48-B5C3-FDA12199B810}"/>
                </a:ext>
              </a:extLst>
            </p:cNvPr>
            <p:cNvSpPr/>
            <p:nvPr/>
          </p:nvSpPr>
          <p:spPr>
            <a:xfrm rot="16200000">
              <a:off x="9405820" y="5104751"/>
              <a:ext cx="214489" cy="179058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Slide Number Placeholder 3">
            <a:extLst>
              <a:ext uri="{FF2B5EF4-FFF2-40B4-BE49-F238E27FC236}">
                <a16:creationId xmlns:a16="http://schemas.microsoft.com/office/drawing/2014/main" id="{AA29DABC-DA37-E842-8BB6-80170D376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41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8378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OpenFlow: examples</a:t>
            </a:r>
          </a:p>
        </p:txBody>
      </p:sp>
      <p:sp>
        <p:nvSpPr>
          <p:cNvPr id="89" name="Rectangle 2">
            <a:extLst>
              <a:ext uri="{FF2B5EF4-FFF2-40B4-BE49-F238E27FC236}">
                <a16:creationId xmlns:a16="http://schemas.microsoft.com/office/drawing/2014/main" id="{526E2F5F-20F8-C742-A735-6EA6D01366B2}"/>
              </a:ext>
            </a:extLst>
          </p:cNvPr>
          <p:cNvSpPr>
            <a:spLocks/>
          </p:cNvSpPr>
          <p:nvPr/>
        </p:nvSpPr>
        <p:spPr bwMode="auto">
          <a:xfrm>
            <a:off x="798077" y="2691365"/>
            <a:ext cx="93427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IP datagrams destined to IP address  51.6.0.8 should be forwarded to router output port 6 </a:t>
            </a:r>
          </a:p>
        </p:txBody>
      </p:sp>
      <p:sp>
        <p:nvSpPr>
          <p:cNvPr id="175" name="Rectangle 2">
            <a:extLst>
              <a:ext uri="{FF2B5EF4-FFF2-40B4-BE49-F238E27FC236}">
                <a16:creationId xmlns:a16="http://schemas.microsoft.com/office/drawing/2014/main" id="{C661A0EE-3CAA-A148-951F-09D37CCB355B}"/>
              </a:ext>
            </a:extLst>
          </p:cNvPr>
          <p:cNvSpPr>
            <a:spLocks/>
          </p:cNvSpPr>
          <p:nvPr/>
        </p:nvSpPr>
        <p:spPr bwMode="auto">
          <a:xfrm>
            <a:off x="887520" y="4590922"/>
            <a:ext cx="778191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Block (do not forward) all datagrams destined to TCP  port 22 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ssh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port #)</a:t>
            </a:r>
          </a:p>
        </p:txBody>
      </p:sp>
      <p:sp>
        <p:nvSpPr>
          <p:cNvPr id="210" name="Rectangle 2">
            <a:extLst>
              <a:ext uri="{FF2B5EF4-FFF2-40B4-BE49-F238E27FC236}">
                <a16:creationId xmlns:a16="http://schemas.microsoft.com/office/drawing/2014/main" id="{EEA18CF9-70FA-D747-97D5-F01B3D51AB8F}"/>
              </a:ext>
            </a:extLst>
          </p:cNvPr>
          <p:cNvSpPr>
            <a:spLocks/>
          </p:cNvSpPr>
          <p:nvPr/>
        </p:nvSpPr>
        <p:spPr bwMode="auto">
          <a:xfrm>
            <a:off x="182298" y="6039302"/>
            <a:ext cx="70674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Block (do not forward) all datagrams sent by host 128.119.1.1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B4CC91-5961-D74B-BEE0-5BC611D103E7}"/>
              </a:ext>
            </a:extLst>
          </p:cNvPr>
          <p:cNvGrpSpPr/>
          <p:nvPr/>
        </p:nvGrpSpPr>
        <p:grpSpPr>
          <a:xfrm>
            <a:off x="899508" y="1408083"/>
            <a:ext cx="8825324" cy="1339207"/>
            <a:chOff x="899508" y="1408083"/>
            <a:chExt cx="8825324" cy="1339207"/>
          </a:xfrm>
        </p:grpSpPr>
        <p:sp>
          <p:nvSpPr>
            <p:cNvPr id="54" name="Rectangle 2">
              <a:extLst>
                <a:ext uri="{FF2B5EF4-FFF2-40B4-BE49-F238E27FC236}">
                  <a16:creationId xmlns:a16="http://schemas.microsoft.com/office/drawing/2014/main" id="{E453A9EB-8E25-5848-9167-008BB1389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508" y="1408083"/>
              <a:ext cx="379148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Destination-based forwarding:</a:t>
              </a:r>
            </a:p>
          </p:txBody>
        </p:sp>
        <p:sp>
          <p:nvSpPr>
            <p:cNvPr id="55" name="Rectangle 3">
              <a:extLst>
                <a:ext uri="{FF2B5EF4-FFF2-40B4-BE49-F238E27FC236}">
                  <a16:creationId xmlns:a16="http://schemas.microsoft.com/office/drawing/2014/main" id="{7C8B6D8A-6BE8-4647-9654-07BE563C9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23" y="242097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79" name="Rectangle 27">
              <a:extLst>
                <a:ext uri="{FF2B5EF4-FFF2-40B4-BE49-F238E27FC236}">
                  <a16:creationId xmlns:a16="http://schemas.microsoft.com/office/drawing/2014/main" id="{E39ACBFE-5953-084E-8F77-0EB25D693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923" y="242097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80" name="Rectangle 28">
              <a:extLst>
                <a:ext uri="{FF2B5EF4-FFF2-40B4-BE49-F238E27FC236}">
                  <a16:creationId xmlns:a16="http://schemas.microsoft.com/office/drawing/2014/main" id="{A850141C-A01C-844A-A1BF-3898D2F3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548" y="2420970"/>
              <a:ext cx="1133475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81" name="Rectangle 29">
              <a:extLst>
                <a:ext uri="{FF2B5EF4-FFF2-40B4-BE49-F238E27FC236}">
                  <a16:creationId xmlns:a16="http://schemas.microsoft.com/office/drawing/2014/main" id="{FAB7056F-8C34-9141-B000-7855E5BAA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723" y="2420970"/>
              <a:ext cx="66198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82" name="Rectangle 30">
              <a:extLst>
                <a:ext uri="{FF2B5EF4-FFF2-40B4-BE49-F238E27FC236}">
                  <a16:creationId xmlns:a16="http://schemas.microsoft.com/office/drawing/2014/main" id="{72C50015-7497-D942-AF54-C51884B63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7711" y="242097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83" name="Rectangle 31">
              <a:extLst>
                <a:ext uri="{FF2B5EF4-FFF2-40B4-BE49-F238E27FC236}">
                  <a16:creationId xmlns:a16="http://schemas.microsoft.com/office/drawing/2014/main" id="{DA496680-53BE-F546-95FD-109DD9F8E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8111" y="242097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84" name="Rectangle 32">
              <a:extLst>
                <a:ext uri="{FF2B5EF4-FFF2-40B4-BE49-F238E27FC236}">
                  <a16:creationId xmlns:a16="http://schemas.microsoft.com/office/drawing/2014/main" id="{D7ECA26F-CAE0-534E-9D1D-C3EF04FEC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044" y="2384457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51.6.0.8</a:t>
              </a:r>
            </a:p>
          </p:txBody>
        </p:sp>
        <p:sp>
          <p:nvSpPr>
            <p:cNvPr id="85" name="Rectangle 33">
              <a:extLst>
                <a:ext uri="{FF2B5EF4-FFF2-40B4-BE49-F238E27FC236}">
                  <a16:creationId xmlns:a16="http://schemas.microsoft.com/office/drawing/2014/main" id="{29DFF160-B878-0A4E-BFAD-249619777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969" y="242097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86" name="Rectangle 34">
              <a:extLst>
                <a:ext uri="{FF2B5EF4-FFF2-40B4-BE49-F238E27FC236}">
                  <a16:creationId xmlns:a16="http://schemas.microsoft.com/office/drawing/2014/main" id="{4167C8E0-56A3-FC46-93E9-54F4DA679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9369" y="2420970"/>
              <a:ext cx="661987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87" name="Rectangle 35">
              <a:extLst>
                <a:ext uri="{FF2B5EF4-FFF2-40B4-BE49-F238E27FC236}">
                  <a16:creationId xmlns:a16="http://schemas.microsoft.com/office/drawing/2014/main" id="{281B26ED-A2EE-A54F-9252-8583B4CB8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6455" y="241748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88" name="Rectangle 36">
              <a:extLst>
                <a:ext uri="{FF2B5EF4-FFF2-40B4-BE49-F238E27FC236}">
                  <a16:creationId xmlns:a16="http://schemas.microsoft.com/office/drawing/2014/main" id="{A5FAEAE2-0FFA-8A40-867D-054555F5B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7593" y="2364472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port6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12BAEA-BA2E-DA46-9549-B7E27B157F26}"/>
                </a:ext>
              </a:extLst>
            </p:cNvPr>
            <p:cNvGrpSpPr/>
            <p:nvPr/>
          </p:nvGrpSpPr>
          <p:grpSpPr>
            <a:xfrm>
              <a:off x="908298" y="1842896"/>
              <a:ext cx="8816534" cy="537306"/>
              <a:chOff x="908298" y="1842896"/>
              <a:chExt cx="8816534" cy="537306"/>
            </a:xfrm>
          </p:grpSpPr>
          <p:sp>
            <p:nvSpPr>
              <p:cNvPr id="112" name="Rectangle 5">
                <a:extLst>
                  <a:ext uri="{FF2B5EF4-FFF2-40B4-BE49-F238E27FC236}">
                    <a16:creationId xmlns:a16="http://schemas.microsoft.com/office/drawing/2014/main" id="{E950D51E-2315-BC42-98A4-6022C583B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112" y="1847978"/>
                <a:ext cx="660832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3" name="Rectangle 6">
                <a:extLst>
                  <a:ext uri="{FF2B5EF4-FFF2-40B4-BE49-F238E27FC236}">
                    <a16:creationId xmlns:a16="http://schemas.microsoft.com/office/drawing/2014/main" id="{81D71D4B-BB61-E949-9E4B-ECCDE5605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298" y="1851027"/>
                <a:ext cx="65748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Switch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Port</a:t>
                </a:r>
              </a:p>
            </p:txBody>
          </p:sp>
          <p:sp>
            <p:nvSpPr>
              <p:cNvPr id="114" name="Rectangle 7">
                <a:extLst>
                  <a:ext uri="{FF2B5EF4-FFF2-40B4-BE49-F238E27FC236}">
                    <a16:creationId xmlns:a16="http://schemas.microsoft.com/office/drawing/2014/main" id="{B243B993-172B-C04C-AD45-F849E085F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6944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" name="Rectangle 8">
                <a:extLst>
                  <a:ext uri="{FF2B5EF4-FFF2-40B4-BE49-F238E27FC236}">
                    <a16:creationId xmlns:a16="http://schemas.microsoft.com/office/drawing/2014/main" id="{E029D11E-87DE-A54A-AED3-EAE717FDCA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2479" y="1842896"/>
                <a:ext cx="65748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MAC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src</a:t>
                </a:r>
                <a:endPara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6" name="Rectangle 9">
                <a:extLst>
                  <a:ext uri="{FF2B5EF4-FFF2-40B4-BE49-F238E27FC236}">
                    <a16:creationId xmlns:a16="http://schemas.microsoft.com/office/drawing/2014/main" id="{07B913C3-C149-1F45-926A-DC740C5FC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892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7" name="Rectangle 10">
                <a:extLst>
                  <a:ext uri="{FF2B5EF4-FFF2-40B4-BE49-F238E27FC236}">
                    <a16:creationId xmlns:a16="http://schemas.microsoft.com/office/drawing/2014/main" id="{D6809EEE-8747-3B45-B512-88681A90E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9031" y="1842896"/>
                <a:ext cx="632925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MAC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dst</a:t>
                </a:r>
                <a:endPara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8" name="Rectangle 11">
                <a:extLst>
                  <a:ext uri="{FF2B5EF4-FFF2-40B4-BE49-F238E27FC236}">
                    <a16:creationId xmlns:a16="http://schemas.microsoft.com/office/drawing/2014/main" id="{B8BECB12-67C4-EE4F-BF80-F66E6E478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8654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9" name="Rectangle 12">
                <a:extLst>
                  <a:ext uri="{FF2B5EF4-FFF2-40B4-BE49-F238E27FC236}">
                    <a16:creationId xmlns:a16="http://schemas.microsoft.com/office/drawing/2014/main" id="{C434332D-59EC-B74F-9F8C-507B7CA15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422" y="1842896"/>
                <a:ext cx="658599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Eth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type</a:t>
                </a:r>
              </a:p>
            </p:txBody>
          </p:sp>
          <p:sp>
            <p:nvSpPr>
              <p:cNvPr id="120" name="Rectangle 13">
                <a:extLst>
                  <a:ext uri="{FF2B5EF4-FFF2-40B4-BE49-F238E27FC236}">
                    <a16:creationId xmlns:a16="http://schemas.microsoft.com/office/drawing/2014/main" id="{0603B87A-5594-0143-9514-53E6B12CF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602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1" name="Rectangle 14">
                <a:extLst>
                  <a:ext uri="{FF2B5EF4-FFF2-40B4-BE49-F238E27FC236}">
                    <a16:creationId xmlns:a16="http://schemas.microsoft.com/office/drawing/2014/main" id="{84AA24BD-AF02-3744-9254-F7FAD6F63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2835" y="1842896"/>
                <a:ext cx="658599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VLAN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ID</a:t>
                </a:r>
              </a:p>
            </p:txBody>
          </p:sp>
          <p:sp>
            <p:nvSpPr>
              <p:cNvPr id="122" name="Rectangle 15">
                <a:extLst>
                  <a:ext uri="{FF2B5EF4-FFF2-40B4-BE49-F238E27FC236}">
                    <a16:creationId xmlns:a16="http://schemas.microsoft.com/office/drawing/2014/main" id="{ACDCBE6B-E8E0-9E41-B964-CDA5370B3C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8598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3" name="Rectangle 16">
                <a:extLst>
                  <a:ext uri="{FF2B5EF4-FFF2-40B4-BE49-F238E27FC236}">
                    <a16:creationId xmlns:a16="http://schemas.microsoft.com/office/drawing/2014/main" id="{666E027C-E8EA-784F-82C7-2574F61B1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5295" y="1842896"/>
                <a:ext cx="65748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IP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Src</a:t>
                </a:r>
                <a:endPara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4" name="Rectangle 17">
                <a:extLst>
                  <a:ext uri="{FF2B5EF4-FFF2-40B4-BE49-F238E27FC236}">
                    <a16:creationId xmlns:a16="http://schemas.microsoft.com/office/drawing/2014/main" id="{DB9B35D3-E0C0-B649-A6FD-EDEEBD227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8360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5" name="Rectangle 18">
                <a:extLst>
                  <a:ext uri="{FF2B5EF4-FFF2-40B4-BE49-F238E27FC236}">
                    <a16:creationId xmlns:a16="http://schemas.microsoft.com/office/drawing/2014/main" id="{3808025E-75EF-174C-B138-A3FFA79BD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895" y="1842896"/>
                <a:ext cx="66641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IP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Dst</a:t>
                </a:r>
                <a:endPara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6" name="Rectangle 19">
                <a:extLst>
                  <a:ext uri="{FF2B5EF4-FFF2-40B4-BE49-F238E27FC236}">
                    <a16:creationId xmlns:a16="http://schemas.microsoft.com/office/drawing/2014/main" id="{9595DC5C-50B7-2A42-BCD0-E4CFADBBB1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0308" y="1847978"/>
                <a:ext cx="660832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" name="Rectangle 20">
                <a:extLst>
                  <a:ext uri="{FF2B5EF4-FFF2-40B4-BE49-F238E27FC236}">
                    <a16:creationId xmlns:a16="http://schemas.microsoft.com/office/drawing/2014/main" id="{7C51EC29-85AF-D547-8269-C8EA4AC115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1424" y="1842896"/>
                <a:ext cx="650785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IP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Prot</a:t>
                </a:r>
                <a:endPara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8" name="Rectangle 21">
                <a:extLst>
                  <a:ext uri="{FF2B5EF4-FFF2-40B4-BE49-F238E27FC236}">
                    <a16:creationId xmlns:a16="http://schemas.microsoft.com/office/drawing/2014/main" id="{BAD7F435-F866-D349-A83E-F7AB76D773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1454" y="185495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9" name="Rectangle 22">
                <a:extLst>
                  <a:ext uri="{FF2B5EF4-FFF2-40B4-BE49-F238E27FC236}">
                    <a16:creationId xmlns:a16="http://schemas.microsoft.com/office/drawing/2014/main" id="{8CE88725-AAEE-994B-AFD5-4EBE14192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9786" y="1849876"/>
                <a:ext cx="665297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TCP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s-port</a:t>
                </a:r>
              </a:p>
            </p:txBody>
          </p:sp>
          <p:sp>
            <p:nvSpPr>
              <p:cNvPr id="130" name="Rectangle 23">
                <a:extLst>
                  <a:ext uri="{FF2B5EF4-FFF2-40B4-BE49-F238E27FC236}">
                    <a16:creationId xmlns:a16="http://schemas.microsoft.com/office/drawing/2014/main" id="{1C1A9E4D-EEBE-E145-972B-37EC05AC2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1216" y="185495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1" name="Rectangle 24">
                <a:extLst>
                  <a:ext uri="{FF2B5EF4-FFF2-40B4-BE49-F238E27FC236}">
                    <a16:creationId xmlns:a16="http://schemas.microsoft.com/office/drawing/2014/main" id="{4C87DB57-6E20-3642-9479-C343967A9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5634" y="1849876"/>
                <a:ext cx="66641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TCP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d-port</a:t>
                </a:r>
              </a:p>
            </p:txBody>
          </p:sp>
          <p:sp>
            <p:nvSpPr>
              <p:cNvPr id="132" name="Rectangle 25">
                <a:extLst>
                  <a:ext uri="{FF2B5EF4-FFF2-40B4-BE49-F238E27FC236}">
                    <a16:creationId xmlns:a16="http://schemas.microsoft.com/office/drawing/2014/main" id="{A75A9C67-B078-5B42-BE13-4697F8B0D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7488" y="1852728"/>
                <a:ext cx="834970" cy="4959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rgbClr val="697D3A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" name="Rectangle 26">
                <a:extLst>
                  <a:ext uri="{FF2B5EF4-FFF2-40B4-BE49-F238E27FC236}">
                    <a16:creationId xmlns:a16="http://schemas.microsoft.com/office/drawing/2014/main" id="{B36098C4-C85C-8B4A-996C-DED76ACA5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2048" y="1972855"/>
                <a:ext cx="842784" cy="2927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Action</a:t>
                </a:r>
              </a:p>
            </p:txBody>
          </p:sp>
          <p:sp>
            <p:nvSpPr>
              <p:cNvPr id="134" name="Rectangle 13">
                <a:extLst>
                  <a:ext uri="{FF2B5EF4-FFF2-40B4-BE49-F238E27FC236}">
                    <a16:creationId xmlns:a16="http://schemas.microsoft.com/office/drawing/2014/main" id="{9ACCD522-4973-E94A-A564-912D7EA75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1002" y="1846643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5" name="Rectangle 14">
                <a:extLst>
                  <a:ext uri="{FF2B5EF4-FFF2-40B4-BE49-F238E27FC236}">
                    <a16:creationId xmlns:a16="http://schemas.microsoft.com/office/drawing/2014/main" id="{C010EC06-CCA9-5746-B975-07A7EC8C7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1946" y="1859830"/>
                <a:ext cx="658599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VLAN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Pri</a:t>
                </a:r>
                <a:endPara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6" name="Rectangle 19">
                <a:extLst>
                  <a:ext uri="{FF2B5EF4-FFF2-40B4-BE49-F238E27FC236}">
                    <a16:creationId xmlns:a16="http://schemas.microsoft.com/office/drawing/2014/main" id="{EA8ABC0D-754C-124F-B949-4FB39006D4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0708" y="1853623"/>
                <a:ext cx="660832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7" name="Rectangle 20">
                <a:extLst>
                  <a:ext uri="{FF2B5EF4-FFF2-40B4-BE49-F238E27FC236}">
                    <a16:creationId xmlns:a16="http://schemas.microsoft.com/office/drawing/2014/main" id="{684B0FE5-4F76-9D48-80DA-D3BC54E66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1824" y="1848541"/>
                <a:ext cx="650785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IP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ToS</a:t>
                </a:r>
                <a:endPara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38" name="Rectangle 35">
              <a:extLst>
                <a:ext uri="{FF2B5EF4-FFF2-40B4-BE49-F238E27FC236}">
                  <a16:creationId xmlns:a16="http://schemas.microsoft.com/office/drawing/2014/main" id="{A4C40E4D-D9CD-4E48-B9DD-6E97BD58D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1445" y="2426615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192" name="Rectangle 31">
              <a:extLst>
                <a:ext uri="{FF2B5EF4-FFF2-40B4-BE49-F238E27FC236}">
                  <a16:creationId xmlns:a16="http://schemas.microsoft.com/office/drawing/2014/main" id="{68AA5B20-D9AE-4C42-BAB2-D1AA2EB0C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5811" y="242097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EC63E77-7374-D949-887D-5F6F13097FB1}"/>
              </a:ext>
            </a:extLst>
          </p:cNvPr>
          <p:cNvGrpSpPr/>
          <p:nvPr/>
        </p:nvGrpSpPr>
        <p:grpSpPr>
          <a:xfrm>
            <a:off x="914400" y="3333754"/>
            <a:ext cx="8816534" cy="1376391"/>
            <a:chOff x="914400" y="3333754"/>
            <a:chExt cx="8816534" cy="1376391"/>
          </a:xfrm>
        </p:grpSpPr>
        <p:sp>
          <p:nvSpPr>
            <p:cNvPr id="140" name="Rectangle 3">
              <a:extLst>
                <a:ext uri="{FF2B5EF4-FFF2-40B4-BE49-F238E27FC236}">
                  <a16:creationId xmlns:a16="http://schemas.microsoft.com/office/drawing/2014/main" id="{EC64ED46-43A5-3B46-AF5D-5E39B460C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625" y="438947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045342D1-42C6-CF4C-97F9-990F4CEC9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025" y="438947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BEDBE7F8-8AB5-0B40-843B-8D55B05FD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9650" y="4389470"/>
              <a:ext cx="1133475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id="{8B0EDE9C-C97A-1C4C-A183-024B87F43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1825" y="4389470"/>
              <a:ext cx="66198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144" name="Rectangle 30">
              <a:extLst>
                <a:ext uri="{FF2B5EF4-FFF2-40B4-BE49-F238E27FC236}">
                  <a16:creationId xmlns:a16="http://schemas.microsoft.com/office/drawing/2014/main" id="{D3A6A8C0-02B8-8E46-A0F9-02BF6254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813" y="438947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145" name="Rectangle 31">
              <a:extLst>
                <a:ext uri="{FF2B5EF4-FFF2-40B4-BE49-F238E27FC236}">
                  <a16:creationId xmlns:a16="http://schemas.microsoft.com/office/drawing/2014/main" id="{44917D04-8F58-D245-B8A9-8DFD2DFA1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213" y="438947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146" name="Rectangle 32">
              <a:extLst>
                <a:ext uri="{FF2B5EF4-FFF2-40B4-BE49-F238E27FC236}">
                  <a16:creationId xmlns:a16="http://schemas.microsoft.com/office/drawing/2014/main" id="{BF1C0060-393A-FA4C-A742-EE387B349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5146" y="4379333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147" name="Rectangle 33">
              <a:extLst>
                <a:ext uri="{FF2B5EF4-FFF2-40B4-BE49-F238E27FC236}">
                  <a16:creationId xmlns:a16="http://schemas.microsoft.com/office/drawing/2014/main" id="{328175E3-6E77-524B-94A8-3B6ED932D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5071" y="438947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148" name="Rectangle 34">
              <a:extLst>
                <a:ext uri="{FF2B5EF4-FFF2-40B4-BE49-F238E27FC236}">
                  <a16:creationId xmlns:a16="http://schemas.microsoft.com/office/drawing/2014/main" id="{88F33C0F-0E51-724C-8D7B-CD8583943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5471" y="4389470"/>
              <a:ext cx="661987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149" name="Rectangle 35">
              <a:extLst>
                <a:ext uri="{FF2B5EF4-FFF2-40B4-BE49-F238E27FC236}">
                  <a16:creationId xmlns:a16="http://schemas.microsoft.com/office/drawing/2014/main" id="{0A8E27CA-5333-4645-BD13-5B5EC2290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2557" y="438598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174" name="Rectangle 2">
              <a:extLst>
                <a:ext uri="{FF2B5EF4-FFF2-40B4-BE49-F238E27FC236}">
                  <a16:creationId xmlns:a16="http://schemas.microsoft.com/office/drawing/2014/main" id="{698219FB-1984-0F4C-9A2A-03629AC98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3333754"/>
              <a:ext cx="105381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Firewall:</a:t>
              </a:r>
            </a:p>
          </p:txBody>
        </p:sp>
        <p:sp>
          <p:nvSpPr>
            <p:cNvPr id="150" name="Rectangle 36">
              <a:extLst>
                <a:ext uri="{FF2B5EF4-FFF2-40B4-BE49-F238E27FC236}">
                  <a16:creationId xmlns:a16="http://schemas.microsoft.com/office/drawing/2014/main" id="{D1B78981-9892-764C-A139-D159220A4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3695" y="4331996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drop</a:t>
              </a: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ACB16601-CDCF-EB49-87B1-0F9B5416891A}"/>
                </a:ext>
              </a:extLst>
            </p:cNvPr>
            <p:cNvGrpSpPr/>
            <p:nvPr/>
          </p:nvGrpSpPr>
          <p:grpSpPr>
            <a:xfrm>
              <a:off x="914400" y="3811396"/>
              <a:ext cx="8816534" cy="537306"/>
              <a:chOff x="908298" y="1842896"/>
              <a:chExt cx="8816534" cy="537306"/>
            </a:xfrm>
          </p:grpSpPr>
          <p:sp>
            <p:nvSpPr>
              <p:cNvPr id="152" name="Rectangle 5">
                <a:extLst>
                  <a:ext uri="{FF2B5EF4-FFF2-40B4-BE49-F238E27FC236}">
                    <a16:creationId xmlns:a16="http://schemas.microsoft.com/office/drawing/2014/main" id="{0E533D79-E367-C849-961B-C3945C168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112" y="1847978"/>
                <a:ext cx="660832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3" name="Rectangle 6">
                <a:extLst>
                  <a:ext uri="{FF2B5EF4-FFF2-40B4-BE49-F238E27FC236}">
                    <a16:creationId xmlns:a16="http://schemas.microsoft.com/office/drawing/2014/main" id="{AFAD9CA5-19F2-F748-BF61-B6A9B0301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298" y="1851027"/>
                <a:ext cx="65748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Switch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Port</a:t>
                </a:r>
              </a:p>
            </p:txBody>
          </p:sp>
          <p:sp>
            <p:nvSpPr>
              <p:cNvPr id="154" name="Rectangle 7">
                <a:extLst>
                  <a:ext uri="{FF2B5EF4-FFF2-40B4-BE49-F238E27FC236}">
                    <a16:creationId xmlns:a16="http://schemas.microsoft.com/office/drawing/2014/main" id="{C5F12322-9535-4349-987B-2F327040A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6944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5" name="Rectangle 8">
                <a:extLst>
                  <a:ext uri="{FF2B5EF4-FFF2-40B4-BE49-F238E27FC236}">
                    <a16:creationId xmlns:a16="http://schemas.microsoft.com/office/drawing/2014/main" id="{49608E33-C97C-B043-A95A-A1BBB8077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2479" y="1842896"/>
                <a:ext cx="65748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MAC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src</a:t>
                </a:r>
                <a:endPara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6" name="Rectangle 9">
                <a:extLst>
                  <a:ext uri="{FF2B5EF4-FFF2-40B4-BE49-F238E27FC236}">
                    <a16:creationId xmlns:a16="http://schemas.microsoft.com/office/drawing/2014/main" id="{7F75A028-A9C2-7948-9E26-6B1AE1619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892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7" name="Rectangle 10">
                <a:extLst>
                  <a:ext uri="{FF2B5EF4-FFF2-40B4-BE49-F238E27FC236}">
                    <a16:creationId xmlns:a16="http://schemas.microsoft.com/office/drawing/2014/main" id="{CE16304A-93D1-6147-A26A-8F61BF0E4A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9031" y="1842896"/>
                <a:ext cx="632925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MAC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dst</a:t>
                </a:r>
                <a:endPara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8" name="Rectangle 11">
                <a:extLst>
                  <a:ext uri="{FF2B5EF4-FFF2-40B4-BE49-F238E27FC236}">
                    <a16:creationId xmlns:a16="http://schemas.microsoft.com/office/drawing/2014/main" id="{13D92DC5-ED91-A24B-B61B-591E6BC2E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8654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9" name="Rectangle 12">
                <a:extLst>
                  <a:ext uri="{FF2B5EF4-FFF2-40B4-BE49-F238E27FC236}">
                    <a16:creationId xmlns:a16="http://schemas.microsoft.com/office/drawing/2014/main" id="{D225AECB-2FEB-A845-94A5-7B4FBAE56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422" y="1842896"/>
                <a:ext cx="658599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Eth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type</a:t>
                </a:r>
              </a:p>
            </p:txBody>
          </p:sp>
          <p:sp>
            <p:nvSpPr>
              <p:cNvPr id="160" name="Rectangle 13">
                <a:extLst>
                  <a:ext uri="{FF2B5EF4-FFF2-40B4-BE49-F238E27FC236}">
                    <a16:creationId xmlns:a16="http://schemas.microsoft.com/office/drawing/2014/main" id="{B8FABEAF-4710-C94D-A722-41CBD26D9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602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1" name="Rectangle 14">
                <a:extLst>
                  <a:ext uri="{FF2B5EF4-FFF2-40B4-BE49-F238E27FC236}">
                    <a16:creationId xmlns:a16="http://schemas.microsoft.com/office/drawing/2014/main" id="{E862F81A-5430-B54C-88FA-2720AD423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2835" y="1842896"/>
                <a:ext cx="658599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VLAN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ID</a:t>
                </a:r>
              </a:p>
            </p:txBody>
          </p:sp>
          <p:sp>
            <p:nvSpPr>
              <p:cNvPr id="162" name="Rectangle 15">
                <a:extLst>
                  <a:ext uri="{FF2B5EF4-FFF2-40B4-BE49-F238E27FC236}">
                    <a16:creationId xmlns:a16="http://schemas.microsoft.com/office/drawing/2014/main" id="{55C5912B-BB56-384D-B2A0-E0C58072D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8598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3" name="Rectangle 16">
                <a:extLst>
                  <a:ext uri="{FF2B5EF4-FFF2-40B4-BE49-F238E27FC236}">
                    <a16:creationId xmlns:a16="http://schemas.microsoft.com/office/drawing/2014/main" id="{61DAE442-1FC5-5240-9A25-7B4F04066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5295" y="1842896"/>
                <a:ext cx="65748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IP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Src</a:t>
                </a:r>
                <a:endPara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7" name="Rectangle 17">
                <a:extLst>
                  <a:ext uri="{FF2B5EF4-FFF2-40B4-BE49-F238E27FC236}">
                    <a16:creationId xmlns:a16="http://schemas.microsoft.com/office/drawing/2014/main" id="{4A3CB54A-F07F-7A41-9388-2A250BA21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8360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8" name="Rectangle 18">
                <a:extLst>
                  <a:ext uri="{FF2B5EF4-FFF2-40B4-BE49-F238E27FC236}">
                    <a16:creationId xmlns:a16="http://schemas.microsoft.com/office/drawing/2014/main" id="{23123971-B3B7-B149-9E3D-BD20422ED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895" y="1842896"/>
                <a:ext cx="66641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IP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Dst</a:t>
                </a:r>
                <a:endPara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9" name="Rectangle 19">
                <a:extLst>
                  <a:ext uri="{FF2B5EF4-FFF2-40B4-BE49-F238E27FC236}">
                    <a16:creationId xmlns:a16="http://schemas.microsoft.com/office/drawing/2014/main" id="{8FD42CC2-DBAA-0F44-8638-A99BEB72E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0308" y="1847978"/>
                <a:ext cx="660832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0" name="Rectangle 20">
                <a:extLst>
                  <a:ext uri="{FF2B5EF4-FFF2-40B4-BE49-F238E27FC236}">
                    <a16:creationId xmlns:a16="http://schemas.microsoft.com/office/drawing/2014/main" id="{F51FED94-423D-BA4D-9EC0-7F8CB0696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1424" y="1842896"/>
                <a:ext cx="650785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IP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Prot</a:t>
                </a:r>
                <a:endPara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1" name="Rectangle 21">
                <a:extLst>
                  <a:ext uri="{FF2B5EF4-FFF2-40B4-BE49-F238E27FC236}">
                    <a16:creationId xmlns:a16="http://schemas.microsoft.com/office/drawing/2014/main" id="{8243500F-0AA7-4D4E-B990-CBDE3AFBF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1454" y="185495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2" name="Rectangle 22">
                <a:extLst>
                  <a:ext uri="{FF2B5EF4-FFF2-40B4-BE49-F238E27FC236}">
                    <a16:creationId xmlns:a16="http://schemas.microsoft.com/office/drawing/2014/main" id="{414C5E2C-A745-6549-8B54-66D9E5680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9786" y="1849876"/>
                <a:ext cx="665297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TCP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s-port</a:t>
                </a:r>
              </a:p>
            </p:txBody>
          </p:sp>
          <p:sp>
            <p:nvSpPr>
              <p:cNvPr id="183" name="Rectangle 23">
                <a:extLst>
                  <a:ext uri="{FF2B5EF4-FFF2-40B4-BE49-F238E27FC236}">
                    <a16:creationId xmlns:a16="http://schemas.microsoft.com/office/drawing/2014/main" id="{6A103B89-F255-E74E-96A8-EAB4DACDB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1216" y="185495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4" name="Rectangle 24">
                <a:extLst>
                  <a:ext uri="{FF2B5EF4-FFF2-40B4-BE49-F238E27FC236}">
                    <a16:creationId xmlns:a16="http://schemas.microsoft.com/office/drawing/2014/main" id="{EDC37871-9763-FD41-B912-044E5F0F4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5634" y="1849876"/>
                <a:ext cx="66641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TCP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d-port</a:t>
                </a:r>
              </a:p>
            </p:txBody>
          </p:sp>
          <p:sp>
            <p:nvSpPr>
              <p:cNvPr id="185" name="Rectangle 25">
                <a:extLst>
                  <a:ext uri="{FF2B5EF4-FFF2-40B4-BE49-F238E27FC236}">
                    <a16:creationId xmlns:a16="http://schemas.microsoft.com/office/drawing/2014/main" id="{B999BDEC-7C35-3F40-8C49-6C4E21AF8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7488" y="1852728"/>
                <a:ext cx="834970" cy="4959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rgbClr val="697D3A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6" name="Rectangle 26">
                <a:extLst>
                  <a:ext uri="{FF2B5EF4-FFF2-40B4-BE49-F238E27FC236}">
                    <a16:creationId xmlns:a16="http://schemas.microsoft.com/office/drawing/2014/main" id="{7613D3D2-8994-B54F-9220-FB40A2B13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2048" y="1972855"/>
                <a:ext cx="842784" cy="2927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Action</a:t>
                </a:r>
              </a:p>
            </p:txBody>
          </p:sp>
          <p:sp>
            <p:nvSpPr>
              <p:cNvPr id="187" name="Rectangle 13">
                <a:extLst>
                  <a:ext uri="{FF2B5EF4-FFF2-40B4-BE49-F238E27FC236}">
                    <a16:creationId xmlns:a16="http://schemas.microsoft.com/office/drawing/2014/main" id="{7DB39F4D-7A82-6749-9F6A-3EADBC5CB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1002" y="1846643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8" name="Rectangle 14">
                <a:extLst>
                  <a:ext uri="{FF2B5EF4-FFF2-40B4-BE49-F238E27FC236}">
                    <a16:creationId xmlns:a16="http://schemas.microsoft.com/office/drawing/2014/main" id="{44FBFA86-B4C2-6540-9FD6-5793AC6E9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1946" y="1859830"/>
                <a:ext cx="658599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VLAN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Pri</a:t>
                </a:r>
                <a:endPara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9" name="Rectangle 19">
                <a:extLst>
                  <a:ext uri="{FF2B5EF4-FFF2-40B4-BE49-F238E27FC236}">
                    <a16:creationId xmlns:a16="http://schemas.microsoft.com/office/drawing/2014/main" id="{DB4C9FEC-EF13-8048-AF42-E1A4C2B49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0708" y="1853623"/>
                <a:ext cx="660832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0" name="Rectangle 20">
                <a:extLst>
                  <a:ext uri="{FF2B5EF4-FFF2-40B4-BE49-F238E27FC236}">
                    <a16:creationId xmlns:a16="http://schemas.microsoft.com/office/drawing/2014/main" id="{1DD07B1B-9157-D144-B0C2-99FD1698F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1824" y="1848541"/>
                <a:ext cx="650785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IP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ToS</a:t>
                </a:r>
                <a:endPara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91" name="Rectangle 35">
              <a:extLst>
                <a:ext uri="{FF2B5EF4-FFF2-40B4-BE49-F238E27FC236}">
                  <a16:creationId xmlns:a16="http://schemas.microsoft.com/office/drawing/2014/main" id="{14434360-08B9-C145-8DE7-06A311851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7547" y="4342363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22</a:t>
              </a:r>
            </a:p>
          </p:txBody>
        </p:sp>
        <p:sp>
          <p:nvSpPr>
            <p:cNvPr id="193" name="Rectangle 32">
              <a:extLst>
                <a:ext uri="{FF2B5EF4-FFF2-40B4-BE49-F238E27FC236}">
                  <a16:creationId xmlns:a16="http://schemas.microsoft.com/office/drawing/2014/main" id="{B0EC3C66-AC13-324E-8D9B-02EB01198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8315" y="4382264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0D204D1-8DDC-A743-9FC3-3E5918DF3E22}"/>
              </a:ext>
            </a:extLst>
          </p:cNvPr>
          <p:cNvGrpSpPr/>
          <p:nvPr/>
        </p:nvGrpSpPr>
        <p:grpSpPr>
          <a:xfrm>
            <a:off x="914400" y="5202287"/>
            <a:ext cx="8816534" cy="910324"/>
            <a:chOff x="914400" y="5202287"/>
            <a:chExt cx="8816534" cy="910324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07921EF8-4B3F-E94A-B9DD-CF0D8E0B9DBB}"/>
                </a:ext>
              </a:extLst>
            </p:cNvPr>
            <p:cNvGrpSpPr/>
            <p:nvPr/>
          </p:nvGrpSpPr>
          <p:grpSpPr>
            <a:xfrm>
              <a:off x="914400" y="5202287"/>
              <a:ext cx="8816534" cy="537306"/>
              <a:chOff x="908298" y="1842896"/>
              <a:chExt cx="8816534" cy="537306"/>
            </a:xfrm>
          </p:grpSpPr>
          <p:sp>
            <p:nvSpPr>
              <p:cNvPr id="195" name="Rectangle 5">
                <a:extLst>
                  <a:ext uri="{FF2B5EF4-FFF2-40B4-BE49-F238E27FC236}">
                    <a16:creationId xmlns:a16="http://schemas.microsoft.com/office/drawing/2014/main" id="{0A5F6015-04EF-0B44-991D-9F343825D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112" y="1847978"/>
                <a:ext cx="660832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6" name="Rectangle 6">
                <a:extLst>
                  <a:ext uri="{FF2B5EF4-FFF2-40B4-BE49-F238E27FC236}">
                    <a16:creationId xmlns:a16="http://schemas.microsoft.com/office/drawing/2014/main" id="{218413A2-3D7F-BB40-A021-75B3072AC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298" y="1851027"/>
                <a:ext cx="65748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Switch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Port</a:t>
                </a:r>
              </a:p>
            </p:txBody>
          </p:sp>
          <p:sp>
            <p:nvSpPr>
              <p:cNvPr id="197" name="Rectangle 7">
                <a:extLst>
                  <a:ext uri="{FF2B5EF4-FFF2-40B4-BE49-F238E27FC236}">
                    <a16:creationId xmlns:a16="http://schemas.microsoft.com/office/drawing/2014/main" id="{34A22EBA-8429-314E-AE49-1623B70B5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6944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8" name="Rectangle 8">
                <a:extLst>
                  <a:ext uri="{FF2B5EF4-FFF2-40B4-BE49-F238E27FC236}">
                    <a16:creationId xmlns:a16="http://schemas.microsoft.com/office/drawing/2014/main" id="{4DA92BC3-7BB5-B34B-A2E1-C2D17235B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2479" y="1842896"/>
                <a:ext cx="65748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MAC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src</a:t>
                </a:r>
                <a:endPara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9" name="Rectangle 9">
                <a:extLst>
                  <a:ext uri="{FF2B5EF4-FFF2-40B4-BE49-F238E27FC236}">
                    <a16:creationId xmlns:a16="http://schemas.microsoft.com/office/drawing/2014/main" id="{17C7CA13-2C51-DC4F-80B3-9E5405746C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892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57" name="Rectangle 10">
                <a:extLst>
                  <a:ext uri="{FF2B5EF4-FFF2-40B4-BE49-F238E27FC236}">
                    <a16:creationId xmlns:a16="http://schemas.microsoft.com/office/drawing/2014/main" id="{8FCB679B-2DE4-0C47-99E7-0AC048D01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9031" y="1842896"/>
                <a:ext cx="632925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MAC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dst</a:t>
                </a:r>
                <a:endPara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58" name="Rectangle 11">
                <a:extLst>
                  <a:ext uri="{FF2B5EF4-FFF2-40B4-BE49-F238E27FC236}">
                    <a16:creationId xmlns:a16="http://schemas.microsoft.com/office/drawing/2014/main" id="{4D6953E0-158F-E94E-BDF0-75FBB1356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8654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59" name="Rectangle 12">
                <a:extLst>
                  <a:ext uri="{FF2B5EF4-FFF2-40B4-BE49-F238E27FC236}">
                    <a16:creationId xmlns:a16="http://schemas.microsoft.com/office/drawing/2014/main" id="{12985EE5-BB23-9B46-B2FD-D093AEE857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422" y="1842896"/>
                <a:ext cx="658599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Eth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type</a:t>
                </a:r>
              </a:p>
            </p:txBody>
          </p:sp>
          <p:sp>
            <p:nvSpPr>
              <p:cNvPr id="260" name="Rectangle 13">
                <a:extLst>
                  <a:ext uri="{FF2B5EF4-FFF2-40B4-BE49-F238E27FC236}">
                    <a16:creationId xmlns:a16="http://schemas.microsoft.com/office/drawing/2014/main" id="{901A8102-2758-F446-9353-966176F48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602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1" name="Rectangle 14">
                <a:extLst>
                  <a:ext uri="{FF2B5EF4-FFF2-40B4-BE49-F238E27FC236}">
                    <a16:creationId xmlns:a16="http://schemas.microsoft.com/office/drawing/2014/main" id="{50681195-E620-894B-A31E-991F36E4A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2835" y="1842896"/>
                <a:ext cx="658599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VLAN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ID</a:t>
                </a:r>
              </a:p>
            </p:txBody>
          </p:sp>
          <p:sp>
            <p:nvSpPr>
              <p:cNvPr id="262" name="Rectangle 15">
                <a:extLst>
                  <a:ext uri="{FF2B5EF4-FFF2-40B4-BE49-F238E27FC236}">
                    <a16:creationId xmlns:a16="http://schemas.microsoft.com/office/drawing/2014/main" id="{96DB3AA6-CBFE-DB4E-AB1E-78303B3BF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8598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3" name="Rectangle 16">
                <a:extLst>
                  <a:ext uri="{FF2B5EF4-FFF2-40B4-BE49-F238E27FC236}">
                    <a16:creationId xmlns:a16="http://schemas.microsoft.com/office/drawing/2014/main" id="{C4FE2E68-A8AC-7B49-959C-F71BE98C7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5295" y="1842896"/>
                <a:ext cx="65748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IP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Src</a:t>
                </a:r>
                <a:endPara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4" name="Rectangle 17">
                <a:extLst>
                  <a:ext uri="{FF2B5EF4-FFF2-40B4-BE49-F238E27FC236}">
                    <a16:creationId xmlns:a16="http://schemas.microsoft.com/office/drawing/2014/main" id="{9574B4F7-E691-C04D-B89C-CA191374E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8360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5" name="Rectangle 18">
                <a:extLst>
                  <a:ext uri="{FF2B5EF4-FFF2-40B4-BE49-F238E27FC236}">
                    <a16:creationId xmlns:a16="http://schemas.microsoft.com/office/drawing/2014/main" id="{68BFEFFF-DB56-694D-90A4-51E3FEE7F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895" y="1842896"/>
                <a:ext cx="66641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IP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Dst</a:t>
                </a:r>
                <a:endPara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6" name="Rectangle 19">
                <a:extLst>
                  <a:ext uri="{FF2B5EF4-FFF2-40B4-BE49-F238E27FC236}">
                    <a16:creationId xmlns:a16="http://schemas.microsoft.com/office/drawing/2014/main" id="{0D921F8B-2B4A-7142-95C0-460B9891A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0308" y="1847978"/>
                <a:ext cx="660832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7" name="Rectangle 20">
                <a:extLst>
                  <a:ext uri="{FF2B5EF4-FFF2-40B4-BE49-F238E27FC236}">
                    <a16:creationId xmlns:a16="http://schemas.microsoft.com/office/drawing/2014/main" id="{73B158BE-2D4C-BB4C-B9E2-72FB1C352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1424" y="1842896"/>
                <a:ext cx="650785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IP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Prot</a:t>
                </a:r>
                <a:endPara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8" name="Rectangle 21">
                <a:extLst>
                  <a:ext uri="{FF2B5EF4-FFF2-40B4-BE49-F238E27FC236}">
                    <a16:creationId xmlns:a16="http://schemas.microsoft.com/office/drawing/2014/main" id="{21BC995C-EA10-8A4A-86C9-09E9D18A5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1454" y="185495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9" name="Rectangle 22">
                <a:extLst>
                  <a:ext uri="{FF2B5EF4-FFF2-40B4-BE49-F238E27FC236}">
                    <a16:creationId xmlns:a16="http://schemas.microsoft.com/office/drawing/2014/main" id="{A7CF76F0-7B38-514E-8F35-21857DFF5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9786" y="1849876"/>
                <a:ext cx="665297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TCP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s-port</a:t>
                </a:r>
              </a:p>
            </p:txBody>
          </p:sp>
          <p:sp>
            <p:nvSpPr>
              <p:cNvPr id="270" name="Rectangle 23">
                <a:extLst>
                  <a:ext uri="{FF2B5EF4-FFF2-40B4-BE49-F238E27FC236}">
                    <a16:creationId xmlns:a16="http://schemas.microsoft.com/office/drawing/2014/main" id="{93987477-D8FA-DA45-8852-6C39439B8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1216" y="185495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1" name="Rectangle 24">
                <a:extLst>
                  <a:ext uri="{FF2B5EF4-FFF2-40B4-BE49-F238E27FC236}">
                    <a16:creationId xmlns:a16="http://schemas.microsoft.com/office/drawing/2014/main" id="{72A25E18-29FD-B54E-93AB-BFBD1F5E4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5634" y="1849876"/>
                <a:ext cx="66641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TCP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d-port</a:t>
                </a:r>
              </a:p>
            </p:txBody>
          </p:sp>
          <p:sp>
            <p:nvSpPr>
              <p:cNvPr id="272" name="Rectangle 25">
                <a:extLst>
                  <a:ext uri="{FF2B5EF4-FFF2-40B4-BE49-F238E27FC236}">
                    <a16:creationId xmlns:a16="http://schemas.microsoft.com/office/drawing/2014/main" id="{ECF746A0-10FF-564E-B0C2-FDF04E94D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7488" y="1852728"/>
                <a:ext cx="834970" cy="4959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rgbClr val="697D3A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3" name="Rectangle 26">
                <a:extLst>
                  <a:ext uri="{FF2B5EF4-FFF2-40B4-BE49-F238E27FC236}">
                    <a16:creationId xmlns:a16="http://schemas.microsoft.com/office/drawing/2014/main" id="{FCC55685-57B0-C04F-89AF-A3B4CAC4C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2048" y="1972855"/>
                <a:ext cx="842784" cy="2927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Action</a:t>
                </a:r>
              </a:p>
            </p:txBody>
          </p:sp>
          <p:sp>
            <p:nvSpPr>
              <p:cNvPr id="274" name="Rectangle 13">
                <a:extLst>
                  <a:ext uri="{FF2B5EF4-FFF2-40B4-BE49-F238E27FC236}">
                    <a16:creationId xmlns:a16="http://schemas.microsoft.com/office/drawing/2014/main" id="{87CD17FF-C15F-BD4E-93F5-C59B45062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1002" y="1846643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5" name="Rectangle 14">
                <a:extLst>
                  <a:ext uri="{FF2B5EF4-FFF2-40B4-BE49-F238E27FC236}">
                    <a16:creationId xmlns:a16="http://schemas.microsoft.com/office/drawing/2014/main" id="{2238CFE9-E305-8F4D-8279-4F4730026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1946" y="1859830"/>
                <a:ext cx="658599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VLAN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Pri</a:t>
                </a:r>
                <a:endPara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6" name="Rectangle 19">
                <a:extLst>
                  <a:ext uri="{FF2B5EF4-FFF2-40B4-BE49-F238E27FC236}">
                    <a16:creationId xmlns:a16="http://schemas.microsoft.com/office/drawing/2014/main" id="{487609AB-80CB-C641-A595-4C81B4D32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0708" y="1853623"/>
                <a:ext cx="660832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7" name="Rectangle 20">
                <a:extLst>
                  <a:ext uri="{FF2B5EF4-FFF2-40B4-BE49-F238E27FC236}">
                    <a16:creationId xmlns:a16="http://schemas.microsoft.com/office/drawing/2014/main" id="{083990C2-30DC-B24D-89EC-C954EEAA5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1824" y="1848541"/>
                <a:ext cx="650785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IP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rPr>
                  <a:t>ToS</a:t>
                </a:r>
                <a:endPara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8" name="Rectangle 3">
              <a:extLst>
                <a:ext uri="{FF2B5EF4-FFF2-40B4-BE49-F238E27FC236}">
                  <a16:creationId xmlns:a16="http://schemas.microsoft.com/office/drawing/2014/main" id="{3D538A99-E373-2843-A395-0BCD8CEA8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5791936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279" name="Rectangle 27">
              <a:extLst>
                <a:ext uri="{FF2B5EF4-FFF2-40B4-BE49-F238E27FC236}">
                  <a16:creationId xmlns:a16="http://schemas.microsoft.com/office/drawing/2014/main" id="{7592C1BA-488D-F341-B343-A07F6E1D1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800" y="5791936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280" name="Rectangle 28">
              <a:extLst>
                <a:ext uri="{FF2B5EF4-FFF2-40B4-BE49-F238E27FC236}">
                  <a16:creationId xmlns:a16="http://schemas.microsoft.com/office/drawing/2014/main" id="{EB6E85EC-CDDC-574B-BC87-267E65A4F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425" y="5791936"/>
              <a:ext cx="1133475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281" name="Rectangle 29">
              <a:extLst>
                <a:ext uri="{FF2B5EF4-FFF2-40B4-BE49-F238E27FC236}">
                  <a16:creationId xmlns:a16="http://schemas.microsoft.com/office/drawing/2014/main" id="{2CE31FDA-E835-2C43-80A4-494731B46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600" y="5791936"/>
              <a:ext cx="66198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282" name="Rectangle 30">
              <a:extLst>
                <a:ext uri="{FF2B5EF4-FFF2-40B4-BE49-F238E27FC236}">
                  <a16:creationId xmlns:a16="http://schemas.microsoft.com/office/drawing/2014/main" id="{637AED49-0E95-FB47-8B81-2E5FA378C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7588" y="5791936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283" name="Rectangle 31">
              <a:extLst>
                <a:ext uri="{FF2B5EF4-FFF2-40B4-BE49-F238E27FC236}">
                  <a16:creationId xmlns:a16="http://schemas.microsoft.com/office/drawing/2014/main" id="{E29B6916-0DE6-8F40-B29F-353E3767D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7988" y="5791936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284" name="Rectangle 32">
              <a:extLst>
                <a:ext uri="{FF2B5EF4-FFF2-40B4-BE49-F238E27FC236}">
                  <a16:creationId xmlns:a16="http://schemas.microsoft.com/office/drawing/2014/main" id="{9FBE9C2F-CFA2-9F4D-9EEA-B603925D8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8921" y="5781799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285" name="Rectangle 33">
              <a:extLst>
                <a:ext uri="{FF2B5EF4-FFF2-40B4-BE49-F238E27FC236}">
                  <a16:creationId xmlns:a16="http://schemas.microsoft.com/office/drawing/2014/main" id="{8F7452E9-7359-A848-8C21-AD6F9EF2B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846" y="5791936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286" name="Rectangle 34">
              <a:extLst>
                <a:ext uri="{FF2B5EF4-FFF2-40B4-BE49-F238E27FC236}">
                  <a16:creationId xmlns:a16="http://schemas.microsoft.com/office/drawing/2014/main" id="{C7FC204D-475E-B44A-907D-705ACD733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9246" y="5791936"/>
              <a:ext cx="661987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287" name="Rectangle 35">
              <a:extLst>
                <a:ext uri="{FF2B5EF4-FFF2-40B4-BE49-F238E27FC236}">
                  <a16:creationId xmlns:a16="http://schemas.microsoft.com/office/drawing/2014/main" id="{4B9C886A-4915-D245-93DB-9F1DA8798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6332" y="5788446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288" name="Rectangle 36">
              <a:extLst>
                <a:ext uri="{FF2B5EF4-FFF2-40B4-BE49-F238E27FC236}">
                  <a16:creationId xmlns:a16="http://schemas.microsoft.com/office/drawing/2014/main" id="{BB727D3E-2308-E141-AE05-DE74EB48D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7470" y="5734462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drop</a:t>
              </a:r>
            </a:p>
          </p:txBody>
        </p:sp>
        <p:sp>
          <p:nvSpPr>
            <p:cNvPr id="289" name="Rectangle 35">
              <a:extLst>
                <a:ext uri="{FF2B5EF4-FFF2-40B4-BE49-F238E27FC236}">
                  <a16:creationId xmlns:a16="http://schemas.microsoft.com/office/drawing/2014/main" id="{3F333C50-5FDD-3A4C-9EC2-303F354A0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1322" y="5791129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290" name="Rectangle 32">
              <a:extLst>
                <a:ext uri="{FF2B5EF4-FFF2-40B4-BE49-F238E27FC236}">
                  <a16:creationId xmlns:a16="http://schemas.microsoft.com/office/drawing/2014/main" id="{5B8DF240-DF5F-684C-BD17-FF8BBD2A8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217" y="5750006"/>
              <a:ext cx="79108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128.119.1.1</a:t>
              </a:r>
            </a:p>
          </p:txBody>
        </p:sp>
      </p:grpSp>
      <p:sp>
        <p:nvSpPr>
          <p:cNvPr id="139" name="Slide Number Placeholder 3">
            <a:extLst>
              <a:ext uri="{FF2B5EF4-FFF2-40B4-BE49-F238E27FC236}">
                <a16:creationId xmlns:a16="http://schemas.microsoft.com/office/drawing/2014/main" id="{EFB5062F-EFE8-6D43-B7D3-4E78EAF54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3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175" grpId="0"/>
      <p:bldP spid="2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05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OpenFlow: examples</a:t>
            </a:r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E453A9EB-8E25-5848-9167-008BB1389040}"/>
              </a:ext>
            </a:extLst>
          </p:cNvPr>
          <p:cNvSpPr>
            <a:spLocks/>
          </p:cNvSpPr>
          <p:nvPr/>
        </p:nvSpPr>
        <p:spPr bwMode="auto">
          <a:xfrm>
            <a:off x="914400" y="1558262"/>
            <a:ext cx="47261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Layer 2 destination-based forwarding:</a:t>
            </a:r>
          </a:p>
        </p:txBody>
      </p:sp>
      <p:sp>
        <p:nvSpPr>
          <p:cNvPr id="89" name="Rectangle 2">
            <a:extLst>
              <a:ext uri="{FF2B5EF4-FFF2-40B4-BE49-F238E27FC236}">
                <a16:creationId xmlns:a16="http://schemas.microsoft.com/office/drawing/2014/main" id="{526E2F5F-20F8-C742-A735-6EA6D01366B2}"/>
              </a:ext>
            </a:extLst>
          </p:cNvPr>
          <p:cNvSpPr>
            <a:spLocks/>
          </p:cNvSpPr>
          <p:nvPr/>
        </p:nvSpPr>
        <p:spPr bwMode="auto">
          <a:xfrm>
            <a:off x="914400" y="3287099"/>
            <a:ext cx="934278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layer 2 frames with destination  MAC address 22:A7:23:11:E1:02 should be forwarded to output port 3 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4FE93C3-7F2B-9B41-BCB9-79CBD116C450}"/>
              </a:ext>
            </a:extLst>
          </p:cNvPr>
          <p:cNvGrpSpPr/>
          <p:nvPr/>
        </p:nvGrpSpPr>
        <p:grpSpPr>
          <a:xfrm>
            <a:off x="914400" y="2912790"/>
            <a:ext cx="8729763" cy="396694"/>
            <a:chOff x="685800" y="2252402"/>
            <a:chExt cx="8729763" cy="396694"/>
          </a:xfrm>
        </p:grpSpPr>
        <p:sp>
          <p:nvSpPr>
            <p:cNvPr id="120" name="Rectangle 3">
              <a:extLst>
                <a:ext uri="{FF2B5EF4-FFF2-40B4-BE49-F238E27FC236}">
                  <a16:creationId xmlns:a16="http://schemas.microsoft.com/office/drawing/2014/main" id="{9848C67A-904B-374D-BC21-BF6414ADC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2312988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121" name="Rectangle 28">
              <a:extLst>
                <a:ext uri="{FF2B5EF4-FFF2-40B4-BE49-F238E27FC236}">
                  <a16:creationId xmlns:a16="http://schemas.microsoft.com/office/drawing/2014/main" id="{1810A5C8-98D3-6947-919D-475505571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937" y="2301413"/>
              <a:ext cx="1133475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122" name="Rectangle 29">
              <a:extLst>
                <a:ext uri="{FF2B5EF4-FFF2-40B4-BE49-F238E27FC236}">
                  <a16:creationId xmlns:a16="http://schemas.microsoft.com/office/drawing/2014/main" id="{E6EDAC02-F7BE-1041-A899-04B5F0BF2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0" y="2312988"/>
              <a:ext cx="66198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123" name="Rectangle 30">
              <a:extLst>
                <a:ext uri="{FF2B5EF4-FFF2-40B4-BE49-F238E27FC236}">
                  <a16:creationId xmlns:a16="http://schemas.microsoft.com/office/drawing/2014/main" id="{9C071D85-304A-F84A-8D62-00CD69704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988" y="2312988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124" name="Rectangle 31">
              <a:extLst>
                <a:ext uri="{FF2B5EF4-FFF2-40B4-BE49-F238E27FC236}">
                  <a16:creationId xmlns:a16="http://schemas.microsoft.com/office/drawing/2014/main" id="{C8E35E78-B4F2-8344-B6B9-D93EC0D91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388" y="2312988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125" name="Rectangle 32">
              <a:extLst>
                <a:ext uri="{FF2B5EF4-FFF2-40B4-BE49-F238E27FC236}">
                  <a16:creationId xmlns:a16="http://schemas.microsoft.com/office/drawing/2014/main" id="{230156F2-085F-284F-932F-D7A6B136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788" y="2312988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126" name="Rectangle 33">
              <a:extLst>
                <a:ext uri="{FF2B5EF4-FFF2-40B4-BE49-F238E27FC236}">
                  <a16:creationId xmlns:a16="http://schemas.microsoft.com/office/drawing/2014/main" id="{12D0F3E6-62DD-9D49-9D39-FAEED543F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713" y="2312988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127" name="Rectangle 34">
              <a:extLst>
                <a:ext uri="{FF2B5EF4-FFF2-40B4-BE49-F238E27FC236}">
                  <a16:creationId xmlns:a16="http://schemas.microsoft.com/office/drawing/2014/main" id="{2F0EBD6C-DF0D-2A4A-8B89-D88AEB9E6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0113" y="2312988"/>
              <a:ext cx="661987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128" name="Rectangle 35">
              <a:extLst>
                <a:ext uri="{FF2B5EF4-FFF2-40B4-BE49-F238E27FC236}">
                  <a16:creationId xmlns:a16="http://schemas.microsoft.com/office/drawing/2014/main" id="{7DD7A14C-0B13-C44E-9261-ED78E7DD4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100" y="2312988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129" name="Rectangle 36">
              <a:extLst>
                <a:ext uri="{FF2B5EF4-FFF2-40B4-BE49-F238E27FC236}">
                  <a16:creationId xmlns:a16="http://schemas.microsoft.com/office/drawing/2014/main" id="{39C785D8-4D11-5C4B-BB42-BF0057389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163" y="2255115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port3</a:t>
              </a:r>
            </a:p>
          </p:txBody>
        </p:sp>
        <p:sp>
          <p:nvSpPr>
            <p:cNvPr id="130" name="Rectangle 28">
              <a:extLst>
                <a:ext uri="{FF2B5EF4-FFF2-40B4-BE49-F238E27FC236}">
                  <a16:creationId xmlns:a16="http://schemas.microsoft.com/office/drawing/2014/main" id="{C0A96BD1-4DBB-2540-A915-F9C880AA7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6856" y="2252402"/>
              <a:ext cx="658813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22:A7:23: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11:E1:02</a:t>
              </a:r>
            </a:p>
          </p:txBody>
        </p:sp>
        <p:sp>
          <p:nvSpPr>
            <p:cNvPr id="94" name="Rectangle 35">
              <a:extLst>
                <a:ext uri="{FF2B5EF4-FFF2-40B4-BE49-F238E27FC236}">
                  <a16:creationId xmlns:a16="http://schemas.microsoft.com/office/drawing/2014/main" id="{C9472763-3FD2-D54F-B3D2-5ABDCEA0B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3786" y="2326492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  <p:sp>
          <p:nvSpPr>
            <p:cNvPr id="95" name="Rectangle 35">
              <a:extLst>
                <a:ext uri="{FF2B5EF4-FFF2-40B4-BE49-F238E27FC236}">
                  <a16:creationId xmlns:a16="http://schemas.microsoft.com/office/drawing/2014/main" id="{CFB47157-C52E-C14D-A603-BA63E0CDD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5472" y="2328421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*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944F50-A95F-6E42-BB21-C47A46D5A227}"/>
              </a:ext>
            </a:extLst>
          </p:cNvPr>
          <p:cNvGrpSpPr/>
          <p:nvPr/>
        </p:nvGrpSpPr>
        <p:grpSpPr>
          <a:xfrm>
            <a:off x="914400" y="2179365"/>
            <a:ext cx="8816534" cy="537306"/>
            <a:chOff x="908298" y="1842896"/>
            <a:chExt cx="8816534" cy="537306"/>
          </a:xfrm>
        </p:grpSpPr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AF12B3AE-F53B-B04D-B369-C6FD02BF3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112" y="1847978"/>
              <a:ext cx="660832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Rectangle 6">
              <a:extLst>
                <a:ext uri="{FF2B5EF4-FFF2-40B4-BE49-F238E27FC236}">
                  <a16:creationId xmlns:a16="http://schemas.microsoft.com/office/drawing/2014/main" id="{69F0497B-35F0-444B-8F9E-AB98291B9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298" y="1851027"/>
              <a:ext cx="657483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Switch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Port</a:t>
              </a:r>
            </a:p>
          </p:txBody>
        </p:sp>
        <p:sp>
          <p:nvSpPr>
            <p:cNvPr id="46" name="Rectangle 7">
              <a:extLst>
                <a:ext uri="{FF2B5EF4-FFF2-40B4-BE49-F238E27FC236}">
                  <a16:creationId xmlns:a16="http://schemas.microsoft.com/office/drawing/2014/main" id="{7964A668-1818-0D47-B45D-9AA2C7F3A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6944" y="1847978"/>
              <a:ext cx="661948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Rectangle 8">
              <a:extLst>
                <a:ext uri="{FF2B5EF4-FFF2-40B4-BE49-F238E27FC236}">
                  <a16:creationId xmlns:a16="http://schemas.microsoft.com/office/drawing/2014/main" id="{727FF474-27BC-164F-B477-01CE6A894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479" y="1842896"/>
              <a:ext cx="657483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MAC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src</a:t>
              </a:r>
              <a:endPara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Rectangle 9">
              <a:extLst>
                <a:ext uri="{FF2B5EF4-FFF2-40B4-BE49-F238E27FC236}">
                  <a16:creationId xmlns:a16="http://schemas.microsoft.com/office/drawing/2014/main" id="{B7F43826-3825-A947-B8FB-82966322A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892" y="1847978"/>
              <a:ext cx="661948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DCDEA4E6-C9C4-AD4E-91A3-0CB3EF7D5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031" y="1842896"/>
              <a:ext cx="632925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MAC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dst</a:t>
              </a:r>
              <a:endPara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E3C8548B-EA9C-8246-9987-869920B43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654" y="1847978"/>
              <a:ext cx="661948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Rectangle 12">
              <a:extLst>
                <a:ext uri="{FF2B5EF4-FFF2-40B4-BE49-F238E27FC236}">
                  <a16:creationId xmlns:a16="http://schemas.microsoft.com/office/drawing/2014/main" id="{BAFA967D-7543-2240-A606-AF4E1373C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6422" y="1842896"/>
              <a:ext cx="658599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Eth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type</a:t>
              </a:r>
            </a:p>
          </p:txBody>
        </p:sp>
        <p:sp>
          <p:nvSpPr>
            <p:cNvPr id="52" name="Rectangle 13">
              <a:extLst>
                <a:ext uri="{FF2B5EF4-FFF2-40B4-BE49-F238E27FC236}">
                  <a16:creationId xmlns:a16="http://schemas.microsoft.com/office/drawing/2014/main" id="{E982406B-480F-B647-A253-CEDCA6DEE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602" y="1847978"/>
              <a:ext cx="661948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Rectangle 14">
              <a:extLst>
                <a:ext uri="{FF2B5EF4-FFF2-40B4-BE49-F238E27FC236}">
                  <a16:creationId xmlns:a16="http://schemas.microsoft.com/office/drawing/2014/main" id="{A8C8B869-BAA0-254C-971E-66810221A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835" y="1842896"/>
              <a:ext cx="658599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VLAN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ID</a:t>
              </a:r>
            </a:p>
          </p:txBody>
        </p:sp>
        <p:sp>
          <p:nvSpPr>
            <p:cNvPr id="55" name="Rectangle 15">
              <a:extLst>
                <a:ext uri="{FF2B5EF4-FFF2-40B4-BE49-F238E27FC236}">
                  <a16:creationId xmlns:a16="http://schemas.microsoft.com/office/drawing/2014/main" id="{40952A83-9312-2444-A939-42CFB355F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8598" y="1847978"/>
              <a:ext cx="661948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Rectangle 16">
              <a:extLst>
                <a:ext uri="{FF2B5EF4-FFF2-40B4-BE49-F238E27FC236}">
                  <a16:creationId xmlns:a16="http://schemas.microsoft.com/office/drawing/2014/main" id="{788FFD0C-F9CE-1043-A77D-719BAF579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5295" y="1842896"/>
              <a:ext cx="657483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IP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Src</a:t>
              </a:r>
              <a:endPara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9" name="Rectangle 17">
              <a:extLst>
                <a:ext uri="{FF2B5EF4-FFF2-40B4-BE49-F238E27FC236}">
                  <a16:creationId xmlns:a16="http://schemas.microsoft.com/office/drawing/2014/main" id="{E02188A9-49E0-7846-9A31-DACB21CB7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360" y="1847978"/>
              <a:ext cx="661948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0" name="Rectangle 18">
              <a:extLst>
                <a:ext uri="{FF2B5EF4-FFF2-40B4-BE49-F238E27FC236}">
                  <a16:creationId xmlns:a16="http://schemas.microsoft.com/office/drawing/2014/main" id="{EC5453A4-CEFD-2E4F-9BB4-2C94BF0A2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895" y="1842896"/>
              <a:ext cx="666413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IP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Dst</a:t>
              </a:r>
              <a:endPara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1" name="Rectangle 19">
              <a:extLst>
                <a:ext uri="{FF2B5EF4-FFF2-40B4-BE49-F238E27FC236}">
                  <a16:creationId xmlns:a16="http://schemas.microsoft.com/office/drawing/2014/main" id="{F6B65A36-E79D-A04F-94D9-ADD42417E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0308" y="1847978"/>
              <a:ext cx="660832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2" name="Rectangle 20">
              <a:extLst>
                <a:ext uri="{FF2B5EF4-FFF2-40B4-BE49-F238E27FC236}">
                  <a16:creationId xmlns:a16="http://schemas.microsoft.com/office/drawing/2014/main" id="{45A2D278-3694-A643-BC10-3E42EF81F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1424" y="1842896"/>
              <a:ext cx="650785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IP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Prot</a:t>
              </a:r>
              <a:endPara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3" name="Rectangle 21">
              <a:extLst>
                <a:ext uri="{FF2B5EF4-FFF2-40B4-BE49-F238E27FC236}">
                  <a16:creationId xmlns:a16="http://schemas.microsoft.com/office/drawing/2014/main" id="{7911A9BF-9CED-214D-BDDE-8C4985506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1454" y="1854958"/>
              <a:ext cx="661948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4" name="Rectangle 22">
              <a:extLst>
                <a:ext uri="{FF2B5EF4-FFF2-40B4-BE49-F238E27FC236}">
                  <a16:creationId xmlns:a16="http://schemas.microsoft.com/office/drawing/2014/main" id="{B82E42AD-7D55-744C-91C8-E2A3E311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9786" y="1849876"/>
              <a:ext cx="665297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TCP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s-port</a:t>
              </a:r>
            </a:p>
          </p:txBody>
        </p:sp>
        <p:sp>
          <p:nvSpPr>
            <p:cNvPr id="85" name="Rectangle 23">
              <a:extLst>
                <a:ext uri="{FF2B5EF4-FFF2-40B4-BE49-F238E27FC236}">
                  <a16:creationId xmlns:a16="http://schemas.microsoft.com/office/drawing/2014/main" id="{3861A8ED-7C63-D641-9F09-48D34FC5A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1216" y="1854958"/>
              <a:ext cx="661948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Rectangle 24">
              <a:extLst>
                <a:ext uri="{FF2B5EF4-FFF2-40B4-BE49-F238E27FC236}">
                  <a16:creationId xmlns:a16="http://schemas.microsoft.com/office/drawing/2014/main" id="{E47377AD-5F9D-BC4E-9DAF-21D04B77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634" y="1849876"/>
              <a:ext cx="666413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TCP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d-port</a:t>
              </a:r>
            </a:p>
          </p:txBody>
        </p:sp>
        <p:sp>
          <p:nvSpPr>
            <p:cNvPr id="87" name="Rectangle 25">
              <a:extLst>
                <a:ext uri="{FF2B5EF4-FFF2-40B4-BE49-F238E27FC236}">
                  <a16:creationId xmlns:a16="http://schemas.microsoft.com/office/drawing/2014/main" id="{E942D801-9778-DE47-A09D-B70F081C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7488" y="1852728"/>
              <a:ext cx="834970" cy="4959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8" name="Rectangle 26">
              <a:extLst>
                <a:ext uri="{FF2B5EF4-FFF2-40B4-BE49-F238E27FC236}">
                  <a16:creationId xmlns:a16="http://schemas.microsoft.com/office/drawing/2014/main" id="{3A864B19-6D0D-824B-808D-384BAC2FE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048" y="1972855"/>
              <a:ext cx="842784" cy="292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Action</a:t>
              </a:r>
            </a:p>
          </p:txBody>
        </p:sp>
        <p:sp>
          <p:nvSpPr>
            <p:cNvPr id="90" name="Rectangle 13">
              <a:extLst>
                <a:ext uri="{FF2B5EF4-FFF2-40B4-BE49-F238E27FC236}">
                  <a16:creationId xmlns:a16="http://schemas.microsoft.com/office/drawing/2014/main" id="{A246A8FA-D66F-CE41-9DCF-E02116316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002" y="1846643"/>
              <a:ext cx="661948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1" name="Rectangle 14">
              <a:extLst>
                <a:ext uri="{FF2B5EF4-FFF2-40B4-BE49-F238E27FC236}">
                  <a16:creationId xmlns:a16="http://schemas.microsoft.com/office/drawing/2014/main" id="{15D994AB-28E0-304B-BDD3-1F13A3C40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946" y="1859830"/>
              <a:ext cx="658599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VLAN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Pri</a:t>
              </a:r>
              <a:endPara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" name="Rectangle 19">
              <a:extLst>
                <a:ext uri="{FF2B5EF4-FFF2-40B4-BE49-F238E27FC236}">
                  <a16:creationId xmlns:a16="http://schemas.microsoft.com/office/drawing/2014/main" id="{AD1E2BB7-3E66-8C4B-8D44-59EBDBB6D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0708" y="1853623"/>
              <a:ext cx="660832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3" name="Rectangle 20">
              <a:extLst>
                <a:ext uri="{FF2B5EF4-FFF2-40B4-BE49-F238E27FC236}">
                  <a16:creationId xmlns:a16="http://schemas.microsoft.com/office/drawing/2014/main" id="{A8A17371-179F-ED44-8EE0-0533B08A4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1824" y="1848541"/>
              <a:ext cx="650785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IP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ToS</a:t>
              </a:r>
              <a:endPara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7" name="Slide Number Placeholder 3">
            <a:extLst>
              <a:ext uri="{FF2B5EF4-FFF2-40B4-BE49-F238E27FC236}">
                <a16:creationId xmlns:a16="http://schemas.microsoft.com/office/drawing/2014/main" id="{2A3B0BEC-456F-A94A-98CC-4D78DDF61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719438-0C98-CC4E-B2A6-DFB0F8C5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467"/>
            <a:ext cx="10515600" cy="515585"/>
          </a:xfrm>
        </p:spPr>
        <p:txBody>
          <a:bodyPr>
            <a:normAutofit/>
          </a:bodyPr>
          <a:lstStyle/>
          <a:p>
            <a:pPr>
              <a:buClr>
                <a:srgbClr val="000090"/>
              </a:buClr>
              <a:buSzPct val="100000"/>
            </a:pPr>
            <a:r>
              <a:rPr lang="en-US" altLang="en-US" dirty="0" err="1">
                <a:solidFill>
                  <a:srgbClr val="C00000"/>
                </a:solidFill>
                <a:latin typeface="Calibri" panose="020F0502020204030204" pitchFamily="34" charset="0"/>
              </a:rPr>
              <a:t>match+action</a:t>
            </a:r>
            <a:r>
              <a:rPr lang="en-US" altLang="en-US" dirty="0">
                <a:solidFill>
                  <a:srgbClr val="C00000"/>
                </a:solidFill>
                <a:latin typeface="Calibri" panose="020F0502020204030204" pitchFamily="34" charset="0"/>
              </a:rPr>
              <a:t>: </a:t>
            </a:r>
            <a:r>
              <a:rPr lang="en-US" altLang="en-US" dirty="0">
                <a:latin typeface="Calibri" panose="020F0502020204030204" pitchFamily="34" charset="0"/>
              </a:rPr>
              <a:t>abstraction</a:t>
            </a:r>
            <a:r>
              <a:rPr lang="en-US" altLang="en-US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</a:rPr>
              <a:t>unifies different kinds of devices</a:t>
            </a:r>
            <a:endParaRPr lang="en-US" alt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05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OpenFlow abstraction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CD4464B-013F-784B-B542-C675A1CF87D0}"/>
              </a:ext>
            </a:extLst>
          </p:cNvPr>
          <p:cNvSpPr txBox="1">
            <a:spLocks/>
          </p:cNvSpPr>
          <p:nvPr/>
        </p:nvSpPr>
        <p:spPr>
          <a:xfrm>
            <a:off x="1447800" y="2185507"/>
            <a:ext cx="4489173" cy="393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Router</a:t>
            </a:r>
          </a:p>
          <a:p>
            <a:pPr marL="677863" marR="0" lvl="1" indent="-215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1000"/>
              <a:buFont typeface="Arial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match: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longest destination IP prefix</a:t>
            </a:r>
          </a:p>
          <a:p>
            <a:pPr marL="677863" marR="0" lvl="1" indent="-215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1000"/>
              <a:buFont typeface="Arial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action: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forward out a link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Switch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charset="0"/>
              <a:ea typeface="+mn-ea"/>
              <a:cs typeface="+mn-cs"/>
            </a:endParaRPr>
          </a:p>
          <a:p>
            <a:pPr marL="677863" marR="0" lvl="1" indent="-215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match: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destination MAC address</a:t>
            </a:r>
          </a:p>
          <a:p>
            <a:pPr marL="677863" marR="0" lvl="1" indent="-215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action: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forward or flood</a:t>
            </a: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667D824B-6CCF-664C-BE00-1958B9E23803}"/>
              </a:ext>
            </a:extLst>
          </p:cNvPr>
          <p:cNvSpPr txBox="1">
            <a:spLocks/>
          </p:cNvSpPr>
          <p:nvPr/>
        </p:nvSpPr>
        <p:spPr>
          <a:xfrm>
            <a:off x="6563139" y="2192892"/>
            <a:ext cx="4727714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Firewall</a:t>
            </a:r>
          </a:p>
          <a:p>
            <a:pPr marL="508000" marR="0" lvl="1" indent="-21907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match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: IP addresses and TCP/UDP port numbers</a:t>
            </a:r>
          </a:p>
          <a:p>
            <a:pPr marL="508000" marR="0" lvl="1" indent="-21907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action: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permit or deny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NAT</a:t>
            </a:r>
          </a:p>
          <a:p>
            <a:pPr marL="519113" marR="0" lvl="1" indent="-23018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match: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IP address and port</a:t>
            </a:r>
          </a:p>
          <a:p>
            <a:pPr marL="519113" marR="0" lvl="1" indent="-23018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action: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rewrite address and port</a:t>
            </a:r>
          </a:p>
          <a:p>
            <a:pPr marL="0" marR="0" lvl="0" indent="-2222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+mn-ea"/>
              <a:cs typeface="+mn-cs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E1B560F-4B2A-0640-8667-837D2163E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06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  <p:bldP spid="35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46D7-DEDF-364B-99E9-3FB1F889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9543"/>
            <a:ext cx="10847119" cy="894622"/>
          </a:xfrm>
        </p:spPr>
        <p:txBody>
          <a:bodyPr>
            <a:normAutofit/>
          </a:bodyPr>
          <a:lstStyle/>
          <a:p>
            <a:r>
              <a:rPr lang="en-US" altLang="en-US" sz="4800" b="0" dirty="0">
                <a:solidFill>
                  <a:srgbClr val="000099"/>
                </a:solidFill>
                <a:latin typeface="+mn-lt"/>
                <a:cs typeface="Arial" panose="020B0604020202020204" pitchFamily="34" charset="0"/>
              </a:rPr>
              <a:t>Generalized forwarding: summary</a:t>
            </a:r>
          </a:p>
        </p:txBody>
      </p:sp>
      <p:sp>
        <p:nvSpPr>
          <p:cNvPr id="4" name="TextBox 257">
            <a:extLst>
              <a:ext uri="{FF2B5EF4-FFF2-40B4-BE49-F238E27FC236}">
                <a16:creationId xmlns:a16="http://schemas.microsoft.com/office/drawing/2014/main" id="{8EB40520-A927-A94E-975A-4093319F1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316" y="1301513"/>
            <a:ext cx="11259652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88925" marR="0" lvl="0" indent="-2778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3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“match plus action”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abstraction: match bits in arriving packet header(s) in any layers, take action</a:t>
            </a:r>
          </a:p>
          <a:p>
            <a:pPr marL="914400" marR="0" lvl="1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3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matching over many fields (link-, network-, transport-layer)</a:t>
            </a:r>
          </a:p>
          <a:p>
            <a:pPr marL="914400" marR="0" lvl="1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3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local actions: drop, forward, modify, or send matched packet to controller</a:t>
            </a:r>
          </a:p>
          <a:p>
            <a:pPr marL="914400" marR="0" lvl="1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3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“program” n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etwork-wide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behaviors</a:t>
            </a:r>
          </a:p>
          <a:p>
            <a:pPr marL="31115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3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simple form of “network programmability”</a:t>
            </a:r>
          </a:p>
          <a:p>
            <a:pPr marL="914400" marR="0" lvl="1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3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programmable, per-packet “processing”</a:t>
            </a:r>
          </a:p>
          <a:p>
            <a:pPr marL="914400" marR="0" lvl="1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3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historical roots: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active networking</a:t>
            </a:r>
          </a:p>
          <a:p>
            <a:pPr marL="914400" marR="0" lvl="1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3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today: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more generalized programming: </a:t>
            </a:r>
          </a:p>
          <a:p>
            <a:pPr marL="6223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3A3"/>
              </a:buClr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   P4 (see p4.org).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5AB1965-5065-B84E-8CCA-46E83EFDB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8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065" y="2667000"/>
            <a:ext cx="10388183" cy="1143000"/>
          </a:xfrm>
        </p:spPr>
        <p:txBody>
          <a:bodyPr>
            <a:normAutofit/>
          </a:bodyPr>
          <a:lstStyle/>
          <a:p>
            <a:r>
              <a:rPr lang="en-US" dirty="0"/>
              <a:t>6. </a:t>
            </a:r>
            <a:r>
              <a:rPr lang="en-US" altLang="zh-CN" dirty="0"/>
              <a:t>SDN Use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56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05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OpenFlow example</a:t>
            </a:r>
          </a:p>
        </p:txBody>
      </p:sp>
      <p:cxnSp>
        <p:nvCxnSpPr>
          <p:cNvPr id="196" name="Straight Connector 13">
            <a:extLst>
              <a:ext uri="{FF2B5EF4-FFF2-40B4-BE49-F238E27FC236}">
                <a16:creationId xmlns:a16="http://schemas.microsoft.com/office/drawing/2014/main" id="{CB40D880-161F-974F-A9EE-DC429D8528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45096" y="2562225"/>
            <a:ext cx="2157412" cy="18462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7" name="Straight Connector 11">
            <a:extLst>
              <a:ext uri="{FF2B5EF4-FFF2-40B4-BE49-F238E27FC236}">
                <a16:creationId xmlns:a16="http://schemas.microsoft.com/office/drawing/2014/main" id="{F369C91E-6275-2C49-8D03-6AFE694C55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4496" y="4497388"/>
            <a:ext cx="20462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8" name="Straight Connector 6">
            <a:extLst>
              <a:ext uri="{FF2B5EF4-FFF2-40B4-BE49-F238E27FC236}">
                <a16:creationId xmlns:a16="http://schemas.microsoft.com/office/drawing/2014/main" id="{8130AC3F-4D6F-7145-8F66-CD05FE33E6E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26058" y="2690813"/>
            <a:ext cx="0" cy="157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9" name="Straight Connector 64">
            <a:extLst>
              <a:ext uri="{FF2B5EF4-FFF2-40B4-BE49-F238E27FC236}">
                <a16:creationId xmlns:a16="http://schemas.microsoft.com/office/drawing/2014/main" id="{D53BF40B-1E44-474A-A1E4-88E387FB21E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346708" y="3154363"/>
            <a:ext cx="1477963" cy="1311275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4B29DE4-2EEB-D84D-9D70-6BD80FD57EAC}"/>
              </a:ext>
            </a:extLst>
          </p:cNvPr>
          <p:cNvCxnSpPr/>
          <p:nvPr/>
        </p:nvCxnSpPr>
        <p:spPr>
          <a:xfrm flipH="1" flipV="1">
            <a:off x="4294321" y="4567238"/>
            <a:ext cx="6350" cy="65722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4FF8069-D6E8-734F-B1D2-6BE329F879C7}"/>
              </a:ext>
            </a:extLst>
          </p:cNvPr>
          <p:cNvCxnSpPr/>
          <p:nvPr/>
        </p:nvCxnSpPr>
        <p:spPr>
          <a:xfrm>
            <a:off x="3338646" y="4524375"/>
            <a:ext cx="531812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02" name="Group 44">
            <a:extLst>
              <a:ext uri="{FF2B5EF4-FFF2-40B4-BE49-F238E27FC236}">
                <a16:creationId xmlns:a16="http://schemas.microsoft.com/office/drawing/2014/main" id="{9C4002D9-DF30-D144-9386-64ED23FED52F}"/>
              </a:ext>
            </a:extLst>
          </p:cNvPr>
          <p:cNvGrpSpPr>
            <a:grpSpLocks/>
          </p:cNvGrpSpPr>
          <p:nvPr/>
        </p:nvGrpSpPr>
        <p:grpSpPr bwMode="auto">
          <a:xfrm>
            <a:off x="2740158" y="4043363"/>
            <a:ext cx="757238" cy="628650"/>
            <a:chOff x="-44" y="1473"/>
            <a:chExt cx="981" cy="1105"/>
          </a:xfrm>
        </p:grpSpPr>
        <p:pic>
          <p:nvPicPr>
            <p:cNvPr id="203" name="Picture 45" descr="desktop_computer_stylized_medium">
              <a:extLst>
                <a:ext uri="{FF2B5EF4-FFF2-40B4-BE49-F238E27FC236}">
                  <a16:creationId xmlns:a16="http://schemas.microsoft.com/office/drawing/2014/main" id="{A8DDFC57-A653-E643-878F-2786E68F6B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" name="Freeform 46">
              <a:extLst>
                <a:ext uri="{FF2B5EF4-FFF2-40B4-BE49-F238E27FC236}">
                  <a16:creationId xmlns:a16="http://schemas.microsoft.com/office/drawing/2014/main" id="{3015E4EC-FEA9-5542-ACE6-63401E8006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05" name="Group 44">
            <a:extLst>
              <a:ext uri="{FF2B5EF4-FFF2-40B4-BE49-F238E27FC236}">
                <a16:creationId xmlns:a16="http://schemas.microsoft.com/office/drawing/2014/main" id="{F77FDB30-E2C1-8043-AA3D-41C5428CD580}"/>
              </a:ext>
            </a:extLst>
          </p:cNvPr>
          <p:cNvGrpSpPr>
            <a:grpSpLocks/>
          </p:cNvGrpSpPr>
          <p:nvPr/>
        </p:nvGrpSpPr>
        <p:grpSpPr bwMode="auto">
          <a:xfrm>
            <a:off x="3803783" y="4892675"/>
            <a:ext cx="757238" cy="628650"/>
            <a:chOff x="188" y="1473"/>
            <a:chExt cx="981" cy="1105"/>
          </a:xfrm>
        </p:grpSpPr>
        <p:pic>
          <p:nvPicPr>
            <p:cNvPr id="206" name="Picture 45" descr="desktop_computer_stylized_medium">
              <a:extLst>
                <a:ext uri="{FF2B5EF4-FFF2-40B4-BE49-F238E27FC236}">
                  <a16:creationId xmlns:a16="http://schemas.microsoft.com/office/drawing/2014/main" id="{1052E4EA-6FEA-844A-A25A-AF2C0B49F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8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7" name="Freeform 46">
              <a:extLst>
                <a:ext uri="{FF2B5EF4-FFF2-40B4-BE49-F238E27FC236}">
                  <a16:creationId xmlns:a16="http://schemas.microsoft.com/office/drawing/2014/main" id="{539D824A-2830-1A42-AF13-8ADCB10DAC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8" y="1587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08" name="TextBox 9">
            <a:extLst>
              <a:ext uri="{FF2B5EF4-FFF2-40B4-BE49-F238E27FC236}">
                <a16:creationId xmlns:a16="http://schemas.microsoft.com/office/drawing/2014/main" id="{6EDEBC7E-1ACA-5B44-9D83-8900509C0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5917" y="4216884"/>
            <a:ext cx="83343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Host h1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10.1.0.1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9" name="TextBox 58">
            <a:extLst>
              <a:ext uri="{FF2B5EF4-FFF2-40B4-BE49-F238E27FC236}">
                <a16:creationId xmlns:a16="http://schemas.microsoft.com/office/drawing/2014/main" id="{E1178F66-20DC-9147-A60A-B4A736E8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312" y="5453407"/>
            <a:ext cx="8334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Host h2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10.1.0.2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A1F07088-AD69-CB45-9BB2-8DB8C9FEDA25}"/>
              </a:ext>
            </a:extLst>
          </p:cNvPr>
          <p:cNvCxnSpPr/>
          <p:nvPr/>
        </p:nvCxnSpPr>
        <p:spPr>
          <a:xfrm flipV="1">
            <a:off x="5992946" y="4568825"/>
            <a:ext cx="306387" cy="490538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76CB3FF4-5E87-DD4D-9275-FA1D2385BBC2}"/>
              </a:ext>
            </a:extLst>
          </p:cNvPr>
          <p:cNvCxnSpPr/>
          <p:nvPr/>
        </p:nvCxnSpPr>
        <p:spPr>
          <a:xfrm>
            <a:off x="6747008" y="4448175"/>
            <a:ext cx="531813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12" name="Group 44">
            <a:extLst>
              <a:ext uri="{FF2B5EF4-FFF2-40B4-BE49-F238E27FC236}">
                <a16:creationId xmlns:a16="http://schemas.microsoft.com/office/drawing/2014/main" id="{AF067C68-E87B-E64B-9EA0-8C576193E2D5}"/>
              </a:ext>
            </a:extLst>
          </p:cNvPr>
          <p:cNvGrpSpPr>
            <a:grpSpLocks/>
          </p:cNvGrpSpPr>
          <p:nvPr/>
        </p:nvGrpSpPr>
        <p:grpSpPr bwMode="auto">
          <a:xfrm>
            <a:off x="6953383" y="4221163"/>
            <a:ext cx="757238" cy="628650"/>
            <a:chOff x="-44" y="1473"/>
            <a:chExt cx="981" cy="1105"/>
          </a:xfrm>
        </p:grpSpPr>
        <p:pic>
          <p:nvPicPr>
            <p:cNvPr id="213" name="Picture 45" descr="desktop_computer_stylized_medium">
              <a:extLst>
                <a:ext uri="{FF2B5EF4-FFF2-40B4-BE49-F238E27FC236}">
                  <a16:creationId xmlns:a16="http://schemas.microsoft.com/office/drawing/2014/main" id="{58222FD7-FAC0-9048-861D-C7FB905DA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4" name="Freeform 46">
              <a:extLst>
                <a:ext uri="{FF2B5EF4-FFF2-40B4-BE49-F238E27FC236}">
                  <a16:creationId xmlns:a16="http://schemas.microsoft.com/office/drawing/2014/main" id="{4F99949B-902B-5C48-B8F4-C60B9A1C94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15" name="Group 44">
            <a:extLst>
              <a:ext uri="{FF2B5EF4-FFF2-40B4-BE49-F238E27FC236}">
                <a16:creationId xmlns:a16="http://schemas.microsoft.com/office/drawing/2014/main" id="{BB96A80F-DF20-D84A-83F9-B02CA294C3CB}"/>
              </a:ext>
            </a:extLst>
          </p:cNvPr>
          <p:cNvGrpSpPr>
            <a:grpSpLocks/>
          </p:cNvGrpSpPr>
          <p:nvPr/>
        </p:nvGrpSpPr>
        <p:grpSpPr bwMode="auto">
          <a:xfrm>
            <a:off x="5475421" y="4835525"/>
            <a:ext cx="757237" cy="628650"/>
            <a:chOff x="-44" y="1473"/>
            <a:chExt cx="981" cy="1105"/>
          </a:xfrm>
        </p:grpSpPr>
        <p:pic>
          <p:nvPicPr>
            <p:cNvPr id="216" name="Picture 45" descr="desktop_computer_stylized_medium">
              <a:extLst>
                <a:ext uri="{FF2B5EF4-FFF2-40B4-BE49-F238E27FC236}">
                  <a16:creationId xmlns:a16="http://schemas.microsoft.com/office/drawing/2014/main" id="{33CD0307-64FA-664C-937F-8AEF1F767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7" name="Freeform 46">
              <a:extLst>
                <a:ext uri="{FF2B5EF4-FFF2-40B4-BE49-F238E27FC236}">
                  <a16:creationId xmlns:a16="http://schemas.microsoft.com/office/drawing/2014/main" id="{7E09CDE0-C828-BD49-ABFC-D01B3B7779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18" name="TextBox 70">
            <a:extLst>
              <a:ext uri="{FF2B5EF4-FFF2-40B4-BE49-F238E27FC236}">
                <a16:creationId xmlns:a16="http://schemas.microsoft.com/office/drawing/2014/main" id="{F1E4672C-055C-0040-BA1C-1B569384F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5947" y="4249738"/>
            <a:ext cx="8334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Host h4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10.2.0.4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9" name="TextBox 71">
            <a:extLst>
              <a:ext uri="{FF2B5EF4-FFF2-40B4-BE49-F238E27FC236}">
                <a16:creationId xmlns:a16="http://schemas.microsoft.com/office/drawing/2014/main" id="{7D1D7A82-2B90-124D-8B70-788F9A13A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907" y="5349807"/>
            <a:ext cx="8334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Host h3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10.2.0.3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2B5B59C-D9F3-FA4D-8B80-E6E965F14CB4}"/>
              </a:ext>
            </a:extLst>
          </p:cNvPr>
          <p:cNvCxnSpPr/>
          <p:nvPr/>
        </p:nvCxnSpPr>
        <p:spPr>
          <a:xfrm>
            <a:off x="3349758" y="2681288"/>
            <a:ext cx="706438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46ED07FB-874E-784B-B948-DE3F22F518D9}"/>
              </a:ext>
            </a:extLst>
          </p:cNvPr>
          <p:cNvCxnSpPr/>
          <p:nvPr/>
        </p:nvCxnSpPr>
        <p:spPr>
          <a:xfrm flipV="1">
            <a:off x="4327658" y="2014538"/>
            <a:ext cx="0" cy="474662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22" name="Group 44">
            <a:extLst>
              <a:ext uri="{FF2B5EF4-FFF2-40B4-BE49-F238E27FC236}">
                <a16:creationId xmlns:a16="http://schemas.microsoft.com/office/drawing/2014/main" id="{7AD81740-508B-C947-8F31-2442A83D9910}"/>
              </a:ext>
            </a:extLst>
          </p:cNvPr>
          <p:cNvGrpSpPr>
            <a:grpSpLocks/>
          </p:cNvGrpSpPr>
          <p:nvPr/>
        </p:nvGrpSpPr>
        <p:grpSpPr bwMode="auto">
          <a:xfrm>
            <a:off x="3846646" y="1622425"/>
            <a:ext cx="757237" cy="628650"/>
            <a:chOff x="-44" y="1473"/>
            <a:chExt cx="981" cy="1105"/>
          </a:xfrm>
        </p:grpSpPr>
        <p:pic>
          <p:nvPicPr>
            <p:cNvPr id="223" name="Picture 45" descr="desktop_computer_stylized_medium">
              <a:extLst>
                <a:ext uri="{FF2B5EF4-FFF2-40B4-BE49-F238E27FC236}">
                  <a16:creationId xmlns:a16="http://schemas.microsoft.com/office/drawing/2014/main" id="{2C016883-9484-5C4D-B14D-EA3364FB62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4" name="Freeform 46">
              <a:extLst>
                <a:ext uri="{FF2B5EF4-FFF2-40B4-BE49-F238E27FC236}">
                  <a16:creationId xmlns:a16="http://schemas.microsoft.com/office/drawing/2014/main" id="{F5C81A08-61C3-3E43-A943-49A53106C8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25" name="Group 44">
            <a:extLst>
              <a:ext uri="{FF2B5EF4-FFF2-40B4-BE49-F238E27FC236}">
                <a16:creationId xmlns:a16="http://schemas.microsoft.com/office/drawing/2014/main" id="{8C13A896-FAF2-1944-9E6A-653D596FBABE}"/>
              </a:ext>
            </a:extLst>
          </p:cNvPr>
          <p:cNvGrpSpPr>
            <a:grpSpLocks/>
          </p:cNvGrpSpPr>
          <p:nvPr/>
        </p:nvGrpSpPr>
        <p:grpSpPr bwMode="auto">
          <a:xfrm>
            <a:off x="2792546" y="2561879"/>
            <a:ext cx="757237" cy="628650"/>
            <a:chOff x="-44" y="1473"/>
            <a:chExt cx="981" cy="1105"/>
          </a:xfrm>
        </p:grpSpPr>
        <p:pic>
          <p:nvPicPr>
            <p:cNvPr id="226" name="Picture 45" descr="desktop_computer_stylized_medium">
              <a:extLst>
                <a:ext uri="{FF2B5EF4-FFF2-40B4-BE49-F238E27FC236}">
                  <a16:creationId xmlns:a16="http://schemas.microsoft.com/office/drawing/2014/main" id="{170E5B83-C729-6B4F-8607-FA40D2628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7" name="Freeform 46">
              <a:extLst>
                <a:ext uri="{FF2B5EF4-FFF2-40B4-BE49-F238E27FC236}">
                  <a16:creationId xmlns:a16="http://schemas.microsoft.com/office/drawing/2014/main" id="{DA39ACBD-A915-6D4A-817E-BF1203C22A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28" name="TextBox 83">
            <a:extLst>
              <a:ext uri="{FF2B5EF4-FFF2-40B4-BE49-F238E27FC236}">
                <a16:creationId xmlns:a16="http://schemas.microsoft.com/office/drawing/2014/main" id="{30CFD95A-683A-934C-A7FE-C30EB2568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1446" y="3065116"/>
            <a:ext cx="8334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Host h5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10.3.0.5</a:t>
            </a:r>
          </a:p>
        </p:txBody>
      </p:sp>
      <p:sp>
        <p:nvSpPr>
          <p:cNvPr id="229" name="TextBox 92">
            <a:extLst>
              <a:ext uri="{FF2B5EF4-FFF2-40B4-BE49-F238E27FC236}">
                <a16:creationId xmlns:a16="http://schemas.microsoft.com/office/drawing/2014/main" id="{988CB387-3820-3A4C-A283-BDC5D16D3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9558" y="3949700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s1</a:t>
            </a:r>
          </a:p>
        </p:txBody>
      </p:sp>
      <p:sp>
        <p:nvSpPr>
          <p:cNvPr id="230" name="TextBox 93">
            <a:extLst>
              <a:ext uri="{FF2B5EF4-FFF2-40B4-BE49-F238E27FC236}">
                <a16:creationId xmlns:a16="http://schemas.microsoft.com/office/drawing/2014/main" id="{CBFD7310-8113-634E-8357-DF51674B5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146" y="3976688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s2</a:t>
            </a:r>
          </a:p>
        </p:txBody>
      </p:sp>
      <p:sp>
        <p:nvSpPr>
          <p:cNvPr id="231" name="TextBox 94">
            <a:extLst>
              <a:ext uri="{FF2B5EF4-FFF2-40B4-BE49-F238E27FC236}">
                <a16:creationId xmlns:a16="http://schemas.microsoft.com/office/drawing/2014/main" id="{3350DC8E-7B2E-2744-9A7F-5D80CDC27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7046" y="2168525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s3</a:t>
            </a:r>
          </a:p>
        </p:txBody>
      </p:sp>
      <p:cxnSp>
        <p:nvCxnSpPr>
          <p:cNvPr id="232" name="Straight Connector 99">
            <a:extLst>
              <a:ext uri="{FF2B5EF4-FFF2-40B4-BE49-F238E27FC236}">
                <a16:creationId xmlns:a16="http://schemas.microsoft.com/office/drawing/2014/main" id="{D82A6EC4-C796-AD40-976D-1FD13F41BA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46708" y="2871788"/>
            <a:ext cx="1392238" cy="219075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3" name="Straight Connector 102">
            <a:extLst>
              <a:ext uri="{FF2B5EF4-FFF2-40B4-BE49-F238E27FC236}">
                <a16:creationId xmlns:a16="http://schemas.microsoft.com/office/drawing/2014/main" id="{168D649A-E996-4E4B-9CE2-4CE19077F1E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24671" y="3154363"/>
            <a:ext cx="533400" cy="976312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4" name="TextBox 108">
            <a:extLst>
              <a:ext uri="{FF2B5EF4-FFF2-40B4-BE49-F238E27FC236}">
                <a16:creationId xmlns:a16="http://schemas.microsoft.com/office/drawing/2014/main" id="{C24D254F-852A-5041-BE42-3D1E0FD07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8108" y="2173288"/>
            <a:ext cx="2714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35" name="TextBox 109">
            <a:extLst>
              <a:ext uri="{FF2B5EF4-FFF2-40B4-BE49-F238E27FC236}">
                <a16:creationId xmlns:a16="http://schemas.microsoft.com/office/drawing/2014/main" id="{1B4722FF-BC4E-B24E-AAF9-4CFBDCD18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9796" y="2419350"/>
            <a:ext cx="273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6" name="TextBox 110">
            <a:extLst>
              <a:ext uri="{FF2B5EF4-FFF2-40B4-BE49-F238E27FC236}">
                <a16:creationId xmlns:a16="http://schemas.microsoft.com/office/drawing/2014/main" id="{99E43DED-25B4-764C-B475-987E9899A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8096" y="2790894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37" name="TextBox 111">
            <a:extLst>
              <a:ext uri="{FF2B5EF4-FFF2-40B4-BE49-F238E27FC236}">
                <a16:creationId xmlns:a16="http://schemas.microsoft.com/office/drawing/2014/main" id="{60CD7B1B-6C0C-414A-A6F4-2C724B11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933" y="2687638"/>
            <a:ext cx="2746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38" name="TextBox 112">
            <a:extLst>
              <a:ext uri="{FF2B5EF4-FFF2-40B4-BE49-F238E27FC236}">
                <a16:creationId xmlns:a16="http://schemas.microsoft.com/office/drawing/2014/main" id="{36B76F06-8CE7-0E41-A3A1-18B5E468B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1271" y="400685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39" name="TextBox 113">
            <a:extLst>
              <a:ext uri="{FF2B5EF4-FFF2-40B4-BE49-F238E27FC236}">
                <a16:creationId xmlns:a16="http://schemas.microsoft.com/office/drawing/2014/main" id="{B38FAB30-55A3-AD46-B047-E929AAD42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4083" y="4276725"/>
            <a:ext cx="2746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0" name="TextBox 114">
            <a:extLst>
              <a:ext uri="{FF2B5EF4-FFF2-40B4-BE49-F238E27FC236}">
                <a16:creationId xmlns:a16="http://schemas.microsoft.com/office/drawing/2014/main" id="{6209C114-B4AA-A244-982D-EBB94D82C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671" y="4624388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41" name="TextBox 115">
            <a:extLst>
              <a:ext uri="{FF2B5EF4-FFF2-40B4-BE49-F238E27FC236}">
                <a16:creationId xmlns:a16="http://schemas.microsoft.com/office/drawing/2014/main" id="{3C3609FE-6138-874F-A89C-6F8C711D3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671" y="4437063"/>
            <a:ext cx="2730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42" name="TextBox 117">
            <a:extLst>
              <a:ext uri="{FF2B5EF4-FFF2-40B4-BE49-F238E27FC236}">
                <a16:creationId xmlns:a16="http://schemas.microsoft.com/office/drawing/2014/main" id="{9D634780-9369-0148-8A46-086906AB7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971" y="408940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3" name="TextBox 118">
            <a:extLst>
              <a:ext uri="{FF2B5EF4-FFF2-40B4-BE49-F238E27FC236}">
                <a16:creationId xmlns:a16="http://schemas.microsoft.com/office/drawing/2014/main" id="{6F9BC31D-23BD-554C-A935-0C3ED713F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396" y="4437063"/>
            <a:ext cx="2746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4" name="TextBox 119">
            <a:extLst>
              <a:ext uri="{FF2B5EF4-FFF2-40B4-BE49-F238E27FC236}">
                <a16:creationId xmlns:a16="http://schemas.microsoft.com/office/drawing/2014/main" id="{E42C8FB7-C2F4-7E49-AD30-C67257B59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0108" y="46418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45" name="TextBox 120">
            <a:extLst>
              <a:ext uri="{FF2B5EF4-FFF2-40B4-BE49-F238E27FC236}">
                <a16:creationId xmlns:a16="http://schemas.microsoft.com/office/drawing/2014/main" id="{89A9F45F-6E86-9A4C-AF52-070A9E3AE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8908" y="4394200"/>
            <a:ext cx="2746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46" name="TextBox 150">
            <a:extLst>
              <a:ext uri="{FF2B5EF4-FFF2-40B4-BE49-F238E27FC236}">
                <a16:creationId xmlns:a16="http://schemas.microsoft.com/office/drawing/2014/main" id="{54FFEFDD-84AB-484A-93F2-66AB84A2B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9291" y="1666393"/>
            <a:ext cx="835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Host h6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10.3.0.6</a:t>
            </a:r>
          </a:p>
        </p:txBody>
      </p:sp>
      <p:grpSp>
        <p:nvGrpSpPr>
          <p:cNvPr id="277" name="Group 88">
            <a:extLst>
              <a:ext uri="{FF2B5EF4-FFF2-40B4-BE49-F238E27FC236}">
                <a16:creationId xmlns:a16="http://schemas.microsoft.com/office/drawing/2014/main" id="{7A022A32-83B1-5748-9221-800D0CFB34B0}"/>
              </a:ext>
            </a:extLst>
          </p:cNvPr>
          <p:cNvGrpSpPr>
            <a:grpSpLocks/>
          </p:cNvGrpSpPr>
          <p:nvPr/>
        </p:nvGrpSpPr>
        <p:grpSpPr bwMode="auto">
          <a:xfrm>
            <a:off x="5400808" y="1862138"/>
            <a:ext cx="1270000" cy="1482725"/>
            <a:chOff x="5418667" y="1587500"/>
            <a:chExt cx="1270000" cy="1481667"/>
          </a:xfrm>
        </p:grpSpPr>
        <p:grpSp>
          <p:nvGrpSpPr>
            <p:cNvPr id="278" name="Group 79">
              <a:extLst>
                <a:ext uri="{FF2B5EF4-FFF2-40B4-BE49-F238E27FC236}">
                  <a16:creationId xmlns:a16="http://schemas.microsoft.com/office/drawing/2014/main" id="{ACD5087A-4126-5D4A-B13B-F67F7506A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40087" y="1742411"/>
              <a:ext cx="1047344" cy="1163369"/>
              <a:chOff x="5440087" y="1742411"/>
              <a:chExt cx="1047344" cy="1163369"/>
            </a:xfrm>
          </p:grpSpPr>
          <p:grpSp>
            <p:nvGrpSpPr>
              <p:cNvPr id="280" name="Group 950">
                <a:extLst>
                  <a:ext uri="{FF2B5EF4-FFF2-40B4-BE49-F238E27FC236}">
                    <a16:creationId xmlns:a16="http://schemas.microsoft.com/office/drawing/2014/main" id="{21D68A0A-9909-D449-98B0-19D7C2FB75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38397" y="2273382"/>
                <a:ext cx="350328" cy="632398"/>
                <a:chOff x="4140" y="429"/>
                <a:chExt cx="1425" cy="2396"/>
              </a:xfrm>
            </p:grpSpPr>
            <p:sp>
              <p:nvSpPr>
                <p:cNvPr id="283" name="Freeform 951">
                  <a:extLst>
                    <a:ext uri="{FF2B5EF4-FFF2-40B4-BE49-F238E27FC236}">
                      <a16:creationId xmlns:a16="http://schemas.microsoft.com/office/drawing/2014/main" id="{E3817A04-160B-F442-A0EE-4B30F2EE81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84" name="Rectangle 952">
                  <a:extLst>
                    <a:ext uri="{FF2B5EF4-FFF2-40B4-BE49-F238E27FC236}">
                      <a16:creationId xmlns:a16="http://schemas.microsoft.com/office/drawing/2014/main" id="{75B67217-BB62-6248-BD4E-EB9548DDB4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5" name="Freeform 953">
                  <a:extLst>
                    <a:ext uri="{FF2B5EF4-FFF2-40B4-BE49-F238E27FC236}">
                      <a16:creationId xmlns:a16="http://schemas.microsoft.com/office/drawing/2014/main" id="{B318F2C8-1650-8646-8E8D-A78555EC0C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86" name="Freeform 954">
                  <a:extLst>
                    <a:ext uri="{FF2B5EF4-FFF2-40B4-BE49-F238E27FC236}">
                      <a16:creationId xmlns:a16="http://schemas.microsoft.com/office/drawing/2014/main" id="{04D05301-60BD-FC40-AAA2-F4F7C27891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87" name="Rectangle 955">
                  <a:extLst>
                    <a:ext uri="{FF2B5EF4-FFF2-40B4-BE49-F238E27FC236}">
                      <a16:creationId xmlns:a16="http://schemas.microsoft.com/office/drawing/2014/main" id="{5F062A6D-743A-264D-ADB0-C83039EDB3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88" name="Group 956">
                  <a:extLst>
                    <a:ext uri="{FF2B5EF4-FFF2-40B4-BE49-F238E27FC236}">
                      <a16:creationId xmlns:a16="http://schemas.microsoft.com/office/drawing/2014/main" id="{01C45509-1B2B-1042-BA84-D6FBBFF916E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313" name="AutoShape 957">
                    <a:extLst>
                      <a:ext uri="{FF2B5EF4-FFF2-40B4-BE49-F238E27FC236}">
                        <a16:creationId xmlns:a16="http://schemas.microsoft.com/office/drawing/2014/main" id="{40C9778F-DE66-5643-8444-7EE1E943F1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4" name="AutoShape 958">
                    <a:extLst>
                      <a:ext uri="{FF2B5EF4-FFF2-40B4-BE49-F238E27FC236}">
                        <a16:creationId xmlns:a16="http://schemas.microsoft.com/office/drawing/2014/main" id="{DE3E5FFB-586E-B643-94E3-85EB4EF099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89" name="Rectangle 959">
                  <a:extLst>
                    <a:ext uri="{FF2B5EF4-FFF2-40B4-BE49-F238E27FC236}">
                      <a16:creationId xmlns:a16="http://schemas.microsoft.com/office/drawing/2014/main" id="{BB2BBE5E-0794-4041-A8BF-B91E39290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90" name="Group 960">
                  <a:extLst>
                    <a:ext uri="{FF2B5EF4-FFF2-40B4-BE49-F238E27FC236}">
                      <a16:creationId xmlns:a16="http://schemas.microsoft.com/office/drawing/2014/main" id="{B8615C7E-DC00-DB42-BA0E-E1F2758776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311" name="AutoShape 961">
                    <a:extLst>
                      <a:ext uri="{FF2B5EF4-FFF2-40B4-BE49-F238E27FC236}">
                        <a16:creationId xmlns:a16="http://schemas.microsoft.com/office/drawing/2014/main" id="{20E97585-07E0-EC4F-B0F9-D086838F40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2" name="AutoShape 962">
                    <a:extLst>
                      <a:ext uri="{FF2B5EF4-FFF2-40B4-BE49-F238E27FC236}">
                        <a16:creationId xmlns:a16="http://schemas.microsoft.com/office/drawing/2014/main" id="{CAF5CAE1-8538-2C48-BED8-4AC05996DC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91" name="Rectangle 963">
                  <a:extLst>
                    <a:ext uri="{FF2B5EF4-FFF2-40B4-BE49-F238E27FC236}">
                      <a16:creationId xmlns:a16="http://schemas.microsoft.com/office/drawing/2014/main" id="{BFEA0CA2-91FF-F147-B072-1BC64CA438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2" name="Rectangle 964">
                  <a:extLst>
                    <a:ext uri="{FF2B5EF4-FFF2-40B4-BE49-F238E27FC236}">
                      <a16:creationId xmlns:a16="http://schemas.microsoft.com/office/drawing/2014/main" id="{B7438767-CF8A-7D4E-88D7-06755770E8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93" name="Group 965">
                  <a:extLst>
                    <a:ext uri="{FF2B5EF4-FFF2-40B4-BE49-F238E27FC236}">
                      <a16:creationId xmlns:a16="http://schemas.microsoft.com/office/drawing/2014/main" id="{BD89BE1D-D5A1-2A4F-9BB3-493820B2D2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309" name="AutoShape 966">
                    <a:extLst>
                      <a:ext uri="{FF2B5EF4-FFF2-40B4-BE49-F238E27FC236}">
                        <a16:creationId xmlns:a16="http://schemas.microsoft.com/office/drawing/2014/main" id="{E07E9E59-7E69-DA4E-9F03-F1D01DBAFC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0" name="AutoShape 967">
                    <a:extLst>
                      <a:ext uri="{FF2B5EF4-FFF2-40B4-BE49-F238E27FC236}">
                        <a16:creationId xmlns:a16="http://schemas.microsoft.com/office/drawing/2014/main" id="{702690BB-83DF-924B-9306-E5AFED91E5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94" name="Freeform 968">
                  <a:extLst>
                    <a:ext uri="{FF2B5EF4-FFF2-40B4-BE49-F238E27FC236}">
                      <a16:creationId xmlns:a16="http://schemas.microsoft.com/office/drawing/2014/main" id="{F6B6C90F-430A-CF4B-A1D7-1A585BAB71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95" name="Group 969">
                  <a:extLst>
                    <a:ext uri="{FF2B5EF4-FFF2-40B4-BE49-F238E27FC236}">
                      <a16:creationId xmlns:a16="http://schemas.microsoft.com/office/drawing/2014/main" id="{9E5BB1CA-4B03-2141-B082-B8A4706C69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307" name="AutoShape 970">
                    <a:extLst>
                      <a:ext uri="{FF2B5EF4-FFF2-40B4-BE49-F238E27FC236}">
                        <a16:creationId xmlns:a16="http://schemas.microsoft.com/office/drawing/2014/main" id="{60980303-8EC9-E149-A193-9468A55270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8" name="AutoShape 971">
                    <a:extLst>
                      <a:ext uri="{FF2B5EF4-FFF2-40B4-BE49-F238E27FC236}">
                        <a16:creationId xmlns:a16="http://schemas.microsoft.com/office/drawing/2014/main" id="{4EF45611-F585-3043-B711-6A89BC6FE8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96" name="Rectangle 972">
                  <a:extLst>
                    <a:ext uri="{FF2B5EF4-FFF2-40B4-BE49-F238E27FC236}">
                      <a16:creationId xmlns:a16="http://schemas.microsoft.com/office/drawing/2014/main" id="{811326F7-41C5-AD43-ADD1-11B55C255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7" name="Freeform 973">
                  <a:extLst>
                    <a:ext uri="{FF2B5EF4-FFF2-40B4-BE49-F238E27FC236}">
                      <a16:creationId xmlns:a16="http://schemas.microsoft.com/office/drawing/2014/main" id="{FDE366E8-CF59-6744-8C4C-B0AFB24ACA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98" name="Freeform 974">
                  <a:extLst>
                    <a:ext uri="{FF2B5EF4-FFF2-40B4-BE49-F238E27FC236}">
                      <a16:creationId xmlns:a16="http://schemas.microsoft.com/office/drawing/2014/main" id="{318356AC-8F6D-AE46-AB46-5BA687C30C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99" name="Oval 975">
                  <a:extLst>
                    <a:ext uri="{FF2B5EF4-FFF2-40B4-BE49-F238E27FC236}">
                      <a16:creationId xmlns:a16="http://schemas.microsoft.com/office/drawing/2014/main" id="{0F0566BD-6029-5E4D-9EA5-AC7E562175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0" name="Freeform 976">
                  <a:extLst>
                    <a:ext uri="{FF2B5EF4-FFF2-40B4-BE49-F238E27FC236}">
                      <a16:creationId xmlns:a16="http://schemas.microsoft.com/office/drawing/2014/main" id="{A97DBA45-4DC8-8A4C-9ECC-96AF3FCE85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1" name="AutoShape 977">
                  <a:extLst>
                    <a:ext uri="{FF2B5EF4-FFF2-40B4-BE49-F238E27FC236}">
                      <a16:creationId xmlns:a16="http://schemas.microsoft.com/office/drawing/2014/main" id="{4336E3DA-6FFE-F148-8C56-516CE08065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2" name="AutoShape 978">
                  <a:extLst>
                    <a:ext uri="{FF2B5EF4-FFF2-40B4-BE49-F238E27FC236}">
                      <a16:creationId xmlns:a16="http://schemas.microsoft.com/office/drawing/2014/main" id="{183F8629-55AE-0443-BA0A-86080DC2EF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3" name="Oval 979">
                  <a:extLst>
                    <a:ext uri="{FF2B5EF4-FFF2-40B4-BE49-F238E27FC236}">
                      <a16:creationId xmlns:a16="http://schemas.microsoft.com/office/drawing/2014/main" id="{3A012DD8-A7AE-C943-9266-026D3315C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4" name="Oval 980">
                  <a:extLst>
                    <a:ext uri="{FF2B5EF4-FFF2-40B4-BE49-F238E27FC236}">
                      <a16:creationId xmlns:a16="http://schemas.microsoft.com/office/drawing/2014/main" id="{B244DD55-7B74-A349-8352-6789B4DF5D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5" name="Oval 981">
                  <a:extLst>
                    <a:ext uri="{FF2B5EF4-FFF2-40B4-BE49-F238E27FC236}">
                      <a16:creationId xmlns:a16="http://schemas.microsoft.com/office/drawing/2014/main" id="{5B459985-0D9B-A149-AA5D-EFFF804C9D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6" name="Rectangle 982">
                  <a:extLst>
                    <a:ext uri="{FF2B5EF4-FFF2-40B4-BE49-F238E27FC236}">
                      <a16:creationId xmlns:a16="http://schemas.microsoft.com/office/drawing/2014/main" id="{6E63AA7A-EC16-C34C-A965-939803E03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281" name="Picture 4">
                <a:extLst>
                  <a:ext uri="{FF2B5EF4-FFF2-40B4-BE49-F238E27FC236}">
                    <a16:creationId xmlns:a16="http://schemas.microsoft.com/office/drawing/2014/main" id="{62AAA559-6FDE-8C46-AE96-98BB6F5A9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0087" y="1742411"/>
                <a:ext cx="1039824" cy="309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2" name="TextBox 149">
                <a:extLst>
                  <a:ext uri="{FF2B5EF4-FFF2-40B4-BE49-F238E27FC236}">
                    <a16:creationId xmlns:a16="http://schemas.microsoft.com/office/drawing/2014/main" id="{16C0F16C-BEC5-5E41-93D1-E1A0A7E886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58972" y="1947149"/>
                <a:ext cx="928459" cy="584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controller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9" name="Rectangle 82">
              <a:extLst>
                <a:ext uri="{FF2B5EF4-FFF2-40B4-BE49-F238E27FC236}">
                  <a16:creationId xmlns:a16="http://schemas.microsoft.com/office/drawing/2014/main" id="{CF46B557-5EBD-604D-BCB4-EA70ED1CD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667" y="1587500"/>
              <a:ext cx="1270000" cy="1481667"/>
            </a:xfrm>
            <a:prstGeom prst="rect">
              <a:avLst/>
            </a:prstGeom>
            <a:solidFill>
              <a:srgbClr val="FFFFFF">
                <a:alpha val="6588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15" name="TextBox 211">
            <a:extLst>
              <a:ext uri="{FF2B5EF4-FFF2-40B4-BE49-F238E27FC236}">
                <a16:creationId xmlns:a16="http://schemas.microsoft.com/office/drawing/2014/main" id="{2C6761C7-32A3-C042-BA94-67A59C155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353" y="1519586"/>
            <a:ext cx="4619940" cy="2111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Orchestrated tables can create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network-wide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behavior, e.g.,:</a:t>
            </a:r>
          </a:p>
          <a:p>
            <a:pPr marL="342900" marR="0" lvl="0" indent="-22542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datagrams from hosts h5 and h6 should be sent to h3 or h4, via s1 and from there to s2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6EE604CB-0D3E-814A-B971-2B4918559EB2}"/>
              </a:ext>
            </a:extLst>
          </p:cNvPr>
          <p:cNvGrpSpPr/>
          <p:nvPr/>
        </p:nvGrpSpPr>
        <p:grpSpPr>
          <a:xfrm>
            <a:off x="3869633" y="4253948"/>
            <a:ext cx="728870" cy="410817"/>
            <a:chOff x="7493876" y="2774731"/>
            <a:chExt cx="1481958" cy="89462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30015DB5-42CE-3B49-B677-CF914B2962F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0F714CDA-7480-CE49-9945-95ABAA2E9D8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05112A5B-7C85-7C47-BF58-1F0109C893D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0" name="Freeform 319">
                <a:extLst>
                  <a:ext uri="{FF2B5EF4-FFF2-40B4-BE49-F238E27FC236}">
                    <a16:creationId xmlns:a16="http://schemas.microsoft.com/office/drawing/2014/main" id="{B0580F03-39BF-EE40-ABDC-67419070C5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Freeform 320">
                <a:extLst>
                  <a:ext uri="{FF2B5EF4-FFF2-40B4-BE49-F238E27FC236}">
                    <a16:creationId xmlns:a16="http://schemas.microsoft.com/office/drawing/2014/main" id="{D0CD04B6-CF21-2848-8636-E0C8F73AE58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2" name="Freeform 321">
                <a:extLst>
                  <a:ext uri="{FF2B5EF4-FFF2-40B4-BE49-F238E27FC236}">
                    <a16:creationId xmlns:a16="http://schemas.microsoft.com/office/drawing/2014/main" id="{C8EBF80C-793A-E445-AB5E-B9C855B18BB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3" name="Freeform 322">
                <a:extLst>
                  <a:ext uri="{FF2B5EF4-FFF2-40B4-BE49-F238E27FC236}">
                    <a16:creationId xmlns:a16="http://schemas.microsoft.com/office/drawing/2014/main" id="{A3FCEE1A-B49A-114B-9106-CCEA7768BDD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F942E581-FE04-B94F-B911-CD294FD5BAAC}"/>
              </a:ext>
            </a:extLst>
          </p:cNvPr>
          <p:cNvGrpSpPr/>
          <p:nvPr/>
        </p:nvGrpSpPr>
        <p:grpSpPr>
          <a:xfrm>
            <a:off x="6009859" y="4287078"/>
            <a:ext cx="728870" cy="410817"/>
            <a:chOff x="7493876" y="2774731"/>
            <a:chExt cx="1481958" cy="89462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E316B434-3A3A-794B-A8AC-B213546A080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DBF0F5B5-9197-4C41-96FE-459AF7F44E9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51381FF-0860-E449-A0D9-10CEFAE363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8" name="Freeform 327">
                <a:extLst>
                  <a:ext uri="{FF2B5EF4-FFF2-40B4-BE49-F238E27FC236}">
                    <a16:creationId xmlns:a16="http://schemas.microsoft.com/office/drawing/2014/main" id="{E939FD15-8AAB-2040-B15A-82A5312077C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Freeform 328">
                <a:extLst>
                  <a:ext uri="{FF2B5EF4-FFF2-40B4-BE49-F238E27FC236}">
                    <a16:creationId xmlns:a16="http://schemas.microsoft.com/office/drawing/2014/main" id="{4CEF3864-F6D0-4748-B241-5D20F1F4618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0" name="Freeform 329">
                <a:extLst>
                  <a:ext uri="{FF2B5EF4-FFF2-40B4-BE49-F238E27FC236}">
                    <a16:creationId xmlns:a16="http://schemas.microsoft.com/office/drawing/2014/main" id="{2067769B-1AC4-6144-B2B6-0F5E7F9575E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id="{A069C59A-BBBE-4744-872F-D132ECB519A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1A356A8-2504-814E-A2DE-E564D8802FDE}"/>
              </a:ext>
            </a:extLst>
          </p:cNvPr>
          <p:cNvGrpSpPr/>
          <p:nvPr/>
        </p:nvGrpSpPr>
        <p:grpSpPr>
          <a:xfrm>
            <a:off x="3882885" y="2411896"/>
            <a:ext cx="728870" cy="410817"/>
            <a:chOff x="7493876" y="2774731"/>
            <a:chExt cx="1481958" cy="89462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9C6FB5E6-48B8-8744-98B5-2E6227887CA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3AAAA7B0-2B9F-2043-9D13-B05031238FD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A3B779A6-781E-8643-ADF4-AE8E6B550A4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36" name="Freeform 335">
                <a:extLst>
                  <a:ext uri="{FF2B5EF4-FFF2-40B4-BE49-F238E27FC236}">
                    <a16:creationId xmlns:a16="http://schemas.microsoft.com/office/drawing/2014/main" id="{C44F672B-8C14-F049-AA11-1EDEE67D2DB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7" name="Freeform 336">
                <a:extLst>
                  <a:ext uri="{FF2B5EF4-FFF2-40B4-BE49-F238E27FC236}">
                    <a16:creationId xmlns:a16="http://schemas.microsoft.com/office/drawing/2014/main" id="{A182D874-EC68-5549-AA31-DA7DAE90448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8" name="Freeform 337">
                <a:extLst>
                  <a:ext uri="{FF2B5EF4-FFF2-40B4-BE49-F238E27FC236}">
                    <a16:creationId xmlns:a16="http://schemas.microsoft.com/office/drawing/2014/main" id="{0910EAAF-C06C-F64B-860C-6D1C1680BB3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9" name="Freeform 338">
                <a:extLst>
                  <a:ext uri="{FF2B5EF4-FFF2-40B4-BE49-F238E27FC236}">
                    <a16:creationId xmlns:a16="http://schemas.microsoft.com/office/drawing/2014/main" id="{7BAE19D5-843D-C349-BC33-83E69DC2B9D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7B75379-DB27-554B-9DBE-69FBF7DF9531}"/>
              </a:ext>
            </a:extLst>
          </p:cNvPr>
          <p:cNvGrpSpPr/>
          <p:nvPr/>
        </p:nvGrpSpPr>
        <p:grpSpPr>
          <a:xfrm>
            <a:off x="3414532" y="2789499"/>
            <a:ext cx="3842795" cy="2465405"/>
            <a:chOff x="3414532" y="2693870"/>
            <a:chExt cx="3842795" cy="2595759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613A01DD-904D-064B-8DE2-4E17062C74CD}"/>
                </a:ext>
              </a:extLst>
            </p:cNvPr>
            <p:cNvSpPr/>
            <p:nvPr/>
          </p:nvSpPr>
          <p:spPr>
            <a:xfrm>
              <a:off x="3414532" y="2693870"/>
              <a:ext cx="3842795" cy="2040239"/>
            </a:xfrm>
            <a:custGeom>
              <a:avLst/>
              <a:gdLst>
                <a:gd name="connsiteX0" fmla="*/ 0 w 3715473"/>
                <a:gd name="connsiteY0" fmla="*/ 0 h 1794076"/>
                <a:gd name="connsiteX1" fmla="*/ 625033 w 3715473"/>
                <a:gd name="connsiteY1" fmla="*/ 0 h 1794076"/>
                <a:gd name="connsiteX2" fmla="*/ 625033 w 3715473"/>
                <a:gd name="connsiteY2" fmla="*/ 1794076 h 1794076"/>
                <a:gd name="connsiteX3" fmla="*/ 3715473 w 3715473"/>
                <a:gd name="connsiteY3" fmla="*/ 1782501 h 1794076"/>
                <a:gd name="connsiteX0" fmla="*/ 0 w 3715473"/>
                <a:gd name="connsiteY0" fmla="*/ 0 h 1794076"/>
                <a:gd name="connsiteX1" fmla="*/ 625033 w 3715473"/>
                <a:gd name="connsiteY1" fmla="*/ 0 h 1794076"/>
                <a:gd name="connsiteX2" fmla="*/ 625033 w 3715473"/>
                <a:gd name="connsiteY2" fmla="*/ 1794076 h 1794076"/>
                <a:gd name="connsiteX3" fmla="*/ 3715473 w 3715473"/>
                <a:gd name="connsiteY3" fmla="*/ 1782501 h 1794076"/>
                <a:gd name="connsiteX0" fmla="*/ 0 w 3715473"/>
                <a:gd name="connsiteY0" fmla="*/ 0 h 1846891"/>
                <a:gd name="connsiteX1" fmla="*/ 625033 w 3715473"/>
                <a:gd name="connsiteY1" fmla="*/ 0 h 1846891"/>
                <a:gd name="connsiteX2" fmla="*/ 625033 w 3715473"/>
                <a:gd name="connsiteY2" fmla="*/ 1794076 h 1846891"/>
                <a:gd name="connsiteX3" fmla="*/ 3715473 w 3715473"/>
                <a:gd name="connsiteY3" fmla="*/ 1782501 h 1846891"/>
                <a:gd name="connsiteX0" fmla="*/ 0 w 3715473"/>
                <a:gd name="connsiteY0" fmla="*/ 132894 h 1979785"/>
                <a:gd name="connsiteX1" fmla="*/ 625033 w 3715473"/>
                <a:gd name="connsiteY1" fmla="*/ 132894 h 1979785"/>
                <a:gd name="connsiteX2" fmla="*/ 625033 w 3715473"/>
                <a:gd name="connsiteY2" fmla="*/ 1926970 h 1979785"/>
                <a:gd name="connsiteX3" fmla="*/ 3715473 w 3715473"/>
                <a:gd name="connsiteY3" fmla="*/ 1915395 h 1979785"/>
                <a:gd name="connsiteX0" fmla="*/ 0 w 3738623"/>
                <a:gd name="connsiteY0" fmla="*/ 132894 h 1998367"/>
                <a:gd name="connsiteX1" fmla="*/ 625033 w 3738623"/>
                <a:gd name="connsiteY1" fmla="*/ 132894 h 1998367"/>
                <a:gd name="connsiteX2" fmla="*/ 625033 w 3738623"/>
                <a:gd name="connsiteY2" fmla="*/ 1926970 h 1998367"/>
                <a:gd name="connsiteX3" fmla="*/ 3738623 w 3738623"/>
                <a:gd name="connsiteY3" fmla="*/ 1973268 h 1998367"/>
                <a:gd name="connsiteX0" fmla="*/ 0 w 3842795"/>
                <a:gd name="connsiteY0" fmla="*/ 57604 h 2050398"/>
                <a:gd name="connsiteX1" fmla="*/ 729205 w 3842795"/>
                <a:gd name="connsiteY1" fmla="*/ 184925 h 2050398"/>
                <a:gd name="connsiteX2" fmla="*/ 729205 w 3842795"/>
                <a:gd name="connsiteY2" fmla="*/ 1979001 h 2050398"/>
                <a:gd name="connsiteX3" fmla="*/ 3842795 w 3842795"/>
                <a:gd name="connsiteY3" fmla="*/ 2025299 h 2050398"/>
                <a:gd name="connsiteX0" fmla="*/ 0 w 3842795"/>
                <a:gd name="connsiteY0" fmla="*/ 4716 h 1997510"/>
                <a:gd name="connsiteX1" fmla="*/ 729205 w 3842795"/>
                <a:gd name="connsiteY1" fmla="*/ 132037 h 1997510"/>
                <a:gd name="connsiteX2" fmla="*/ 729205 w 3842795"/>
                <a:gd name="connsiteY2" fmla="*/ 1926113 h 1997510"/>
                <a:gd name="connsiteX3" fmla="*/ 3842795 w 3842795"/>
                <a:gd name="connsiteY3" fmla="*/ 1972411 h 1997510"/>
                <a:gd name="connsiteX0" fmla="*/ 0 w 3842795"/>
                <a:gd name="connsiteY0" fmla="*/ 0 h 1992794"/>
                <a:gd name="connsiteX1" fmla="*/ 729205 w 3842795"/>
                <a:gd name="connsiteY1" fmla="*/ 127321 h 1992794"/>
                <a:gd name="connsiteX2" fmla="*/ 729205 w 3842795"/>
                <a:gd name="connsiteY2" fmla="*/ 1921397 h 1992794"/>
                <a:gd name="connsiteX3" fmla="*/ 3842795 w 3842795"/>
                <a:gd name="connsiteY3" fmla="*/ 1967695 h 1992794"/>
                <a:gd name="connsiteX0" fmla="*/ 0 w 3842795"/>
                <a:gd name="connsiteY0" fmla="*/ 0 h 1992794"/>
                <a:gd name="connsiteX1" fmla="*/ 729205 w 3842795"/>
                <a:gd name="connsiteY1" fmla="*/ 127321 h 1992794"/>
                <a:gd name="connsiteX2" fmla="*/ 729205 w 3842795"/>
                <a:gd name="connsiteY2" fmla="*/ 1921397 h 1992794"/>
                <a:gd name="connsiteX3" fmla="*/ 3842795 w 3842795"/>
                <a:gd name="connsiteY3" fmla="*/ 1967695 h 1992794"/>
                <a:gd name="connsiteX0" fmla="*/ 0 w 3842795"/>
                <a:gd name="connsiteY0" fmla="*/ 0 h 2037207"/>
                <a:gd name="connsiteX1" fmla="*/ 729205 w 3842795"/>
                <a:gd name="connsiteY1" fmla="*/ 127321 h 2037207"/>
                <a:gd name="connsiteX2" fmla="*/ 729205 w 3842795"/>
                <a:gd name="connsiteY2" fmla="*/ 1921397 h 2037207"/>
                <a:gd name="connsiteX3" fmla="*/ 3842795 w 3842795"/>
                <a:gd name="connsiteY3" fmla="*/ 1967695 h 2037207"/>
                <a:gd name="connsiteX0" fmla="*/ 0 w 3842795"/>
                <a:gd name="connsiteY0" fmla="*/ 3032 h 2040239"/>
                <a:gd name="connsiteX1" fmla="*/ 658002 w 3842795"/>
                <a:gd name="connsiteY1" fmla="*/ 119110 h 2040239"/>
                <a:gd name="connsiteX2" fmla="*/ 729205 w 3842795"/>
                <a:gd name="connsiteY2" fmla="*/ 1924429 h 2040239"/>
                <a:gd name="connsiteX3" fmla="*/ 3842795 w 3842795"/>
                <a:gd name="connsiteY3" fmla="*/ 1970727 h 20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2795" h="2040239">
                  <a:moveTo>
                    <a:pt x="0" y="3032"/>
                  </a:moveTo>
                  <a:cubicBezTo>
                    <a:pt x="381965" y="14606"/>
                    <a:pt x="571192" y="-50652"/>
                    <a:pt x="658002" y="119110"/>
                  </a:cubicBezTo>
                  <a:cubicBezTo>
                    <a:pt x="744812" y="288872"/>
                    <a:pt x="538223" y="1604196"/>
                    <a:pt x="729205" y="1924429"/>
                  </a:cubicBezTo>
                  <a:cubicBezTo>
                    <a:pt x="844952" y="2152065"/>
                    <a:pt x="2812648" y="1974585"/>
                    <a:pt x="3842795" y="1970727"/>
                  </a:cubicBezTo>
                </a:path>
              </a:pathLst>
            </a:custGeom>
            <a:noFill/>
            <a:ln w="7302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60693DC-1998-254C-B9E5-C7A71AB73284}"/>
                </a:ext>
              </a:extLst>
            </p:cNvPr>
            <p:cNvSpPr/>
            <p:nvPr/>
          </p:nvSpPr>
          <p:spPr>
            <a:xfrm>
              <a:off x="5465338" y="4722802"/>
              <a:ext cx="823595" cy="566827"/>
            </a:xfrm>
            <a:custGeom>
              <a:avLst/>
              <a:gdLst>
                <a:gd name="connsiteX0" fmla="*/ 0 w 844952"/>
                <a:gd name="connsiteY0" fmla="*/ 0 h 555584"/>
                <a:gd name="connsiteX1" fmla="*/ 844952 w 844952"/>
                <a:gd name="connsiteY1" fmla="*/ 138896 h 555584"/>
                <a:gd name="connsiteX2" fmla="*/ 752355 w 844952"/>
                <a:gd name="connsiteY2" fmla="*/ 555584 h 555584"/>
                <a:gd name="connsiteX0" fmla="*/ 0 w 887733"/>
                <a:gd name="connsiteY0" fmla="*/ 0 h 555584"/>
                <a:gd name="connsiteX1" fmla="*/ 844952 w 887733"/>
                <a:gd name="connsiteY1" fmla="*/ 138896 h 555584"/>
                <a:gd name="connsiteX2" fmla="*/ 752355 w 887733"/>
                <a:gd name="connsiteY2" fmla="*/ 555584 h 555584"/>
                <a:gd name="connsiteX0" fmla="*/ 0 w 871696"/>
                <a:gd name="connsiteY0" fmla="*/ 0 h 570574"/>
                <a:gd name="connsiteX1" fmla="*/ 829962 w 871696"/>
                <a:gd name="connsiteY1" fmla="*/ 153886 h 570574"/>
                <a:gd name="connsiteX2" fmla="*/ 737365 w 871696"/>
                <a:gd name="connsiteY2" fmla="*/ 570574 h 570574"/>
                <a:gd name="connsiteX0" fmla="*/ 0 w 871696"/>
                <a:gd name="connsiteY0" fmla="*/ 0 h 555584"/>
                <a:gd name="connsiteX1" fmla="*/ 829962 w 871696"/>
                <a:gd name="connsiteY1" fmla="*/ 138896 h 555584"/>
                <a:gd name="connsiteX2" fmla="*/ 737365 w 871696"/>
                <a:gd name="connsiteY2" fmla="*/ 555584 h 555584"/>
                <a:gd name="connsiteX0" fmla="*/ 0 w 823595"/>
                <a:gd name="connsiteY0" fmla="*/ 0 h 566827"/>
                <a:gd name="connsiteX1" fmla="*/ 784991 w 823595"/>
                <a:gd name="connsiteY1" fmla="*/ 150139 h 566827"/>
                <a:gd name="connsiteX2" fmla="*/ 692394 w 823595"/>
                <a:gd name="connsiteY2" fmla="*/ 566827 h 566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95" h="566827">
                  <a:moveTo>
                    <a:pt x="0" y="0"/>
                  </a:moveTo>
                  <a:cubicBezTo>
                    <a:pt x="281651" y="46299"/>
                    <a:pt x="669592" y="55668"/>
                    <a:pt x="784991" y="150139"/>
                  </a:cubicBezTo>
                  <a:cubicBezTo>
                    <a:pt x="900390" y="244610"/>
                    <a:pt x="723260" y="427931"/>
                    <a:pt x="692394" y="566827"/>
                  </a:cubicBezTo>
                </a:path>
              </a:pathLst>
            </a:custGeom>
            <a:noFill/>
            <a:ln w="7302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5AF5DDD-B170-394F-8F48-6826EE1FF293}"/>
              </a:ext>
            </a:extLst>
          </p:cNvPr>
          <p:cNvGrpSpPr/>
          <p:nvPr/>
        </p:nvGrpSpPr>
        <p:grpSpPr>
          <a:xfrm>
            <a:off x="4311464" y="1958381"/>
            <a:ext cx="3143235" cy="3158697"/>
            <a:chOff x="4114093" y="2303316"/>
            <a:chExt cx="3143235" cy="3158697"/>
          </a:xfrm>
        </p:grpSpPr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E0602368-B8A0-CD42-B92A-525C411F9FD0}"/>
                </a:ext>
              </a:extLst>
            </p:cNvPr>
            <p:cNvSpPr/>
            <p:nvPr/>
          </p:nvSpPr>
          <p:spPr>
            <a:xfrm>
              <a:off x="4114093" y="2303316"/>
              <a:ext cx="3143235" cy="2416160"/>
            </a:xfrm>
            <a:custGeom>
              <a:avLst/>
              <a:gdLst>
                <a:gd name="connsiteX0" fmla="*/ 0 w 3715473"/>
                <a:gd name="connsiteY0" fmla="*/ 0 h 1794076"/>
                <a:gd name="connsiteX1" fmla="*/ 625033 w 3715473"/>
                <a:gd name="connsiteY1" fmla="*/ 0 h 1794076"/>
                <a:gd name="connsiteX2" fmla="*/ 625033 w 3715473"/>
                <a:gd name="connsiteY2" fmla="*/ 1794076 h 1794076"/>
                <a:gd name="connsiteX3" fmla="*/ 3715473 w 3715473"/>
                <a:gd name="connsiteY3" fmla="*/ 1782501 h 1794076"/>
                <a:gd name="connsiteX0" fmla="*/ 0 w 3715473"/>
                <a:gd name="connsiteY0" fmla="*/ 0 h 1794076"/>
                <a:gd name="connsiteX1" fmla="*/ 625033 w 3715473"/>
                <a:gd name="connsiteY1" fmla="*/ 0 h 1794076"/>
                <a:gd name="connsiteX2" fmla="*/ 625033 w 3715473"/>
                <a:gd name="connsiteY2" fmla="*/ 1794076 h 1794076"/>
                <a:gd name="connsiteX3" fmla="*/ 3715473 w 3715473"/>
                <a:gd name="connsiteY3" fmla="*/ 1782501 h 1794076"/>
                <a:gd name="connsiteX0" fmla="*/ 0 w 3715473"/>
                <a:gd name="connsiteY0" fmla="*/ 0 h 1846891"/>
                <a:gd name="connsiteX1" fmla="*/ 625033 w 3715473"/>
                <a:gd name="connsiteY1" fmla="*/ 0 h 1846891"/>
                <a:gd name="connsiteX2" fmla="*/ 625033 w 3715473"/>
                <a:gd name="connsiteY2" fmla="*/ 1794076 h 1846891"/>
                <a:gd name="connsiteX3" fmla="*/ 3715473 w 3715473"/>
                <a:gd name="connsiteY3" fmla="*/ 1782501 h 1846891"/>
                <a:gd name="connsiteX0" fmla="*/ 0 w 3715473"/>
                <a:gd name="connsiteY0" fmla="*/ 132894 h 1979785"/>
                <a:gd name="connsiteX1" fmla="*/ 625033 w 3715473"/>
                <a:gd name="connsiteY1" fmla="*/ 132894 h 1979785"/>
                <a:gd name="connsiteX2" fmla="*/ 625033 w 3715473"/>
                <a:gd name="connsiteY2" fmla="*/ 1926970 h 1979785"/>
                <a:gd name="connsiteX3" fmla="*/ 3715473 w 3715473"/>
                <a:gd name="connsiteY3" fmla="*/ 1915395 h 1979785"/>
                <a:gd name="connsiteX0" fmla="*/ 0 w 3738623"/>
                <a:gd name="connsiteY0" fmla="*/ 132894 h 1998367"/>
                <a:gd name="connsiteX1" fmla="*/ 625033 w 3738623"/>
                <a:gd name="connsiteY1" fmla="*/ 132894 h 1998367"/>
                <a:gd name="connsiteX2" fmla="*/ 625033 w 3738623"/>
                <a:gd name="connsiteY2" fmla="*/ 1926970 h 1998367"/>
                <a:gd name="connsiteX3" fmla="*/ 3738623 w 3738623"/>
                <a:gd name="connsiteY3" fmla="*/ 1973268 h 1998367"/>
                <a:gd name="connsiteX0" fmla="*/ 0 w 3842795"/>
                <a:gd name="connsiteY0" fmla="*/ 57604 h 2050398"/>
                <a:gd name="connsiteX1" fmla="*/ 729205 w 3842795"/>
                <a:gd name="connsiteY1" fmla="*/ 184925 h 2050398"/>
                <a:gd name="connsiteX2" fmla="*/ 729205 w 3842795"/>
                <a:gd name="connsiteY2" fmla="*/ 1979001 h 2050398"/>
                <a:gd name="connsiteX3" fmla="*/ 3842795 w 3842795"/>
                <a:gd name="connsiteY3" fmla="*/ 2025299 h 2050398"/>
                <a:gd name="connsiteX0" fmla="*/ 0 w 3842795"/>
                <a:gd name="connsiteY0" fmla="*/ 4716 h 1997510"/>
                <a:gd name="connsiteX1" fmla="*/ 729205 w 3842795"/>
                <a:gd name="connsiteY1" fmla="*/ 132037 h 1997510"/>
                <a:gd name="connsiteX2" fmla="*/ 729205 w 3842795"/>
                <a:gd name="connsiteY2" fmla="*/ 1926113 h 1997510"/>
                <a:gd name="connsiteX3" fmla="*/ 3842795 w 3842795"/>
                <a:gd name="connsiteY3" fmla="*/ 1972411 h 1997510"/>
                <a:gd name="connsiteX0" fmla="*/ 0 w 3842795"/>
                <a:gd name="connsiteY0" fmla="*/ 0 h 1992794"/>
                <a:gd name="connsiteX1" fmla="*/ 729205 w 3842795"/>
                <a:gd name="connsiteY1" fmla="*/ 127321 h 1992794"/>
                <a:gd name="connsiteX2" fmla="*/ 729205 w 3842795"/>
                <a:gd name="connsiteY2" fmla="*/ 1921397 h 1992794"/>
                <a:gd name="connsiteX3" fmla="*/ 3842795 w 3842795"/>
                <a:gd name="connsiteY3" fmla="*/ 1967695 h 1992794"/>
                <a:gd name="connsiteX0" fmla="*/ 0 w 3842795"/>
                <a:gd name="connsiteY0" fmla="*/ 0 h 1992794"/>
                <a:gd name="connsiteX1" fmla="*/ 729205 w 3842795"/>
                <a:gd name="connsiteY1" fmla="*/ 127321 h 1992794"/>
                <a:gd name="connsiteX2" fmla="*/ 729205 w 3842795"/>
                <a:gd name="connsiteY2" fmla="*/ 1921397 h 1992794"/>
                <a:gd name="connsiteX3" fmla="*/ 3842795 w 3842795"/>
                <a:gd name="connsiteY3" fmla="*/ 1967695 h 1992794"/>
                <a:gd name="connsiteX0" fmla="*/ 0 w 3842795"/>
                <a:gd name="connsiteY0" fmla="*/ 0 h 2037207"/>
                <a:gd name="connsiteX1" fmla="*/ 729205 w 3842795"/>
                <a:gd name="connsiteY1" fmla="*/ 127321 h 2037207"/>
                <a:gd name="connsiteX2" fmla="*/ 729205 w 3842795"/>
                <a:gd name="connsiteY2" fmla="*/ 1921397 h 2037207"/>
                <a:gd name="connsiteX3" fmla="*/ 3842795 w 3842795"/>
                <a:gd name="connsiteY3" fmla="*/ 1967695 h 2037207"/>
                <a:gd name="connsiteX0" fmla="*/ 68584 w 3182174"/>
                <a:gd name="connsiteY0" fmla="*/ 0 h 1909886"/>
                <a:gd name="connsiteX1" fmla="*/ 68584 w 3182174"/>
                <a:gd name="connsiteY1" fmla="*/ 1794076 h 1909886"/>
                <a:gd name="connsiteX2" fmla="*/ 3182174 w 3182174"/>
                <a:gd name="connsiteY2" fmla="*/ 1840374 h 1909886"/>
                <a:gd name="connsiteX0" fmla="*/ 71679 w 3181522"/>
                <a:gd name="connsiteY0" fmla="*/ 0 h 2430794"/>
                <a:gd name="connsiteX1" fmla="*/ 67932 w 3181522"/>
                <a:gd name="connsiteY1" fmla="*/ 2314984 h 2430794"/>
                <a:gd name="connsiteX2" fmla="*/ 3181522 w 3181522"/>
                <a:gd name="connsiteY2" fmla="*/ 2361282 h 2430794"/>
                <a:gd name="connsiteX0" fmla="*/ 92641 w 3202484"/>
                <a:gd name="connsiteY0" fmla="*/ 0 h 2430794"/>
                <a:gd name="connsiteX1" fmla="*/ 88894 w 3202484"/>
                <a:gd name="connsiteY1" fmla="*/ 2314984 h 2430794"/>
                <a:gd name="connsiteX2" fmla="*/ 3202484 w 3202484"/>
                <a:gd name="connsiteY2" fmla="*/ 2361282 h 2430794"/>
                <a:gd name="connsiteX0" fmla="*/ 88354 w 3198197"/>
                <a:gd name="connsiteY0" fmla="*/ 0 h 2430794"/>
                <a:gd name="connsiteX1" fmla="*/ 84607 w 3198197"/>
                <a:gd name="connsiteY1" fmla="*/ 2314984 h 2430794"/>
                <a:gd name="connsiteX2" fmla="*/ 3198197 w 3198197"/>
                <a:gd name="connsiteY2" fmla="*/ 2361282 h 2430794"/>
                <a:gd name="connsiteX0" fmla="*/ 18407 w 3128250"/>
                <a:gd name="connsiteY0" fmla="*/ 0 h 2430794"/>
                <a:gd name="connsiteX1" fmla="*/ 14660 w 3128250"/>
                <a:gd name="connsiteY1" fmla="*/ 2314984 h 2430794"/>
                <a:gd name="connsiteX2" fmla="*/ 3128250 w 3128250"/>
                <a:gd name="connsiteY2" fmla="*/ 2361282 h 2430794"/>
                <a:gd name="connsiteX0" fmla="*/ 33392 w 3143235"/>
                <a:gd name="connsiteY0" fmla="*/ 0 h 2430794"/>
                <a:gd name="connsiteX1" fmla="*/ 29645 w 3143235"/>
                <a:gd name="connsiteY1" fmla="*/ 2314984 h 2430794"/>
                <a:gd name="connsiteX2" fmla="*/ 3143235 w 3143235"/>
                <a:gd name="connsiteY2" fmla="*/ 2361282 h 2430794"/>
                <a:gd name="connsiteX0" fmla="*/ 33392 w 3143235"/>
                <a:gd name="connsiteY0" fmla="*/ 0 h 2416160"/>
                <a:gd name="connsiteX1" fmla="*/ 29645 w 3143235"/>
                <a:gd name="connsiteY1" fmla="*/ 2314984 h 2416160"/>
                <a:gd name="connsiteX2" fmla="*/ 3143235 w 3143235"/>
                <a:gd name="connsiteY2" fmla="*/ 2361282 h 24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3235" h="2416160">
                  <a:moveTo>
                    <a:pt x="33392" y="0"/>
                  </a:moveTo>
                  <a:cubicBezTo>
                    <a:pt x="30261" y="244713"/>
                    <a:pt x="-37668" y="2215855"/>
                    <a:pt x="29645" y="2314984"/>
                  </a:cubicBezTo>
                  <a:cubicBezTo>
                    <a:pt x="175372" y="2508892"/>
                    <a:pt x="2113088" y="2365140"/>
                    <a:pt x="3143235" y="2361282"/>
                  </a:cubicBezTo>
                </a:path>
              </a:pathLst>
            </a:custGeom>
            <a:noFill/>
            <a:ln w="7302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9FF9A32E-928F-F942-9F0C-5672DDB128E8}"/>
                </a:ext>
              </a:extLst>
            </p:cNvPr>
            <p:cNvSpPr/>
            <p:nvPr/>
          </p:nvSpPr>
          <p:spPr>
            <a:xfrm>
              <a:off x="4906955" y="4715304"/>
              <a:ext cx="814542" cy="746709"/>
            </a:xfrm>
            <a:custGeom>
              <a:avLst/>
              <a:gdLst>
                <a:gd name="connsiteX0" fmla="*/ 0 w 844952"/>
                <a:gd name="connsiteY0" fmla="*/ 0 h 555584"/>
                <a:gd name="connsiteX1" fmla="*/ 844952 w 844952"/>
                <a:gd name="connsiteY1" fmla="*/ 138896 h 555584"/>
                <a:gd name="connsiteX2" fmla="*/ 752355 w 844952"/>
                <a:gd name="connsiteY2" fmla="*/ 555584 h 555584"/>
                <a:gd name="connsiteX0" fmla="*/ 0 w 887733"/>
                <a:gd name="connsiteY0" fmla="*/ 0 h 555584"/>
                <a:gd name="connsiteX1" fmla="*/ 844952 w 887733"/>
                <a:gd name="connsiteY1" fmla="*/ 138896 h 555584"/>
                <a:gd name="connsiteX2" fmla="*/ 752355 w 887733"/>
                <a:gd name="connsiteY2" fmla="*/ 555584 h 555584"/>
                <a:gd name="connsiteX0" fmla="*/ 0 w 871696"/>
                <a:gd name="connsiteY0" fmla="*/ 0 h 570574"/>
                <a:gd name="connsiteX1" fmla="*/ 829962 w 871696"/>
                <a:gd name="connsiteY1" fmla="*/ 153886 h 570574"/>
                <a:gd name="connsiteX2" fmla="*/ 737365 w 871696"/>
                <a:gd name="connsiteY2" fmla="*/ 570574 h 570574"/>
                <a:gd name="connsiteX0" fmla="*/ 0 w 871696"/>
                <a:gd name="connsiteY0" fmla="*/ 0 h 555584"/>
                <a:gd name="connsiteX1" fmla="*/ 829962 w 871696"/>
                <a:gd name="connsiteY1" fmla="*/ 138896 h 555584"/>
                <a:gd name="connsiteX2" fmla="*/ 737365 w 871696"/>
                <a:gd name="connsiteY2" fmla="*/ 555584 h 555584"/>
                <a:gd name="connsiteX0" fmla="*/ 0 w 823595"/>
                <a:gd name="connsiteY0" fmla="*/ 0 h 566827"/>
                <a:gd name="connsiteX1" fmla="*/ 784991 w 823595"/>
                <a:gd name="connsiteY1" fmla="*/ 150139 h 566827"/>
                <a:gd name="connsiteX2" fmla="*/ 692394 w 823595"/>
                <a:gd name="connsiteY2" fmla="*/ 566827 h 566827"/>
                <a:gd name="connsiteX0" fmla="*/ 0 w 811579"/>
                <a:gd name="connsiteY0" fmla="*/ 0 h 746709"/>
                <a:gd name="connsiteX1" fmla="*/ 784991 w 811579"/>
                <a:gd name="connsiteY1" fmla="*/ 150139 h 746709"/>
                <a:gd name="connsiteX2" fmla="*/ 624939 w 811579"/>
                <a:gd name="connsiteY2" fmla="*/ 746709 h 746709"/>
                <a:gd name="connsiteX0" fmla="*/ 0 w 814542"/>
                <a:gd name="connsiteY0" fmla="*/ 0 h 746709"/>
                <a:gd name="connsiteX1" fmla="*/ 784991 w 814542"/>
                <a:gd name="connsiteY1" fmla="*/ 150139 h 746709"/>
                <a:gd name="connsiteX2" fmla="*/ 624939 w 814542"/>
                <a:gd name="connsiteY2" fmla="*/ 746709 h 746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4542" h="746709">
                  <a:moveTo>
                    <a:pt x="0" y="0"/>
                  </a:moveTo>
                  <a:cubicBezTo>
                    <a:pt x="281651" y="46299"/>
                    <a:pt x="680835" y="25688"/>
                    <a:pt x="784991" y="150139"/>
                  </a:cubicBezTo>
                  <a:cubicBezTo>
                    <a:pt x="889147" y="274590"/>
                    <a:pt x="689533" y="604065"/>
                    <a:pt x="624939" y="746709"/>
                  </a:cubicBezTo>
                </a:path>
              </a:pathLst>
            </a:custGeom>
            <a:noFill/>
            <a:ln w="7302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3" name="Slide Number Placeholder 3">
            <a:extLst>
              <a:ext uri="{FF2B5EF4-FFF2-40B4-BE49-F238E27FC236}">
                <a16:creationId xmlns:a16="http://schemas.microsoft.com/office/drawing/2014/main" id="{827DEB79-C6BC-CE43-A606-33289E838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87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05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OpenFlow example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13B4B83-D366-B94A-8C94-49B980456E78}"/>
              </a:ext>
            </a:extLst>
          </p:cNvPr>
          <p:cNvGrpSpPr>
            <a:grpSpLocks/>
          </p:cNvGrpSpPr>
          <p:nvPr/>
        </p:nvGrpSpPr>
        <p:grpSpPr bwMode="auto">
          <a:xfrm>
            <a:off x="1022483" y="1382918"/>
            <a:ext cx="2997200" cy="1262063"/>
            <a:chOff x="637575" y="1263648"/>
            <a:chExt cx="2998252" cy="1261939"/>
          </a:xfrm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ACD02010-E599-EB48-B3B6-DCDB11306619}"/>
                </a:ext>
              </a:extLst>
            </p:cNvPr>
            <p:cNvSpPr/>
            <p:nvPr/>
          </p:nvSpPr>
          <p:spPr>
            <a:xfrm flipV="1">
              <a:off x="678864" y="2160498"/>
              <a:ext cx="2956963" cy="365089"/>
            </a:xfrm>
            <a:custGeom>
              <a:avLst/>
              <a:gdLst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30500 w 3026833"/>
                <a:gd name="connsiteY4" fmla="*/ 825500 h 846667"/>
                <a:gd name="connsiteX5" fmla="*/ 0 w 3026833"/>
                <a:gd name="connsiteY5" fmla="*/ 846667 h 846667"/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44304 w 3026833"/>
                <a:gd name="connsiteY4" fmla="*/ 839304 h 846667"/>
                <a:gd name="connsiteX5" fmla="*/ 0 w 3026833"/>
                <a:gd name="connsiteY5" fmla="*/ 846667 h 846667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3038 w 3045313"/>
                <a:gd name="connsiteY0" fmla="*/ 848898 h 848898"/>
                <a:gd name="connsiteX1" fmla="*/ 2225538 w 3045313"/>
                <a:gd name="connsiteY1" fmla="*/ 616064 h 848898"/>
                <a:gd name="connsiteX2" fmla="*/ 3029871 w 3045313"/>
                <a:gd name="connsiteY2" fmla="*/ 2231 h 848898"/>
                <a:gd name="connsiteX3" fmla="*/ 2754705 w 3045313"/>
                <a:gd name="connsiteY3" fmla="*/ 425564 h 848898"/>
                <a:gd name="connsiteX4" fmla="*/ 2747342 w 3045313"/>
                <a:gd name="connsiteY4" fmla="*/ 841535 h 848898"/>
                <a:gd name="connsiteX5" fmla="*/ 3038 w 3045313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  <a:gd name="connsiteX0" fmla="*/ 3018 w 2975668"/>
                <a:gd name="connsiteY0" fmla="*/ 443744 h 443744"/>
                <a:gd name="connsiteX1" fmla="*/ 2225518 w 2975668"/>
                <a:gd name="connsiteY1" fmla="*/ 210910 h 443744"/>
                <a:gd name="connsiteX2" fmla="*/ 2957279 w 2975668"/>
                <a:gd name="connsiteY2" fmla="*/ 79158 h 443744"/>
                <a:gd name="connsiteX3" fmla="*/ 2754685 w 2975668"/>
                <a:gd name="connsiteY3" fmla="*/ 20410 h 443744"/>
                <a:gd name="connsiteX4" fmla="*/ 2747322 w 2975668"/>
                <a:gd name="connsiteY4" fmla="*/ 436381 h 443744"/>
                <a:gd name="connsiteX5" fmla="*/ 3018 w 2975668"/>
                <a:gd name="connsiteY5" fmla="*/ 443744 h 443744"/>
                <a:gd name="connsiteX0" fmla="*/ 3018 w 2957279"/>
                <a:gd name="connsiteY0" fmla="*/ 454405 h 454405"/>
                <a:gd name="connsiteX1" fmla="*/ 2225518 w 2957279"/>
                <a:gd name="connsiteY1" fmla="*/ 221571 h 454405"/>
                <a:gd name="connsiteX2" fmla="*/ 2957279 w 2957279"/>
                <a:gd name="connsiteY2" fmla="*/ 89819 h 454405"/>
                <a:gd name="connsiteX3" fmla="*/ 2754685 w 2957279"/>
                <a:gd name="connsiteY3" fmla="*/ 31071 h 454405"/>
                <a:gd name="connsiteX4" fmla="*/ 2747322 w 2957279"/>
                <a:gd name="connsiteY4" fmla="*/ 447042 h 454405"/>
                <a:gd name="connsiteX5" fmla="*/ 3018 w 2957279"/>
                <a:gd name="connsiteY5" fmla="*/ 454405 h 454405"/>
                <a:gd name="connsiteX0" fmla="*/ 3018 w 2957279"/>
                <a:gd name="connsiteY0" fmla="*/ 496161 h 496161"/>
                <a:gd name="connsiteX1" fmla="*/ 2225518 w 2957279"/>
                <a:gd name="connsiteY1" fmla="*/ 263327 h 496161"/>
                <a:gd name="connsiteX2" fmla="*/ 2957279 w 2957279"/>
                <a:gd name="connsiteY2" fmla="*/ 131575 h 496161"/>
                <a:gd name="connsiteX3" fmla="*/ 2754685 w 2957279"/>
                <a:gd name="connsiteY3" fmla="*/ 72827 h 496161"/>
                <a:gd name="connsiteX4" fmla="*/ 2747322 w 2957279"/>
                <a:gd name="connsiteY4" fmla="*/ 488798 h 496161"/>
                <a:gd name="connsiteX5" fmla="*/ 3018 w 2957279"/>
                <a:gd name="connsiteY5" fmla="*/ 496161 h 496161"/>
                <a:gd name="connsiteX0" fmla="*/ 3018 w 2957279"/>
                <a:gd name="connsiteY0" fmla="*/ 496161 h 496161"/>
                <a:gd name="connsiteX1" fmla="*/ 2225518 w 2957279"/>
                <a:gd name="connsiteY1" fmla="*/ 263327 h 496161"/>
                <a:gd name="connsiteX2" fmla="*/ 2957279 w 2957279"/>
                <a:gd name="connsiteY2" fmla="*/ 131575 h 496161"/>
                <a:gd name="connsiteX3" fmla="*/ 2780603 w 2957279"/>
                <a:gd name="connsiteY3" fmla="*/ 269807 h 496161"/>
                <a:gd name="connsiteX4" fmla="*/ 2747322 w 2957279"/>
                <a:gd name="connsiteY4" fmla="*/ 488798 h 496161"/>
                <a:gd name="connsiteX5" fmla="*/ 3018 w 2957279"/>
                <a:gd name="connsiteY5" fmla="*/ 496161 h 496161"/>
                <a:gd name="connsiteX0" fmla="*/ 3018 w 2957279"/>
                <a:gd name="connsiteY0" fmla="*/ 496161 h 496161"/>
                <a:gd name="connsiteX1" fmla="*/ 2225518 w 2957279"/>
                <a:gd name="connsiteY1" fmla="*/ 263327 h 496161"/>
                <a:gd name="connsiteX2" fmla="*/ 2957279 w 2957279"/>
                <a:gd name="connsiteY2" fmla="*/ 131575 h 496161"/>
                <a:gd name="connsiteX3" fmla="*/ 2780603 w 2957279"/>
                <a:gd name="connsiteY3" fmla="*/ 269807 h 496161"/>
                <a:gd name="connsiteX4" fmla="*/ 2747322 w 2957279"/>
                <a:gd name="connsiteY4" fmla="*/ 488798 h 496161"/>
                <a:gd name="connsiteX5" fmla="*/ 3018 w 2957279"/>
                <a:gd name="connsiteY5" fmla="*/ 496161 h 496161"/>
                <a:gd name="connsiteX0" fmla="*/ 3018 w 2957279"/>
                <a:gd name="connsiteY0" fmla="*/ 364586 h 364586"/>
                <a:gd name="connsiteX1" fmla="*/ 2225518 w 2957279"/>
                <a:gd name="connsiteY1" fmla="*/ 131752 h 364586"/>
                <a:gd name="connsiteX2" fmla="*/ 2957279 w 2957279"/>
                <a:gd name="connsiteY2" fmla="*/ 0 h 364586"/>
                <a:gd name="connsiteX3" fmla="*/ 2780603 w 2957279"/>
                <a:gd name="connsiteY3" fmla="*/ 138232 h 364586"/>
                <a:gd name="connsiteX4" fmla="*/ 2747322 w 2957279"/>
                <a:gd name="connsiteY4" fmla="*/ 357223 h 364586"/>
                <a:gd name="connsiteX5" fmla="*/ 3018 w 2957279"/>
                <a:gd name="connsiteY5" fmla="*/ 364586 h 36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7279" h="364586">
                  <a:moveTo>
                    <a:pt x="3018" y="364586"/>
                  </a:moveTo>
                  <a:cubicBezTo>
                    <a:pt x="-83949" y="327008"/>
                    <a:pt x="1733141" y="192516"/>
                    <a:pt x="2225518" y="131752"/>
                  </a:cubicBezTo>
                  <a:cubicBezTo>
                    <a:pt x="2717895" y="70988"/>
                    <a:pt x="2402554" y="114689"/>
                    <a:pt x="2957279" y="0"/>
                  </a:cubicBezTo>
                  <a:cubicBezTo>
                    <a:pt x="2832942" y="71922"/>
                    <a:pt x="2815596" y="78695"/>
                    <a:pt x="2780603" y="138232"/>
                  </a:cubicBezTo>
                  <a:cubicBezTo>
                    <a:pt x="2745610" y="197769"/>
                    <a:pt x="2727394" y="213043"/>
                    <a:pt x="2747322" y="357223"/>
                  </a:cubicBezTo>
                  <a:lnTo>
                    <a:pt x="3018" y="36458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lumMod val="75000"/>
                  </a:srgbClr>
                </a:gs>
              </a:gsLst>
              <a:lin ang="5400000" scaled="0"/>
              <a:tileRect/>
            </a:gradFill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66" name="Group 188">
              <a:extLst>
                <a:ext uri="{FF2B5EF4-FFF2-40B4-BE49-F238E27FC236}">
                  <a16:creationId xmlns:a16="http://schemas.microsoft.com/office/drawing/2014/main" id="{7169F7BD-A4EF-8644-A9EF-A93FF9BE12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575" y="1263648"/>
              <a:ext cx="2833213" cy="916517"/>
              <a:chOff x="-994833" y="4042832"/>
              <a:chExt cx="2833213" cy="916517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6364FE24-1DE6-C74F-90F6-CFF0084730F0}"/>
                  </a:ext>
                </a:extLst>
              </p:cNvPr>
              <p:cNvSpPr/>
              <p:nvPr/>
            </p:nvSpPr>
            <p:spPr bwMode="auto">
              <a:xfrm>
                <a:off x="-977364" y="4042832"/>
                <a:ext cx="2775924" cy="9158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68" name="TextBox 190">
                <a:extLst>
                  <a:ext uri="{FF2B5EF4-FFF2-40B4-BE49-F238E27FC236}">
                    <a16:creationId xmlns:a16="http://schemas.microsoft.com/office/drawing/2014/main" id="{540FEA27-AD33-4044-81AD-CF716A1FF8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31177" y="4360336"/>
                <a:ext cx="1646504" cy="584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 </a:t>
                </a:r>
                <a:r>
                  <a:rPr kumimoji="0" lang="en-US" alt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Src</a:t>
                </a: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 = 10.3.*.*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 </a:t>
                </a:r>
                <a:r>
                  <a:rPr kumimoji="0" lang="en-US" alt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Dst</a:t>
                </a: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 = 10.2.*.*</a:t>
                </a:r>
              </a:p>
            </p:txBody>
          </p:sp>
          <p:sp>
            <p:nvSpPr>
              <p:cNvPr id="169" name="TextBox 191">
                <a:extLst>
                  <a:ext uri="{FF2B5EF4-FFF2-40B4-BE49-F238E27FC236}">
                    <a16:creationId xmlns:a16="http://schemas.microsoft.com/office/drawing/2014/main" id="{D2577434-6BA4-AE44-ACF1-5B69C95D51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8763" y="4491568"/>
                <a:ext cx="111961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forward(3)</a:t>
                </a:r>
              </a:p>
            </p:txBody>
          </p:sp>
          <p:cxnSp>
            <p:nvCxnSpPr>
              <p:cNvPr id="170" name="Straight Connector 192">
                <a:extLst>
                  <a:ext uri="{FF2B5EF4-FFF2-40B4-BE49-F238E27FC236}">
                    <a16:creationId xmlns:a16="http://schemas.microsoft.com/office/drawing/2014/main" id="{47602C76-A801-A84B-A17C-6345DC6FB5B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94833" y="4402666"/>
                <a:ext cx="27940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1" name="TextBox 193">
                <a:extLst>
                  <a:ext uri="{FF2B5EF4-FFF2-40B4-BE49-F238E27FC236}">
                    <a16:creationId xmlns:a16="http://schemas.microsoft.com/office/drawing/2014/main" id="{C270C9C1-7B31-B54E-B3E6-DE4F3E9197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674004" y="4051301"/>
                <a:ext cx="74341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match</a:t>
                </a:r>
              </a:p>
            </p:txBody>
          </p:sp>
          <p:sp>
            <p:nvSpPr>
              <p:cNvPr id="172" name="TextBox 194">
                <a:extLst>
                  <a:ext uri="{FF2B5EF4-FFF2-40B4-BE49-F238E27FC236}">
                    <a16:creationId xmlns:a16="http://schemas.microsoft.com/office/drawing/2014/main" id="{249B4475-B1D3-5A4E-B579-2BDCB2E1CC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396" y="4055535"/>
                <a:ext cx="73219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action</a:t>
                </a:r>
              </a:p>
            </p:txBody>
          </p:sp>
          <p:cxnSp>
            <p:nvCxnSpPr>
              <p:cNvPr id="173" name="Straight Connector 195">
                <a:extLst>
                  <a:ext uri="{FF2B5EF4-FFF2-40B4-BE49-F238E27FC236}">
                    <a16:creationId xmlns:a16="http://schemas.microsoft.com/office/drawing/2014/main" id="{19682459-1A7B-1749-8325-B95C9F950F7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8264" y="4049182"/>
                <a:ext cx="1" cy="904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480A4ED-7EF1-B844-9E8D-5FC6F2A7E450}"/>
              </a:ext>
            </a:extLst>
          </p:cNvPr>
          <p:cNvGrpSpPr>
            <a:grpSpLocks/>
          </p:cNvGrpSpPr>
          <p:nvPr/>
        </p:nvGrpSpPr>
        <p:grpSpPr bwMode="auto">
          <a:xfrm>
            <a:off x="6340608" y="4510088"/>
            <a:ext cx="2894013" cy="2022475"/>
            <a:chOff x="5956617" y="4509743"/>
            <a:chExt cx="2893901" cy="2022127"/>
          </a:xfrm>
        </p:grpSpPr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B80A1654-F65B-9F4D-A9D7-45648B255D1A}"/>
                </a:ext>
              </a:extLst>
            </p:cNvPr>
            <p:cNvSpPr/>
            <p:nvPr/>
          </p:nvSpPr>
          <p:spPr>
            <a:xfrm flipH="1">
              <a:off x="5956617" y="4509743"/>
              <a:ext cx="2838340" cy="630129"/>
            </a:xfrm>
            <a:custGeom>
              <a:avLst/>
              <a:gdLst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30500 w 3026833"/>
                <a:gd name="connsiteY4" fmla="*/ 825500 h 846667"/>
                <a:gd name="connsiteX5" fmla="*/ 0 w 3026833"/>
                <a:gd name="connsiteY5" fmla="*/ 846667 h 846667"/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44304 w 3026833"/>
                <a:gd name="connsiteY4" fmla="*/ 839304 h 846667"/>
                <a:gd name="connsiteX5" fmla="*/ 0 w 3026833"/>
                <a:gd name="connsiteY5" fmla="*/ 846667 h 846667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3038 w 3045313"/>
                <a:gd name="connsiteY0" fmla="*/ 848898 h 848898"/>
                <a:gd name="connsiteX1" fmla="*/ 2225538 w 3045313"/>
                <a:gd name="connsiteY1" fmla="*/ 616064 h 848898"/>
                <a:gd name="connsiteX2" fmla="*/ 3029871 w 3045313"/>
                <a:gd name="connsiteY2" fmla="*/ 2231 h 848898"/>
                <a:gd name="connsiteX3" fmla="*/ 2754705 w 3045313"/>
                <a:gd name="connsiteY3" fmla="*/ 425564 h 848898"/>
                <a:gd name="connsiteX4" fmla="*/ 2747342 w 3045313"/>
                <a:gd name="connsiteY4" fmla="*/ 841535 h 848898"/>
                <a:gd name="connsiteX5" fmla="*/ 3038 w 3045313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  <a:gd name="connsiteX0" fmla="*/ 2979 w 2839117"/>
                <a:gd name="connsiteY0" fmla="*/ 630630 h 630630"/>
                <a:gd name="connsiteX1" fmla="*/ 2225479 w 2839117"/>
                <a:gd name="connsiteY1" fmla="*/ 397796 h 630630"/>
                <a:gd name="connsiteX2" fmla="*/ 2808948 w 2839117"/>
                <a:gd name="connsiteY2" fmla="*/ 4836 h 630630"/>
                <a:gd name="connsiteX3" fmla="*/ 2754646 w 2839117"/>
                <a:gd name="connsiteY3" fmla="*/ 207296 h 630630"/>
                <a:gd name="connsiteX4" fmla="*/ 2747283 w 2839117"/>
                <a:gd name="connsiteY4" fmla="*/ 623267 h 630630"/>
                <a:gd name="connsiteX5" fmla="*/ 2979 w 2839117"/>
                <a:gd name="connsiteY5" fmla="*/ 630630 h 63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39117" h="630630">
                  <a:moveTo>
                    <a:pt x="2979" y="630630"/>
                  </a:moveTo>
                  <a:cubicBezTo>
                    <a:pt x="-83988" y="593052"/>
                    <a:pt x="1757818" y="502095"/>
                    <a:pt x="2225479" y="397796"/>
                  </a:cubicBezTo>
                  <a:cubicBezTo>
                    <a:pt x="2693140" y="293497"/>
                    <a:pt x="2720754" y="36586"/>
                    <a:pt x="2808948" y="4836"/>
                  </a:cubicBezTo>
                  <a:cubicBezTo>
                    <a:pt x="2897142" y="-26914"/>
                    <a:pt x="2764923" y="104224"/>
                    <a:pt x="2754646" y="207296"/>
                  </a:cubicBezTo>
                  <a:cubicBezTo>
                    <a:pt x="2744369" y="310368"/>
                    <a:pt x="2727355" y="479087"/>
                    <a:pt x="2747283" y="623267"/>
                  </a:cubicBezTo>
                  <a:lnTo>
                    <a:pt x="2979" y="63063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lumMod val="75000"/>
                  </a:srgbClr>
                </a:gs>
              </a:gsLst>
              <a:lin ang="5400000" scaled="0"/>
              <a:tileRect/>
            </a:gradFill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76" name="Group 197">
              <a:extLst>
                <a:ext uri="{FF2B5EF4-FFF2-40B4-BE49-F238E27FC236}">
                  <a16:creationId xmlns:a16="http://schemas.microsoft.com/office/drawing/2014/main" id="{824D868E-4454-2F4C-8FD8-5F6E1E36AF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1592" y="5137149"/>
              <a:ext cx="2818926" cy="1394721"/>
              <a:chOff x="-999973" y="4042833"/>
              <a:chExt cx="2818926" cy="1394721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9AEE2DF9-71FE-BC4F-8EB6-54F7F0FD3D3A}"/>
                  </a:ext>
                </a:extLst>
              </p:cNvPr>
              <p:cNvSpPr/>
              <p:nvPr/>
            </p:nvSpPr>
            <p:spPr bwMode="auto">
              <a:xfrm>
                <a:off x="-978114" y="4042381"/>
                <a:ext cx="2778018" cy="134438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8" name="TextBox 199">
                <a:extLst>
                  <a:ext uri="{FF2B5EF4-FFF2-40B4-BE49-F238E27FC236}">
                    <a16:creationId xmlns:a16="http://schemas.microsoft.com/office/drawing/2014/main" id="{542445C6-6EF0-1C4B-A1EA-869135523E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99973" y="4360336"/>
                <a:ext cx="1715033" cy="1077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ingress port = 2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 Dst = 10.2.0.3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ingress port = 2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 Dst = 10.2.0.4</a:t>
                </a:r>
              </a:p>
            </p:txBody>
          </p:sp>
          <p:sp>
            <p:nvSpPr>
              <p:cNvPr id="179" name="TextBox 200">
                <a:extLst>
                  <a:ext uri="{FF2B5EF4-FFF2-40B4-BE49-F238E27FC236}">
                    <a16:creationId xmlns:a16="http://schemas.microsoft.com/office/drawing/2014/main" id="{A6E954E4-BF8A-3A40-A762-B6BEE7AEF6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1327" y="4474229"/>
                <a:ext cx="111961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forward(3)</a:t>
                </a:r>
              </a:p>
            </p:txBody>
          </p:sp>
          <p:cxnSp>
            <p:nvCxnSpPr>
              <p:cNvPr id="180" name="Straight Connector 201">
                <a:extLst>
                  <a:ext uri="{FF2B5EF4-FFF2-40B4-BE49-F238E27FC236}">
                    <a16:creationId xmlns:a16="http://schemas.microsoft.com/office/drawing/2014/main" id="{A752B4ED-0C1F-4940-AAC0-63E8ACFA2AD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94833" y="4402666"/>
                <a:ext cx="27940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1" name="TextBox 202">
                <a:extLst>
                  <a:ext uri="{FF2B5EF4-FFF2-40B4-BE49-F238E27FC236}">
                    <a16:creationId xmlns:a16="http://schemas.microsoft.com/office/drawing/2014/main" id="{4CA61839-5823-3549-9DCB-FE8DCC36D1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674004" y="4051301"/>
                <a:ext cx="74341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match</a:t>
                </a:r>
              </a:p>
            </p:txBody>
          </p:sp>
          <p:sp>
            <p:nvSpPr>
              <p:cNvPr id="182" name="TextBox 203">
                <a:extLst>
                  <a:ext uri="{FF2B5EF4-FFF2-40B4-BE49-F238E27FC236}">
                    <a16:creationId xmlns:a16="http://schemas.microsoft.com/office/drawing/2014/main" id="{7514D657-EC53-9E4C-B66E-1C5E795ADC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396" y="4055535"/>
                <a:ext cx="73219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action</a:t>
                </a:r>
              </a:p>
            </p:txBody>
          </p:sp>
          <p:cxnSp>
            <p:nvCxnSpPr>
              <p:cNvPr id="183" name="Straight Connector 204">
                <a:extLst>
                  <a:ext uri="{FF2B5EF4-FFF2-40B4-BE49-F238E27FC236}">
                    <a16:creationId xmlns:a16="http://schemas.microsoft.com/office/drawing/2014/main" id="{E25402CA-C61C-E345-A963-3280E278340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60503" y="4042833"/>
                <a:ext cx="4690" cy="13494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" name="Straight Connector 205">
                <a:extLst>
                  <a:ext uri="{FF2B5EF4-FFF2-40B4-BE49-F238E27FC236}">
                    <a16:creationId xmlns:a16="http://schemas.microsoft.com/office/drawing/2014/main" id="{0C898F1E-139E-564D-BCAD-5508B13EB6C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75047" y="4896787"/>
                <a:ext cx="27940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5" name="TextBox 206">
                <a:extLst>
                  <a:ext uri="{FF2B5EF4-FFF2-40B4-BE49-F238E27FC236}">
                    <a16:creationId xmlns:a16="http://schemas.microsoft.com/office/drawing/2014/main" id="{090CAD62-F5C2-AC4D-8F08-9E4D420505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0712" y="4973448"/>
                <a:ext cx="111961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forward(4)</a:t>
                </a:r>
              </a:p>
            </p:txBody>
          </p:sp>
        </p:grp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E9352B8-0B71-B84D-8238-807CCAC1D461}"/>
              </a:ext>
            </a:extLst>
          </p:cNvPr>
          <p:cNvGrpSpPr>
            <a:grpSpLocks/>
          </p:cNvGrpSpPr>
          <p:nvPr/>
        </p:nvGrpSpPr>
        <p:grpSpPr bwMode="auto">
          <a:xfrm>
            <a:off x="971683" y="4398137"/>
            <a:ext cx="3089275" cy="2001837"/>
            <a:chOff x="587526" y="4569769"/>
            <a:chExt cx="3089750" cy="2002482"/>
          </a:xfrm>
        </p:grpSpPr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1A6E741D-821B-5E4E-B022-0D497A8BED90}"/>
                </a:ext>
              </a:extLst>
            </p:cNvPr>
            <p:cNvSpPr/>
            <p:nvPr/>
          </p:nvSpPr>
          <p:spPr>
            <a:xfrm>
              <a:off x="631983" y="4569769"/>
              <a:ext cx="3045293" cy="849586"/>
            </a:xfrm>
            <a:custGeom>
              <a:avLst/>
              <a:gdLst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30500 w 3026833"/>
                <a:gd name="connsiteY4" fmla="*/ 825500 h 846667"/>
                <a:gd name="connsiteX5" fmla="*/ 0 w 3026833"/>
                <a:gd name="connsiteY5" fmla="*/ 846667 h 846667"/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44304 w 3026833"/>
                <a:gd name="connsiteY4" fmla="*/ 839304 h 846667"/>
                <a:gd name="connsiteX5" fmla="*/ 0 w 3026833"/>
                <a:gd name="connsiteY5" fmla="*/ 846667 h 846667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3038 w 3045313"/>
                <a:gd name="connsiteY0" fmla="*/ 848898 h 848898"/>
                <a:gd name="connsiteX1" fmla="*/ 2225538 w 3045313"/>
                <a:gd name="connsiteY1" fmla="*/ 616064 h 848898"/>
                <a:gd name="connsiteX2" fmla="*/ 3029871 w 3045313"/>
                <a:gd name="connsiteY2" fmla="*/ 2231 h 848898"/>
                <a:gd name="connsiteX3" fmla="*/ 2754705 w 3045313"/>
                <a:gd name="connsiteY3" fmla="*/ 425564 h 848898"/>
                <a:gd name="connsiteX4" fmla="*/ 2747342 w 3045313"/>
                <a:gd name="connsiteY4" fmla="*/ 841535 h 848898"/>
                <a:gd name="connsiteX5" fmla="*/ 3038 w 3045313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5074" h="848898">
                  <a:moveTo>
                    <a:pt x="2799" y="848898"/>
                  </a:moveTo>
                  <a:cubicBezTo>
                    <a:pt x="-84168" y="811320"/>
                    <a:pt x="1881874" y="743370"/>
                    <a:pt x="2225299" y="616064"/>
                  </a:cubicBezTo>
                  <a:cubicBezTo>
                    <a:pt x="2568724" y="488758"/>
                    <a:pt x="2941438" y="33981"/>
                    <a:pt x="3029632" y="2231"/>
                  </a:cubicBezTo>
                  <a:cubicBezTo>
                    <a:pt x="3117826" y="-29519"/>
                    <a:pt x="2801554" y="285680"/>
                    <a:pt x="2754466" y="425564"/>
                  </a:cubicBezTo>
                  <a:cubicBezTo>
                    <a:pt x="2707378" y="565448"/>
                    <a:pt x="2727175" y="697355"/>
                    <a:pt x="2747103" y="841535"/>
                  </a:cubicBezTo>
                  <a:lnTo>
                    <a:pt x="2799" y="8488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lumMod val="75000"/>
                  </a:srgbClr>
                </a:gs>
              </a:gsLst>
              <a:lin ang="5400000" scaled="0"/>
              <a:tileRect/>
            </a:gradFill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88" name="Group 50">
              <a:extLst>
                <a:ext uri="{FF2B5EF4-FFF2-40B4-BE49-F238E27FC236}">
                  <a16:creationId xmlns:a16="http://schemas.microsoft.com/office/drawing/2014/main" id="{BE1DE1B9-E78B-9240-B4C1-CDE0143B5E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526" y="5408083"/>
              <a:ext cx="2799140" cy="1164168"/>
              <a:chOff x="-999973" y="4042832"/>
              <a:chExt cx="2799140" cy="1164168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AB812EA-84E0-364C-BF4E-C310D6EE648D}"/>
                  </a:ext>
                </a:extLst>
              </p:cNvPr>
              <p:cNvSpPr/>
              <p:nvPr/>
            </p:nvSpPr>
            <p:spPr bwMode="auto">
              <a:xfrm>
                <a:off x="-977745" y="4042988"/>
                <a:ext cx="2776965" cy="11640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90" name="TextBox 8">
                <a:extLst>
                  <a:ext uri="{FF2B5EF4-FFF2-40B4-BE49-F238E27FC236}">
                    <a16:creationId xmlns:a16="http://schemas.microsoft.com/office/drawing/2014/main" id="{4B4E36AE-BDA7-784C-B123-CD19BFF0A8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99973" y="4360336"/>
                <a:ext cx="1646504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ingress port = 1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 Src = 10.3.*.*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 Dst = 10.2.*.*</a:t>
                </a:r>
              </a:p>
            </p:txBody>
          </p:sp>
          <p:sp>
            <p:nvSpPr>
              <p:cNvPr id="191" name="TextBox 183">
                <a:extLst>
                  <a:ext uri="{FF2B5EF4-FFF2-40B4-BE49-F238E27FC236}">
                    <a16:creationId xmlns:a16="http://schemas.microsoft.com/office/drawing/2014/main" id="{1048FAFD-39AC-F541-8FA4-CACDC171AF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6427" y="4576235"/>
                <a:ext cx="111961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forward(4)</a:t>
                </a:r>
              </a:p>
            </p:txBody>
          </p:sp>
          <p:cxnSp>
            <p:nvCxnSpPr>
              <p:cNvPr id="192" name="Straight Connector 14">
                <a:extLst>
                  <a:ext uri="{FF2B5EF4-FFF2-40B4-BE49-F238E27FC236}">
                    <a16:creationId xmlns:a16="http://schemas.microsoft.com/office/drawing/2014/main" id="{CC779584-6E1A-5F48-993C-109EE3DA572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94833" y="4402666"/>
                <a:ext cx="27940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3" name="TextBox 185">
                <a:extLst>
                  <a:ext uri="{FF2B5EF4-FFF2-40B4-BE49-F238E27FC236}">
                    <a16:creationId xmlns:a16="http://schemas.microsoft.com/office/drawing/2014/main" id="{1B44CA55-C29F-9F46-A24C-C6280EF8E4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674004" y="4051301"/>
                <a:ext cx="74341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match</a:t>
                </a:r>
              </a:p>
            </p:txBody>
          </p:sp>
          <p:sp>
            <p:nvSpPr>
              <p:cNvPr id="194" name="TextBox 186">
                <a:extLst>
                  <a:ext uri="{FF2B5EF4-FFF2-40B4-BE49-F238E27FC236}">
                    <a16:creationId xmlns:a16="http://schemas.microsoft.com/office/drawing/2014/main" id="{1484E893-7E74-0044-8E63-B81C5E9BAF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396" y="4055535"/>
                <a:ext cx="73219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action</a:t>
                </a:r>
              </a:p>
            </p:txBody>
          </p:sp>
          <p:cxnSp>
            <p:nvCxnSpPr>
              <p:cNvPr id="195" name="Straight Connector 187">
                <a:extLst>
                  <a:ext uri="{FF2B5EF4-FFF2-40B4-BE49-F238E27FC236}">
                    <a16:creationId xmlns:a16="http://schemas.microsoft.com/office/drawing/2014/main" id="{3C549993-9413-7245-A5F5-7AFA653CCB9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34998" y="4042833"/>
                <a:ext cx="0" cy="11641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cxnSp>
        <p:nvCxnSpPr>
          <p:cNvPr id="196" name="Straight Connector 13">
            <a:extLst>
              <a:ext uri="{FF2B5EF4-FFF2-40B4-BE49-F238E27FC236}">
                <a16:creationId xmlns:a16="http://schemas.microsoft.com/office/drawing/2014/main" id="{CB40D880-161F-974F-A9EE-DC429D8528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45096" y="2562225"/>
            <a:ext cx="2157412" cy="18462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7" name="Straight Connector 11">
            <a:extLst>
              <a:ext uri="{FF2B5EF4-FFF2-40B4-BE49-F238E27FC236}">
                <a16:creationId xmlns:a16="http://schemas.microsoft.com/office/drawing/2014/main" id="{F369C91E-6275-2C49-8D03-6AFE694C55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4496" y="4497388"/>
            <a:ext cx="20462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8" name="Straight Connector 6">
            <a:extLst>
              <a:ext uri="{FF2B5EF4-FFF2-40B4-BE49-F238E27FC236}">
                <a16:creationId xmlns:a16="http://schemas.microsoft.com/office/drawing/2014/main" id="{8130AC3F-4D6F-7145-8F66-CD05FE33E6E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26058" y="2690813"/>
            <a:ext cx="0" cy="157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9" name="Straight Connector 64">
            <a:extLst>
              <a:ext uri="{FF2B5EF4-FFF2-40B4-BE49-F238E27FC236}">
                <a16:creationId xmlns:a16="http://schemas.microsoft.com/office/drawing/2014/main" id="{D53BF40B-1E44-474A-A1E4-88E387FB21E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346708" y="3154363"/>
            <a:ext cx="1477963" cy="1311275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4B29DE4-2EEB-D84D-9D70-6BD80FD57EAC}"/>
              </a:ext>
            </a:extLst>
          </p:cNvPr>
          <p:cNvCxnSpPr/>
          <p:nvPr/>
        </p:nvCxnSpPr>
        <p:spPr>
          <a:xfrm flipH="1" flipV="1">
            <a:off x="4294321" y="4567238"/>
            <a:ext cx="6350" cy="65722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4FF8069-D6E8-734F-B1D2-6BE329F879C7}"/>
              </a:ext>
            </a:extLst>
          </p:cNvPr>
          <p:cNvCxnSpPr/>
          <p:nvPr/>
        </p:nvCxnSpPr>
        <p:spPr>
          <a:xfrm>
            <a:off x="3338646" y="4524375"/>
            <a:ext cx="531812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02" name="Group 44">
            <a:extLst>
              <a:ext uri="{FF2B5EF4-FFF2-40B4-BE49-F238E27FC236}">
                <a16:creationId xmlns:a16="http://schemas.microsoft.com/office/drawing/2014/main" id="{9C4002D9-DF30-D144-9386-64ED23FED52F}"/>
              </a:ext>
            </a:extLst>
          </p:cNvPr>
          <p:cNvGrpSpPr>
            <a:grpSpLocks/>
          </p:cNvGrpSpPr>
          <p:nvPr/>
        </p:nvGrpSpPr>
        <p:grpSpPr bwMode="auto">
          <a:xfrm>
            <a:off x="2740158" y="4043363"/>
            <a:ext cx="757238" cy="628650"/>
            <a:chOff x="-44" y="1473"/>
            <a:chExt cx="981" cy="1105"/>
          </a:xfrm>
        </p:grpSpPr>
        <p:pic>
          <p:nvPicPr>
            <p:cNvPr id="203" name="Picture 45" descr="desktop_computer_stylized_medium">
              <a:extLst>
                <a:ext uri="{FF2B5EF4-FFF2-40B4-BE49-F238E27FC236}">
                  <a16:creationId xmlns:a16="http://schemas.microsoft.com/office/drawing/2014/main" id="{A8DDFC57-A653-E643-878F-2786E68F6B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" name="Freeform 46">
              <a:extLst>
                <a:ext uri="{FF2B5EF4-FFF2-40B4-BE49-F238E27FC236}">
                  <a16:creationId xmlns:a16="http://schemas.microsoft.com/office/drawing/2014/main" id="{3015E4EC-FEA9-5542-ACE6-63401E8006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05" name="Group 44">
            <a:extLst>
              <a:ext uri="{FF2B5EF4-FFF2-40B4-BE49-F238E27FC236}">
                <a16:creationId xmlns:a16="http://schemas.microsoft.com/office/drawing/2014/main" id="{F77FDB30-E2C1-8043-AA3D-41C5428CD580}"/>
              </a:ext>
            </a:extLst>
          </p:cNvPr>
          <p:cNvGrpSpPr>
            <a:grpSpLocks/>
          </p:cNvGrpSpPr>
          <p:nvPr/>
        </p:nvGrpSpPr>
        <p:grpSpPr bwMode="auto">
          <a:xfrm>
            <a:off x="3803783" y="4892675"/>
            <a:ext cx="757238" cy="628650"/>
            <a:chOff x="188" y="1473"/>
            <a:chExt cx="981" cy="1105"/>
          </a:xfrm>
        </p:grpSpPr>
        <p:pic>
          <p:nvPicPr>
            <p:cNvPr id="206" name="Picture 45" descr="desktop_computer_stylized_medium">
              <a:extLst>
                <a:ext uri="{FF2B5EF4-FFF2-40B4-BE49-F238E27FC236}">
                  <a16:creationId xmlns:a16="http://schemas.microsoft.com/office/drawing/2014/main" id="{1052E4EA-6FEA-844A-A25A-AF2C0B49F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8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7" name="Freeform 46">
              <a:extLst>
                <a:ext uri="{FF2B5EF4-FFF2-40B4-BE49-F238E27FC236}">
                  <a16:creationId xmlns:a16="http://schemas.microsoft.com/office/drawing/2014/main" id="{539D824A-2830-1A42-AF13-8ADCB10DAC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8" y="1587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08" name="TextBox 9">
            <a:extLst>
              <a:ext uri="{FF2B5EF4-FFF2-40B4-BE49-F238E27FC236}">
                <a16:creationId xmlns:a16="http://schemas.microsoft.com/office/drawing/2014/main" id="{6EDEBC7E-1ACA-5B44-9D83-8900509C0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5917" y="4216884"/>
            <a:ext cx="83343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Host h1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10.1.0.1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9" name="TextBox 58">
            <a:extLst>
              <a:ext uri="{FF2B5EF4-FFF2-40B4-BE49-F238E27FC236}">
                <a16:creationId xmlns:a16="http://schemas.microsoft.com/office/drawing/2014/main" id="{E1178F66-20DC-9147-A60A-B4A736E8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312" y="5453407"/>
            <a:ext cx="8334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Host h2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10.1.0.2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A1F07088-AD69-CB45-9BB2-8DB8C9FEDA25}"/>
              </a:ext>
            </a:extLst>
          </p:cNvPr>
          <p:cNvCxnSpPr/>
          <p:nvPr/>
        </p:nvCxnSpPr>
        <p:spPr>
          <a:xfrm flipV="1">
            <a:off x="5992946" y="4568825"/>
            <a:ext cx="306387" cy="490538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76CB3FF4-5E87-DD4D-9275-FA1D2385BBC2}"/>
              </a:ext>
            </a:extLst>
          </p:cNvPr>
          <p:cNvCxnSpPr/>
          <p:nvPr/>
        </p:nvCxnSpPr>
        <p:spPr>
          <a:xfrm>
            <a:off x="6747008" y="4448175"/>
            <a:ext cx="531813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12" name="Group 44">
            <a:extLst>
              <a:ext uri="{FF2B5EF4-FFF2-40B4-BE49-F238E27FC236}">
                <a16:creationId xmlns:a16="http://schemas.microsoft.com/office/drawing/2014/main" id="{AF067C68-E87B-E64B-9EA0-8C576193E2D5}"/>
              </a:ext>
            </a:extLst>
          </p:cNvPr>
          <p:cNvGrpSpPr>
            <a:grpSpLocks/>
          </p:cNvGrpSpPr>
          <p:nvPr/>
        </p:nvGrpSpPr>
        <p:grpSpPr bwMode="auto">
          <a:xfrm>
            <a:off x="6953383" y="4221163"/>
            <a:ext cx="757238" cy="628650"/>
            <a:chOff x="-44" y="1473"/>
            <a:chExt cx="981" cy="1105"/>
          </a:xfrm>
        </p:grpSpPr>
        <p:pic>
          <p:nvPicPr>
            <p:cNvPr id="213" name="Picture 45" descr="desktop_computer_stylized_medium">
              <a:extLst>
                <a:ext uri="{FF2B5EF4-FFF2-40B4-BE49-F238E27FC236}">
                  <a16:creationId xmlns:a16="http://schemas.microsoft.com/office/drawing/2014/main" id="{58222FD7-FAC0-9048-861D-C7FB905DA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4" name="Freeform 46">
              <a:extLst>
                <a:ext uri="{FF2B5EF4-FFF2-40B4-BE49-F238E27FC236}">
                  <a16:creationId xmlns:a16="http://schemas.microsoft.com/office/drawing/2014/main" id="{4F99949B-902B-5C48-B8F4-C60B9A1C94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15" name="Group 44">
            <a:extLst>
              <a:ext uri="{FF2B5EF4-FFF2-40B4-BE49-F238E27FC236}">
                <a16:creationId xmlns:a16="http://schemas.microsoft.com/office/drawing/2014/main" id="{BB96A80F-DF20-D84A-83F9-B02CA294C3CB}"/>
              </a:ext>
            </a:extLst>
          </p:cNvPr>
          <p:cNvGrpSpPr>
            <a:grpSpLocks/>
          </p:cNvGrpSpPr>
          <p:nvPr/>
        </p:nvGrpSpPr>
        <p:grpSpPr bwMode="auto">
          <a:xfrm>
            <a:off x="5475421" y="4835525"/>
            <a:ext cx="757237" cy="628650"/>
            <a:chOff x="-44" y="1473"/>
            <a:chExt cx="981" cy="1105"/>
          </a:xfrm>
        </p:grpSpPr>
        <p:pic>
          <p:nvPicPr>
            <p:cNvPr id="216" name="Picture 45" descr="desktop_computer_stylized_medium">
              <a:extLst>
                <a:ext uri="{FF2B5EF4-FFF2-40B4-BE49-F238E27FC236}">
                  <a16:creationId xmlns:a16="http://schemas.microsoft.com/office/drawing/2014/main" id="{33CD0307-64FA-664C-937F-8AEF1F767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7" name="Freeform 46">
              <a:extLst>
                <a:ext uri="{FF2B5EF4-FFF2-40B4-BE49-F238E27FC236}">
                  <a16:creationId xmlns:a16="http://schemas.microsoft.com/office/drawing/2014/main" id="{7E09CDE0-C828-BD49-ABFC-D01B3B7779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18" name="TextBox 70">
            <a:extLst>
              <a:ext uri="{FF2B5EF4-FFF2-40B4-BE49-F238E27FC236}">
                <a16:creationId xmlns:a16="http://schemas.microsoft.com/office/drawing/2014/main" id="{F1E4672C-055C-0040-BA1C-1B569384F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5947" y="4249738"/>
            <a:ext cx="8334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Host h4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10.2.0.4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9" name="TextBox 71">
            <a:extLst>
              <a:ext uri="{FF2B5EF4-FFF2-40B4-BE49-F238E27FC236}">
                <a16:creationId xmlns:a16="http://schemas.microsoft.com/office/drawing/2014/main" id="{7D1D7A82-2B90-124D-8B70-788F9A13A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907" y="5349807"/>
            <a:ext cx="8334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Host h3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10.2.0.3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2B5B59C-D9F3-FA4D-8B80-E6E965F14CB4}"/>
              </a:ext>
            </a:extLst>
          </p:cNvPr>
          <p:cNvCxnSpPr/>
          <p:nvPr/>
        </p:nvCxnSpPr>
        <p:spPr>
          <a:xfrm>
            <a:off x="3349758" y="2681288"/>
            <a:ext cx="706438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46ED07FB-874E-784B-B948-DE3F22F518D9}"/>
              </a:ext>
            </a:extLst>
          </p:cNvPr>
          <p:cNvCxnSpPr/>
          <p:nvPr/>
        </p:nvCxnSpPr>
        <p:spPr>
          <a:xfrm flipV="1">
            <a:off x="4327658" y="2014538"/>
            <a:ext cx="0" cy="474662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22" name="Group 44">
            <a:extLst>
              <a:ext uri="{FF2B5EF4-FFF2-40B4-BE49-F238E27FC236}">
                <a16:creationId xmlns:a16="http://schemas.microsoft.com/office/drawing/2014/main" id="{7AD81740-508B-C947-8F31-2442A83D9910}"/>
              </a:ext>
            </a:extLst>
          </p:cNvPr>
          <p:cNvGrpSpPr>
            <a:grpSpLocks/>
          </p:cNvGrpSpPr>
          <p:nvPr/>
        </p:nvGrpSpPr>
        <p:grpSpPr bwMode="auto">
          <a:xfrm>
            <a:off x="3846646" y="1622425"/>
            <a:ext cx="757237" cy="628650"/>
            <a:chOff x="-44" y="1473"/>
            <a:chExt cx="981" cy="1105"/>
          </a:xfrm>
        </p:grpSpPr>
        <p:pic>
          <p:nvPicPr>
            <p:cNvPr id="223" name="Picture 45" descr="desktop_computer_stylized_medium">
              <a:extLst>
                <a:ext uri="{FF2B5EF4-FFF2-40B4-BE49-F238E27FC236}">
                  <a16:creationId xmlns:a16="http://schemas.microsoft.com/office/drawing/2014/main" id="{2C016883-9484-5C4D-B14D-EA3364FB62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4" name="Freeform 46">
              <a:extLst>
                <a:ext uri="{FF2B5EF4-FFF2-40B4-BE49-F238E27FC236}">
                  <a16:creationId xmlns:a16="http://schemas.microsoft.com/office/drawing/2014/main" id="{F5C81A08-61C3-3E43-A943-49A53106C8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25" name="Group 44">
            <a:extLst>
              <a:ext uri="{FF2B5EF4-FFF2-40B4-BE49-F238E27FC236}">
                <a16:creationId xmlns:a16="http://schemas.microsoft.com/office/drawing/2014/main" id="{8C13A896-FAF2-1944-9E6A-653D596FBABE}"/>
              </a:ext>
            </a:extLst>
          </p:cNvPr>
          <p:cNvGrpSpPr>
            <a:grpSpLocks/>
          </p:cNvGrpSpPr>
          <p:nvPr/>
        </p:nvGrpSpPr>
        <p:grpSpPr bwMode="auto">
          <a:xfrm>
            <a:off x="2792546" y="2561879"/>
            <a:ext cx="757237" cy="628650"/>
            <a:chOff x="-44" y="1473"/>
            <a:chExt cx="981" cy="1105"/>
          </a:xfrm>
        </p:grpSpPr>
        <p:pic>
          <p:nvPicPr>
            <p:cNvPr id="226" name="Picture 45" descr="desktop_computer_stylized_medium">
              <a:extLst>
                <a:ext uri="{FF2B5EF4-FFF2-40B4-BE49-F238E27FC236}">
                  <a16:creationId xmlns:a16="http://schemas.microsoft.com/office/drawing/2014/main" id="{170E5B83-C729-6B4F-8607-FA40D2628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7" name="Freeform 46">
              <a:extLst>
                <a:ext uri="{FF2B5EF4-FFF2-40B4-BE49-F238E27FC236}">
                  <a16:creationId xmlns:a16="http://schemas.microsoft.com/office/drawing/2014/main" id="{DA39ACBD-A915-6D4A-817E-BF1203C22A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28" name="TextBox 83">
            <a:extLst>
              <a:ext uri="{FF2B5EF4-FFF2-40B4-BE49-F238E27FC236}">
                <a16:creationId xmlns:a16="http://schemas.microsoft.com/office/drawing/2014/main" id="{30CFD95A-683A-934C-A7FE-C30EB2568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1446" y="3065116"/>
            <a:ext cx="8334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Host h5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10.3.0.5</a:t>
            </a:r>
          </a:p>
        </p:txBody>
      </p:sp>
      <p:sp>
        <p:nvSpPr>
          <p:cNvPr id="229" name="TextBox 92">
            <a:extLst>
              <a:ext uri="{FF2B5EF4-FFF2-40B4-BE49-F238E27FC236}">
                <a16:creationId xmlns:a16="http://schemas.microsoft.com/office/drawing/2014/main" id="{988CB387-3820-3A4C-A283-BDC5D16D3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9558" y="3949700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s1</a:t>
            </a:r>
          </a:p>
        </p:txBody>
      </p:sp>
      <p:sp>
        <p:nvSpPr>
          <p:cNvPr id="230" name="TextBox 93">
            <a:extLst>
              <a:ext uri="{FF2B5EF4-FFF2-40B4-BE49-F238E27FC236}">
                <a16:creationId xmlns:a16="http://schemas.microsoft.com/office/drawing/2014/main" id="{CBFD7310-8113-634E-8357-DF51674B5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146" y="3976688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s2</a:t>
            </a:r>
          </a:p>
        </p:txBody>
      </p:sp>
      <p:sp>
        <p:nvSpPr>
          <p:cNvPr id="231" name="TextBox 94">
            <a:extLst>
              <a:ext uri="{FF2B5EF4-FFF2-40B4-BE49-F238E27FC236}">
                <a16:creationId xmlns:a16="http://schemas.microsoft.com/office/drawing/2014/main" id="{3350DC8E-7B2E-2744-9A7F-5D80CDC27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7046" y="2168525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s3</a:t>
            </a:r>
          </a:p>
        </p:txBody>
      </p:sp>
      <p:cxnSp>
        <p:nvCxnSpPr>
          <p:cNvPr id="232" name="Straight Connector 99">
            <a:extLst>
              <a:ext uri="{FF2B5EF4-FFF2-40B4-BE49-F238E27FC236}">
                <a16:creationId xmlns:a16="http://schemas.microsoft.com/office/drawing/2014/main" id="{D82A6EC4-C796-AD40-976D-1FD13F41BA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46708" y="2871788"/>
            <a:ext cx="1392238" cy="219075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3" name="Straight Connector 102">
            <a:extLst>
              <a:ext uri="{FF2B5EF4-FFF2-40B4-BE49-F238E27FC236}">
                <a16:creationId xmlns:a16="http://schemas.microsoft.com/office/drawing/2014/main" id="{168D649A-E996-4E4B-9CE2-4CE19077F1E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24671" y="3154363"/>
            <a:ext cx="533400" cy="976312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4" name="TextBox 108">
            <a:extLst>
              <a:ext uri="{FF2B5EF4-FFF2-40B4-BE49-F238E27FC236}">
                <a16:creationId xmlns:a16="http://schemas.microsoft.com/office/drawing/2014/main" id="{C24D254F-852A-5041-BE42-3D1E0FD07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8108" y="2173288"/>
            <a:ext cx="2714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35" name="TextBox 109">
            <a:extLst>
              <a:ext uri="{FF2B5EF4-FFF2-40B4-BE49-F238E27FC236}">
                <a16:creationId xmlns:a16="http://schemas.microsoft.com/office/drawing/2014/main" id="{1B4722FF-BC4E-B24E-AAF9-4CFBDCD18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9796" y="2419350"/>
            <a:ext cx="273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6" name="TextBox 110">
            <a:extLst>
              <a:ext uri="{FF2B5EF4-FFF2-40B4-BE49-F238E27FC236}">
                <a16:creationId xmlns:a16="http://schemas.microsoft.com/office/drawing/2014/main" id="{99E43DED-25B4-764C-B475-987E9899A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8096" y="2790894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37" name="TextBox 111">
            <a:extLst>
              <a:ext uri="{FF2B5EF4-FFF2-40B4-BE49-F238E27FC236}">
                <a16:creationId xmlns:a16="http://schemas.microsoft.com/office/drawing/2014/main" id="{60CD7B1B-6C0C-414A-A6F4-2C724B11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933" y="2687638"/>
            <a:ext cx="2746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38" name="TextBox 112">
            <a:extLst>
              <a:ext uri="{FF2B5EF4-FFF2-40B4-BE49-F238E27FC236}">
                <a16:creationId xmlns:a16="http://schemas.microsoft.com/office/drawing/2014/main" id="{36B76F06-8CE7-0E41-A3A1-18B5E468B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1271" y="400685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39" name="TextBox 113">
            <a:extLst>
              <a:ext uri="{FF2B5EF4-FFF2-40B4-BE49-F238E27FC236}">
                <a16:creationId xmlns:a16="http://schemas.microsoft.com/office/drawing/2014/main" id="{B38FAB30-55A3-AD46-B047-E929AAD42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4083" y="4276725"/>
            <a:ext cx="2746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0" name="TextBox 114">
            <a:extLst>
              <a:ext uri="{FF2B5EF4-FFF2-40B4-BE49-F238E27FC236}">
                <a16:creationId xmlns:a16="http://schemas.microsoft.com/office/drawing/2014/main" id="{6209C114-B4AA-A244-982D-EBB94D82C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671" y="4624388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41" name="TextBox 115">
            <a:extLst>
              <a:ext uri="{FF2B5EF4-FFF2-40B4-BE49-F238E27FC236}">
                <a16:creationId xmlns:a16="http://schemas.microsoft.com/office/drawing/2014/main" id="{3C3609FE-6138-874F-A89C-6F8C711D3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671" y="4437063"/>
            <a:ext cx="2730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42" name="TextBox 117">
            <a:extLst>
              <a:ext uri="{FF2B5EF4-FFF2-40B4-BE49-F238E27FC236}">
                <a16:creationId xmlns:a16="http://schemas.microsoft.com/office/drawing/2014/main" id="{9D634780-9369-0148-8A46-086906AB7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971" y="408940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3" name="TextBox 118">
            <a:extLst>
              <a:ext uri="{FF2B5EF4-FFF2-40B4-BE49-F238E27FC236}">
                <a16:creationId xmlns:a16="http://schemas.microsoft.com/office/drawing/2014/main" id="{6F9BC31D-23BD-554C-A935-0C3ED713F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396" y="4437063"/>
            <a:ext cx="2746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4" name="TextBox 119">
            <a:extLst>
              <a:ext uri="{FF2B5EF4-FFF2-40B4-BE49-F238E27FC236}">
                <a16:creationId xmlns:a16="http://schemas.microsoft.com/office/drawing/2014/main" id="{E42C8FB7-C2F4-7E49-AD30-C67257B59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0108" y="46418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45" name="TextBox 120">
            <a:extLst>
              <a:ext uri="{FF2B5EF4-FFF2-40B4-BE49-F238E27FC236}">
                <a16:creationId xmlns:a16="http://schemas.microsoft.com/office/drawing/2014/main" id="{89A9F45F-6E86-9A4C-AF52-070A9E3AE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8908" y="4394200"/>
            <a:ext cx="2746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46" name="TextBox 150">
            <a:extLst>
              <a:ext uri="{FF2B5EF4-FFF2-40B4-BE49-F238E27FC236}">
                <a16:creationId xmlns:a16="http://schemas.microsoft.com/office/drawing/2014/main" id="{54FFEFDD-84AB-484A-93F2-66AB84A2B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9291" y="1666393"/>
            <a:ext cx="835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Host h6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10.3.0.6</a:t>
            </a:r>
          </a:p>
        </p:txBody>
      </p:sp>
      <p:grpSp>
        <p:nvGrpSpPr>
          <p:cNvPr id="277" name="Group 88">
            <a:extLst>
              <a:ext uri="{FF2B5EF4-FFF2-40B4-BE49-F238E27FC236}">
                <a16:creationId xmlns:a16="http://schemas.microsoft.com/office/drawing/2014/main" id="{7A022A32-83B1-5748-9221-800D0CFB34B0}"/>
              </a:ext>
            </a:extLst>
          </p:cNvPr>
          <p:cNvGrpSpPr>
            <a:grpSpLocks/>
          </p:cNvGrpSpPr>
          <p:nvPr/>
        </p:nvGrpSpPr>
        <p:grpSpPr bwMode="auto">
          <a:xfrm>
            <a:off x="5400808" y="1862138"/>
            <a:ext cx="1270000" cy="1482725"/>
            <a:chOff x="5418667" y="1587500"/>
            <a:chExt cx="1270000" cy="1481667"/>
          </a:xfrm>
        </p:grpSpPr>
        <p:grpSp>
          <p:nvGrpSpPr>
            <p:cNvPr id="278" name="Group 79">
              <a:extLst>
                <a:ext uri="{FF2B5EF4-FFF2-40B4-BE49-F238E27FC236}">
                  <a16:creationId xmlns:a16="http://schemas.microsoft.com/office/drawing/2014/main" id="{ACD5087A-4126-5D4A-B13B-F67F7506A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40087" y="1742411"/>
              <a:ext cx="1047344" cy="1163369"/>
              <a:chOff x="5440087" y="1742411"/>
              <a:chExt cx="1047344" cy="1163369"/>
            </a:xfrm>
          </p:grpSpPr>
          <p:grpSp>
            <p:nvGrpSpPr>
              <p:cNvPr id="280" name="Group 950">
                <a:extLst>
                  <a:ext uri="{FF2B5EF4-FFF2-40B4-BE49-F238E27FC236}">
                    <a16:creationId xmlns:a16="http://schemas.microsoft.com/office/drawing/2014/main" id="{21D68A0A-9909-D449-98B0-19D7C2FB75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38397" y="2273382"/>
                <a:ext cx="350328" cy="632398"/>
                <a:chOff x="4140" y="429"/>
                <a:chExt cx="1425" cy="2396"/>
              </a:xfrm>
            </p:grpSpPr>
            <p:sp>
              <p:nvSpPr>
                <p:cNvPr id="283" name="Freeform 951">
                  <a:extLst>
                    <a:ext uri="{FF2B5EF4-FFF2-40B4-BE49-F238E27FC236}">
                      <a16:creationId xmlns:a16="http://schemas.microsoft.com/office/drawing/2014/main" id="{E3817A04-160B-F442-A0EE-4B30F2EE81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84" name="Rectangle 952">
                  <a:extLst>
                    <a:ext uri="{FF2B5EF4-FFF2-40B4-BE49-F238E27FC236}">
                      <a16:creationId xmlns:a16="http://schemas.microsoft.com/office/drawing/2014/main" id="{75B67217-BB62-6248-BD4E-EB9548DDB4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5" name="Freeform 953">
                  <a:extLst>
                    <a:ext uri="{FF2B5EF4-FFF2-40B4-BE49-F238E27FC236}">
                      <a16:creationId xmlns:a16="http://schemas.microsoft.com/office/drawing/2014/main" id="{B318F2C8-1650-8646-8E8D-A78555EC0C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86" name="Freeform 954">
                  <a:extLst>
                    <a:ext uri="{FF2B5EF4-FFF2-40B4-BE49-F238E27FC236}">
                      <a16:creationId xmlns:a16="http://schemas.microsoft.com/office/drawing/2014/main" id="{04D05301-60BD-FC40-AAA2-F4F7C27891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87" name="Rectangle 955">
                  <a:extLst>
                    <a:ext uri="{FF2B5EF4-FFF2-40B4-BE49-F238E27FC236}">
                      <a16:creationId xmlns:a16="http://schemas.microsoft.com/office/drawing/2014/main" id="{5F062A6D-743A-264D-ADB0-C83039EDB3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88" name="Group 956">
                  <a:extLst>
                    <a:ext uri="{FF2B5EF4-FFF2-40B4-BE49-F238E27FC236}">
                      <a16:creationId xmlns:a16="http://schemas.microsoft.com/office/drawing/2014/main" id="{01C45509-1B2B-1042-BA84-D6FBBFF916E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313" name="AutoShape 957">
                    <a:extLst>
                      <a:ext uri="{FF2B5EF4-FFF2-40B4-BE49-F238E27FC236}">
                        <a16:creationId xmlns:a16="http://schemas.microsoft.com/office/drawing/2014/main" id="{40C9778F-DE66-5643-8444-7EE1E943F1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4" name="AutoShape 958">
                    <a:extLst>
                      <a:ext uri="{FF2B5EF4-FFF2-40B4-BE49-F238E27FC236}">
                        <a16:creationId xmlns:a16="http://schemas.microsoft.com/office/drawing/2014/main" id="{DE3E5FFB-586E-B643-94E3-85EB4EF099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89" name="Rectangle 959">
                  <a:extLst>
                    <a:ext uri="{FF2B5EF4-FFF2-40B4-BE49-F238E27FC236}">
                      <a16:creationId xmlns:a16="http://schemas.microsoft.com/office/drawing/2014/main" id="{BB2BBE5E-0794-4041-A8BF-B91E39290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90" name="Group 960">
                  <a:extLst>
                    <a:ext uri="{FF2B5EF4-FFF2-40B4-BE49-F238E27FC236}">
                      <a16:creationId xmlns:a16="http://schemas.microsoft.com/office/drawing/2014/main" id="{B8615C7E-DC00-DB42-BA0E-E1F2758776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311" name="AutoShape 961">
                    <a:extLst>
                      <a:ext uri="{FF2B5EF4-FFF2-40B4-BE49-F238E27FC236}">
                        <a16:creationId xmlns:a16="http://schemas.microsoft.com/office/drawing/2014/main" id="{20E97585-07E0-EC4F-B0F9-D086838F40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2" name="AutoShape 962">
                    <a:extLst>
                      <a:ext uri="{FF2B5EF4-FFF2-40B4-BE49-F238E27FC236}">
                        <a16:creationId xmlns:a16="http://schemas.microsoft.com/office/drawing/2014/main" id="{CAF5CAE1-8538-2C48-BED8-4AC05996DC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91" name="Rectangle 963">
                  <a:extLst>
                    <a:ext uri="{FF2B5EF4-FFF2-40B4-BE49-F238E27FC236}">
                      <a16:creationId xmlns:a16="http://schemas.microsoft.com/office/drawing/2014/main" id="{BFEA0CA2-91FF-F147-B072-1BC64CA438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2" name="Rectangle 964">
                  <a:extLst>
                    <a:ext uri="{FF2B5EF4-FFF2-40B4-BE49-F238E27FC236}">
                      <a16:creationId xmlns:a16="http://schemas.microsoft.com/office/drawing/2014/main" id="{B7438767-CF8A-7D4E-88D7-06755770E8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93" name="Group 965">
                  <a:extLst>
                    <a:ext uri="{FF2B5EF4-FFF2-40B4-BE49-F238E27FC236}">
                      <a16:creationId xmlns:a16="http://schemas.microsoft.com/office/drawing/2014/main" id="{BD89BE1D-D5A1-2A4F-9BB3-493820B2D2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309" name="AutoShape 966">
                    <a:extLst>
                      <a:ext uri="{FF2B5EF4-FFF2-40B4-BE49-F238E27FC236}">
                        <a16:creationId xmlns:a16="http://schemas.microsoft.com/office/drawing/2014/main" id="{E07E9E59-7E69-DA4E-9F03-F1D01DBAFC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0" name="AutoShape 967">
                    <a:extLst>
                      <a:ext uri="{FF2B5EF4-FFF2-40B4-BE49-F238E27FC236}">
                        <a16:creationId xmlns:a16="http://schemas.microsoft.com/office/drawing/2014/main" id="{702690BB-83DF-924B-9306-E5AFED91E5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94" name="Freeform 968">
                  <a:extLst>
                    <a:ext uri="{FF2B5EF4-FFF2-40B4-BE49-F238E27FC236}">
                      <a16:creationId xmlns:a16="http://schemas.microsoft.com/office/drawing/2014/main" id="{F6B6C90F-430A-CF4B-A1D7-1A585BAB71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95" name="Group 969">
                  <a:extLst>
                    <a:ext uri="{FF2B5EF4-FFF2-40B4-BE49-F238E27FC236}">
                      <a16:creationId xmlns:a16="http://schemas.microsoft.com/office/drawing/2014/main" id="{9E5BB1CA-4B03-2141-B082-B8A4706C69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307" name="AutoShape 970">
                    <a:extLst>
                      <a:ext uri="{FF2B5EF4-FFF2-40B4-BE49-F238E27FC236}">
                        <a16:creationId xmlns:a16="http://schemas.microsoft.com/office/drawing/2014/main" id="{60980303-8EC9-E149-A193-9468A55270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8" name="AutoShape 971">
                    <a:extLst>
                      <a:ext uri="{FF2B5EF4-FFF2-40B4-BE49-F238E27FC236}">
                        <a16:creationId xmlns:a16="http://schemas.microsoft.com/office/drawing/2014/main" id="{4EF45611-F585-3043-B711-6A89BC6FE8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96" name="Rectangle 972">
                  <a:extLst>
                    <a:ext uri="{FF2B5EF4-FFF2-40B4-BE49-F238E27FC236}">
                      <a16:creationId xmlns:a16="http://schemas.microsoft.com/office/drawing/2014/main" id="{811326F7-41C5-AD43-ADD1-11B55C255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7" name="Freeform 973">
                  <a:extLst>
                    <a:ext uri="{FF2B5EF4-FFF2-40B4-BE49-F238E27FC236}">
                      <a16:creationId xmlns:a16="http://schemas.microsoft.com/office/drawing/2014/main" id="{FDE366E8-CF59-6744-8C4C-B0AFB24ACA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98" name="Freeform 974">
                  <a:extLst>
                    <a:ext uri="{FF2B5EF4-FFF2-40B4-BE49-F238E27FC236}">
                      <a16:creationId xmlns:a16="http://schemas.microsoft.com/office/drawing/2014/main" id="{318356AC-8F6D-AE46-AB46-5BA687C30C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99" name="Oval 975">
                  <a:extLst>
                    <a:ext uri="{FF2B5EF4-FFF2-40B4-BE49-F238E27FC236}">
                      <a16:creationId xmlns:a16="http://schemas.microsoft.com/office/drawing/2014/main" id="{0F0566BD-6029-5E4D-9EA5-AC7E562175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0" name="Freeform 976">
                  <a:extLst>
                    <a:ext uri="{FF2B5EF4-FFF2-40B4-BE49-F238E27FC236}">
                      <a16:creationId xmlns:a16="http://schemas.microsoft.com/office/drawing/2014/main" id="{A97DBA45-4DC8-8A4C-9ECC-96AF3FCE85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1" name="AutoShape 977">
                  <a:extLst>
                    <a:ext uri="{FF2B5EF4-FFF2-40B4-BE49-F238E27FC236}">
                      <a16:creationId xmlns:a16="http://schemas.microsoft.com/office/drawing/2014/main" id="{4336E3DA-6FFE-F148-8C56-516CE08065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2" name="AutoShape 978">
                  <a:extLst>
                    <a:ext uri="{FF2B5EF4-FFF2-40B4-BE49-F238E27FC236}">
                      <a16:creationId xmlns:a16="http://schemas.microsoft.com/office/drawing/2014/main" id="{183F8629-55AE-0443-BA0A-86080DC2EF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3" name="Oval 979">
                  <a:extLst>
                    <a:ext uri="{FF2B5EF4-FFF2-40B4-BE49-F238E27FC236}">
                      <a16:creationId xmlns:a16="http://schemas.microsoft.com/office/drawing/2014/main" id="{3A012DD8-A7AE-C943-9266-026D3315C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4" name="Oval 980">
                  <a:extLst>
                    <a:ext uri="{FF2B5EF4-FFF2-40B4-BE49-F238E27FC236}">
                      <a16:creationId xmlns:a16="http://schemas.microsoft.com/office/drawing/2014/main" id="{B244DD55-7B74-A349-8352-6789B4DF5D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5" name="Oval 981">
                  <a:extLst>
                    <a:ext uri="{FF2B5EF4-FFF2-40B4-BE49-F238E27FC236}">
                      <a16:creationId xmlns:a16="http://schemas.microsoft.com/office/drawing/2014/main" id="{5B459985-0D9B-A149-AA5D-EFFF804C9D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6" name="Rectangle 982">
                  <a:extLst>
                    <a:ext uri="{FF2B5EF4-FFF2-40B4-BE49-F238E27FC236}">
                      <a16:creationId xmlns:a16="http://schemas.microsoft.com/office/drawing/2014/main" id="{6E63AA7A-EC16-C34C-A965-939803E03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281" name="Picture 4">
                <a:extLst>
                  <a:ext uri="{FF2B5EF4-FFF2-40B4-BE49-F238E27FC236}">
                    <a16:creationId xmlns:a16="http://schemas.microsoft.com/office/drawing/2014/main" id="{62AAA559-6FDE-8C46-AE96-98BB6F5A9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0087" y="1742411"/>
                <a:ext cx="1039824" cy="309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2" name="TextBox 149">
                <a:extLst>
                  <a:ext uri="{FF2B5EF4-FFF2-40B4-BE49-F238E27FC236}">
                    <a16:creationId xmlns:a16="http://schemas.microsoft.com/office/drawing/2014/main" id="{16C0F16C-BEC5-5E41-93D1-E1A0A7E886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58972" y="1947149"/>
                <a:ext cx="928459" cy="584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controller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9" name="Rectangle 82">
              <a:extLst>
                <a:ext uri="{FF2B5EF4-FFF2-40B4-BE49-F238E27FC236}">
                  <a16:creationId xmlns:a16="http://schemas.microsoft.com/office/drawing/2014/main" id="{CF46B557-5EBD-604D-BCB4-EA70ED1CD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667" y="1587500"/>
              <a:ext cx="1270000" cy="1481667"/>
            </a:xfrm>
            <a:prstGeom prst="rect">
              <a:avLst/>
            </a:prstGeom>
            <a:solidFill>
              <a:srgbClr val="FFFFFF">
                <a:alpha val="6588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6EE604CB-0D3E-814A-B971-2B4918559EB2}"/>
              </a:ext>
            </a:extLst>
          </p:cNvPr>
          <p:cNvGrpSpPr/>
          <p:nvPr/>
        </p:nvGrpSpPr>
        <p:grpSpPr>
          <a:xfrm>
            <a:off x="3869633" y="4253948"/>
            <a:ext cx="728870" cy="410817"/>
            <a:chOff x="7493876" y="2774731"/>
            <a:chExt cx="1481958" cy="89462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30015DB5-42CE-3B49-B677-CF914B2962F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0F714CDA-7480-CE49-9945-95ABAA2E9D8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05112A5B-7C85-7C47-BF58-1F0109C893D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0" name="Freeform 319">
                <a:extLst>
                  <a:ext uri="{FF2B5EF4-FFF2-40B4-BE49-F238E27FC236}">
                    <a16:creationId xmlns:a16="http://schemas.microsoft.com/office/drawing/2014/main" id="{B0580F03-39BF-EE40-ABDC-67419070C5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Freeform 320">
                <a:extLst>
                  <a:ext uri="{FF2B5EF4-FFF2-40B4-BE49-F238E27FC236}">
                    <a16:creationId xmlns:a16="http://schemas.microsoft.com/office/drawing/2014/main" id="{D0CD04B6-CF21-2848-8636-E0C8F73AE58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2" name="Freeform 321">
                <a:extLst>
                  <a:ext uri="{FF2B5EF4-FFF2-40B4-BE49-F238E27FC236}">
                    <a16:creationId xmlns:a16="http://schemas.microsoft.com/office/drawing/2014/main" id="{C8EBF80C-793A-E445-AB5E-B9C855B18BB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3" name="Freeform 322">
                <a:extLst>
                  <a:ext uri="{FF2B5EF4-FFF2-40B4-BE49-F238E27FC236}">
                    <a16:creationId xmlns:a16="http://schemas.microsoft.com/office/drawing/2014/main" id="{A3FCEE1A-B49A-114B-9106-CCEA7768BDD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F942E581-FE04-B94F-B911-CD294FD5BAAC}"/>
              </a:ext>
            </a:extLst>
          </p:cNvPr>
          <p:cNvGrpSpPr/>
          <p:nvPr/>
        </p:nvGrpSpPr>
        <p:grpSpPr>
          <a:xfrm>
            <a:off x="6009859" y="4287078"/>
            <a:ext cx="728870" cy="410817"/>
            <a:chOff x="7493876" y="2774731"/>
            <a:chExt cx="1481958" cy="89462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E316B434-3A3A-794B-A8AC-B213546A080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DBF0F5B5-9197-4C41-96FE-459AF7F44E9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51381FF-0860-E449-A0D9-10CEFAE363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8" name="Freeform 327">
                <a:extLst>
                  <a:ext uri="{FF2B5EF4-FFF2-40B4-BE49-F238E27FC236}">
                    <a16:creationId xmlns:a16="http://schemas.microsoft.com/office/drawing/2014/main" id="{E939FD15-8AAB-2040-B15A-82A5312077C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Freeform 328">
                <a:extLst>
                  <a:ext uri="{FF2B5EF4-FFF2-40B4-BE49-F238E27FC236}">
                    <a16:creationId xmlns:a16="http://schemas.microsoft.com/office/drawing/2014/main" id="{4CEF3864-F6D0-4748-B241-5D20F1F4618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0" name="Freeform 329">
                <a:extLst>
                  <a:ext uri="{FF2B5EF4-FFF2-40B4-BE49-F238E27FC236}">
                    <a16:creationId xmlns:a16="http://schemas.microsoft.com/office/drawing/2014/main" id="{2067769B-1AC4-6144-B2B6-0F5E7F9575E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id="{A069C59A-BBBE-4744-872F-D132ECB519A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1A356A8-2504-814E-A2DE-E564D8802FDE}"/>
              </a:ext>
            </a:extLst>
          </p:cNvPr>
          <p:cNvGrpSpPr/>
          <p:nvPr/>
        </p:nvGrpSpPr>
        <p:grpSpPr>
          <a:xfrm>
            <a:off x="3882885" y="2411896"/>
            <a:ext cx="728870" cy="410817"/>
            <a:chOff x="7493876" y="2774731"/>
            <a:chExt cx="1481958" cy="89462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9C6FB5E6-48B8-8744-98B5-2E6227887CA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3AAAA7B0-2B9F-2043-9D13-B05031238FD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A3B779A6-781E-8643-ADF4-AE8E6B550A4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36" name="Freeform 335">
                <a:extLst>
                  <a:ext uri="{FF2B5EF4-FFF2-40B4-BE49-F238E27FC236}">
                    <a16:creationId xmlns:a16="http://schemas.microsoft.com/office/drawing/2014/main" id="{C44F672B-8C14-F049-AA11-1EDEE67D2DB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7" name="Freeform 336">
                <a:extLst>
                  <a:ext uri="{FF2B5EF4-FFF2-40B4-BE49-F238E27FC236}">
                    <a16:creationId xmlns:a16="http://schemas.microsoft.com/office/drawing/2014/main" id="{A182D874-EC68-5549-AA31-DA7DAE90448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8" name="Freeform 337">
                <a:extLst>
                  <a:ext uri="{FF2B5EF4-FFF2-40B4-BE49-F238E27FC236}">
                    <a16:creationId xmlns:a16="http://schemas.microsoft.com/office/drawing/2014/main" id="{0910EAAF-C06C-F64B-860C-6D1C1680BB3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9" name="Freeform 338">
                <a:extLst>
                  <a:ext uri="{FF2B5EF4-FFF2-40B4-BE49-F238E27FC236}">
                    <a16:creationId xmlns:a16="http://schemas.microsoft.com/office/drawing/2014/main" id="{7BAE19D5-843D-C349-BC33-83E69DC2B9D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49" name="TextBox 211">
            <a:extLst>
              <a:ext uri="{FF2B5EF4-FFF2-40B4-BE49-F238E27FC236}">
                <a16:creationId xmlns:a16="http://schemas.microsoft.com/office/drawing/2014/main" id="{33A0280C-1738-2A44-ADB2-B6134E78A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353" y="1519586"/>
            <a:ext cx="4619940" cy="2111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Orchestrated tables can create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network-wide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behavior, e.g.,:</a:t>
            </a:r>
          </a:p>
          <a:p>
            <a:pPr marL="342900" marR="0" lvl="0" indent="-22542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datagrams from hosts h5 and h6 should be sent to h3 or h4, via s1 and from there to s2</a:t>
            </a:r>
          </a:p>
        </p:txBody>
      </p:sp>
      <p:sp>
        <p:nvSpPr>
          <p:cNvPr id="150" name="Slide Number Placeholder 3">
            <a:extLst>
              <a:ext uri="{FF2B5EF4-FFF2-40B4-BE49-F238E27FC236}">
                <a16:creationId xmlns:a16="http://schemas.microsoft.com/office/drawing/2014/main" id="{C6A445C0-333B-3947-A6CF-174AEA49D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46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702AB5-AB8E-3545-A5A9-FCEA06E6E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518" y="1486033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indent="-290513">
              <a:lnSpc>
                <a:spcPct val="100000"/>
              </a:lnSpc>
            </a:pPr>
            <a:r>
              <a:rPr lang="en-US" sz="3200" dirty="0"/>
              <a:t>hardening the control plane: dependable, reliable, performance-scalable, secure distributed system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robustness to failures: leverage strong theory of reliable distributed system for control plane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dependability, security: “baked in” from day one? </a:t>
            </a:r>
          </a:p>
          <a:p>
            <a:pPr indent="-290513">
              <a:lnSpc>
                <a:spcPct val="100000"/>
              </a:lnSpc>
            </a:pPr>
            <a:r>
              <a:rPr lang="en-US" sz="3200" dirty="0"/>
              <a:t>networks, protocols meeting mission-specific requirements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e.g., real-time, ultra-reliable, ultra-secure</a:t>
            </a:r>
          </a:p>
          <a:p>
            <a:pPr indent="-290513">
              <a:lnSpc>
                <a:spcPct val="100000"/>
              </a:lnSpc>
            </a:pPr>
            <a:r>
              <a:rPr lang="en-US" sz="3200" dirty="0"/>
              <a:t>Internet-scaling: beyond a single Autonomous System (AS)</a:t>
            </a:r>
          </a:p>
          <a:p>
            <a:pPr indent="-290513">
              <a:lnSpc>
                <a:spcPct val="100000"/>
              </a:lnSpc>
            </a:pPr>
            <a:r>
              <a:rPr lang="en-US" sz="3200" dirty="0"/>
              <a:t>SDN critical in 5G cellular networks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SDN:  selected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53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42107"/>
            <a:ext cx="8839200" cy="1143000"/>
          </a:xfrm>
        </p:spPr>
        <p:txBody>
          <a:bodyPr/>
          <a:lstStyle/>
          <a:p>
            <a:r>
              <a:rPr lang="en-US" dirty="0"/>
              <a:t>Limitations of Current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6893" y="1485107"/>
            <a:ext cx="9922042" cy="5121275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b="1" dirty="0"/>
              <a:t>N</a:t>
            </a:r>
            <a:r>
              <a:rPr lang="en-US" b="1" dirty="0"/>
              <a:t>etworks are difficult to manage</a:t>
            </a:r>
          </a:p>
          <a:p>
            <a:pPr lvl="1"/>
            <a:r>
              <a:rPr lang="en-US" dirty="0"/>
              <a:t>Many switches / service</a:t>
            </a:r>
          </a:p>
          <a:p>
            <a:pPr lvl="1"/>
            <a:r>
              <a:rPr lang="en-US" dirty="0"/>
              <a:t>Manual management and configuration of individual elements</a:t>
            </a:r>
          </a:p>
          <a:p>
            <a:pPr lvl="1"/>
            <a:r>
              <a:rPr lang="en-US" dirty="0"/>
              <a:t>Man power required for network maintenance</a:t>
            </a:r>
          </a:p>
          <a:p>
            <a:pPr lvl="1"/>
            <a:r>
              <a:rPr lang="en-US" dirty="0"/>
              <a:t>Complexity of automated configuration to deal with non-standard vendor configuration APIs</a:t>
            </a:r>
          </a:p>
          <a:p>
            <a:r>
              <a:rPr lang="en-US" b="1" dirty="0"/>
              <a:t>New control requirements have arisen</a:t>
            </a:r>
          </a:p>
          <a:p>
            <a:pPr lvl="1"/>
            <a:r>
              <a:rPr lang="en-US" sz="2800" dirty="0"/>
              <a:t>Greater scale</a:t>
            </a:r>
          </a:p>
          <a:p>
            <a:pPr lvl="1"/>
            <a:r>
              <a:rPr lang="en-US" sz="2800" dirty="0"/>
              <a:t>Migration of </a:t>
            </a:r>
            <a:r>
              <a:rPr lang="en-US" dirty="0"/>
              <a:t>virtual machines (VMs)</a:t>
            </a:r>
          </a:p>
          <a:p>
            <a:pPr lvl="1"/>
            <a:r>
              <a:rPr lang="en-US" altLang="zh-CN" sz="2800" dirty="0"/>
              <a:t>Chain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 err="1"/>
              <a:t>middleboxes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various</a:t>
            </a:r>
            <a:r>
              <a:rPr lang="zh-CN" altLang="en-US" sz="2800" dirty="0"/>
              <a:t> </a:t>
            </a:r>
            <a:r>
              <a:rPr lang="en-US" altLang="zh-CN" sz="2800" dirty="0"/>
              <a:t>policies</a:t>
            </a:r>
            <a:endParaRPr lang="en-US" sz="2800" dirty="0"/>
          </a:p>
          <a:p>
            <a:r>
              <a:rPr lang="en-US" b="1" dirty="0"/>
              <a:t>Current equipment and protocols have limitations</a:t>
            </a:r>
          </a:p>
          <a:p>
            <a:pPr lvl="1"/>
            <a:r>
              <a:rPr lang="en-US" dirty="0"/>
              <a:t>Little support for monitoring and operations</a:t>
            </a:r>
          </a:p>
          <a:p>
            <a:pPr lvl="1"/>
            <a:r>
              <a:rPr lang="en-US" dirty="0"/>
              <a:t>Optimized for “eventual consistency” in routing</a:t>
            </a:r>
          </a:p>
          <a:p>
            <a:pPr lvl="1"/>
            <a:r>
              <a:rPr lang="en-US" dirty="0"/>
              <a:t>Little baseline support for low latency routing and</a:t>
            </a:r>
            <a:r>
              <a:rPr lang="zh-CN" altLang="en-US" dirty="0"/>
              <a:t> </a:t>
            </a:r>
            <a:r>
              <a:rPr lang="en-US" dirty="0"/>
              <a:t>fast failover</a:t>
            </a:r>
            <a:endParaRPr lang="en-US" sz="2300" dirty="0"/>
          </a:p>
          <a:p>
            <a:r>
              <a:rPr lang="en-US" b="1" dirty="0"/>
              <a:t>How to easily manage huge networks? </a:t>
            </a:r>
          </a:p>
          <a:p>
            <a:pPr lvl="1"/>
            <a:r>
              <a:rPr lang="en-US" dirty="0"/>
              <a:t>Need observability (global network view) and controllability (per flow routing)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SDN achieves these capabilities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3167" y="633333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Data-Plane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2937" y="1600201"/>
            <a:ext cx="6868655" cy="4623415"/>
          </a:xfrm>
        </p:spPr>
        <p:txBody>
          <a:bodyPr>
            <a:normAutofit/>
          </a:bodyPr>
          <a:lstStyle/>
          <a:p>
            <a:r>
              <a:rPr lang="en-US" sz="2400" dirty="0"/>
              <a:t>Limited Number of TCAM entries</a:t>
            </a:r>
          </a:p>
          <a:p>
            <a:pPr lvl="1"/>
            <a:r>
              <a:rPr lang="en-US" sz="2000" dirty="0"/>
              <a:t>Currently only 1K</a:t>
            </a:r>
          </a:p>
          <a:p>
            <a:pPr lvl="2"/>
            <a:r>
              <a:rPr lang="en-US" sz="1600" dirty="0"/>
              <a:t>Networks have more than 1K flows</a:t>
            </a:r>
          </a:p>
          <a:p>
            <a:pPr lvl="1"/>
            <a:r>
              <a:rPr lang="en-US" sz="2000" dirty="0"/>
              <a:t>How to fit network in limited entries?</a:t>
            </a:r>
          </a:p>
          <a:p>
            <a:pPr lvl="1"/>
            <a:endParaRPr lang="en-US" sz="2000" dirty="0"/>
          </a:p>
          <a:p>
            <a:r>
              <a:rPr lang="en-US" sz="2400" dirty="0"/>
              <a:t>Limited control channel capacity</a:t>
            </a:r>
          </a:p>
          <a:p>
            <a:pPr lvl="1"/>
            <a:r>
              <a:rPr lang="en-US" sz="2000" dirty="0"/>
              <a:t>All switches use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sz="2000" dirty="0"/>
              <a:t>same controller interface</a:t>
            </a:r>
          </a:p>
          <a:p>
            <a:pPr lvl="1"/>
            <a:r>
              <a:rPr lang="en-US" sz="2000" dirty="0"/>
              <a:t>Need to rate limit control messages</a:t>
            </a:r>
          </a:p>
          <a:p>
            <a:pPr lvl="2"/>
            <a:r>
              <a:rPr lang="en-US" sz="1600" dirty="0"/>
              <a:t>Prioritize certain messages</a:t>
            </a:r>
          </a:p>
          <a:p>
            <a:pPr lvl="1"/>
            <a:endParaRPr lang="en-US" sz="2000" dirty="0"/>
          </a:p>
          <a:p>
            <a:r>
              <a:rPr lang="en-US" sz="2400" dirty="0"/>
              <a:t>Limited switch CPU</a:t>
            </a:r>
          </a:p>
          <a:p>
            <a:pPr lvl="1"/>
            <a:r>
              <a:rPr lang="en-US" sz="2000" dirty="0"/>
              <a:t>Less power than a smartphone </a:t>
            </a:r>
            <a:r>
              <a:rPr lang="en-US" sz="2000" dirty="0">
                <a:sym typeface="Wingdings"/>
              </a:rPr>
              <a:t></a:t>
            </a:r>
            <a:endParaRPr lang="en-US" sz="2000" dirty="0"/>
          </a:p>
          <a:p>
            <a:pPr lvl="1"/>
            <a:r>
              <a:rPr lang="en-US" sz="2000" dirty="0"/>
              <a:t>Limit control messages and actions that use CPU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31344" y="1627690"/>
            <a:ext cx="3422456" cy="3960310"/>
            <a:chOff x="1015306" y="2680627"/>
            <a:chExt cx="2207778" cy="2686721"/>
          </a:xfrm>
        </p:grpSpPr>
        <p:grpSp>
          <p:nvGrpSpPr>
            <p:cNvPr id="5" name="Group 4"/>
            <p:cNvGrpSpPr/>
            <p:nvPr/>
          </p:nvGrpSpPr>
          <p:grpSpPr>
            <a:xfrm>
              <a:off x="1015306" y="3150465"/>
              <a:ext cx="2207778" cy="263218"/>
              <a:chOff x="5053993" y="3449312"/>
              <a:chExt cx="3477204" cy="578240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5053993" y="3449312"/>
                <a:ext cx="3477204" cy="57824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31908" y="3502142"/>
                <a:ext cx="2856850" cy="472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Controller (N. O.S.)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15306" y="2680627"/>
              <a:ext cx="2207777" cy="370292"/>
              <a:chOff x="5053993" y="2460936"/>
              <a:chExt cx="3477204" cy="79551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5053993" y="2460936"/>
                <a:ext cx="3477204" cy="79551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5141811" y="2496380"/>
                <a:ext cx="3146947" cy="664470"/>
                <a:chOff x="2970160" y="1695266"/>
                <a:chExt cx="3306446" cy="66447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2970160" y="1695266"/>
                  <a:ext cx="3001646" cy="472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Applications</a:t>
                  </a: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3122560" y="1775972"/>
                  <a:ext cx="3001646" cy="472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Applications</a:t>
                  </a: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3274960" y="1887404"/>
                  <a:ext cx="3001646" cy="472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Applications</a:t>
                  </a:r>
                </a:p>
              </p:txBody>
            </p:sp>
          </p:grpSp>
        </p:grpSp>
        <p:cxnSp>
          <p:nvCxnSpPr>
            <p:cNvPr id="7" name="Straight Arrow Connector 6"/>
            <p:cNvCxnSpPr>
              <a:stCxn id="37" idx="2"/>
              <a:endCxn id="27" idx="0"/>
            </p:cNvCxnSpPr>
            <p:nvPr/>
          </p:nvCxnSpPr>
          <p:spPr>
            <a:xfrm>
              <a:off x="2119195" y="3413683"/>
              <a:ext cx="0" cy="59014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1339846" y="4003827"/>
              <a:ext cx="1558697" cy="1363521"/>
              <a:chOff x="1386383" y="3747014"/>
              <a:chExt cx="1558697" cy="1363521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386383" y="3747014"/>
                <a:ext cx="1558697" cy="1363521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474032" y="3991608"/>
                <a:ext cx="1411613" cy="971924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  <a:p>
                <a:pPr algn="ctr"/>
                <a:endParaRPr lang="en-US" sz="1100" dirty="0"/>
              </a:p>
              <a:p>
                <a:pPr algn="ctr"/>
                <a:endParaRPr lang="en-US" sz="1100" dirty="0"/>
              </a:p>
              <a:p>
                <a:pPr algn="ctr"/>
                <a:endParaRPr lang="en-US" sz="1100" dirty="0"/>
              </a:p>
              <a:p>
                <a:pPr algn="ctr"/>
                <a:r>
                  <a:rPr lang="en-US" sz="1100" dirty="0"/>
                  <a:t>Switch H.W</a:t>
                </a: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1499952" y="3794137"/>
                <a:ext cx="1353032" cy="13392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O.S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590670" y="4104245"/>
                <a:ext cx="1205178" cy="19720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590669" y="4306631"/>
                <a:ext cx="1205178" cy="19720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550877" y="4361057"/>
              <a:ext cx="1189552" cy="197207"/>
              <a:chOff x="938213" y="1839913"/>
              <a:chExt cx="7238001" cy="687387"/>
            </a:xfrm>
          </p:grpSpPr>
          <p:sp>
            <p:nvSpPr>
              <p:cNvPr id="20" name="Rectangle 22"/>
              <p:cNvSpPr>
                <a:spLocks/>
              </p:cNvSpPr>
              <p:nvPr/>
            </p:nvSpPr>
            <p:spPr bwMode="auto">
              <a:xfrm>
                <a:off x="938213" y="1839913"/>
                <a:ext cx="1446212" cy="6873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buClrTx/>
                  <a:buSzTx/>
                  <a:buFontTx/>
                  <a:buNone/>
                </a:pPr>
                <a:endParaRPr lang="en-US">
                  <a:latin typeface="Calibri" charset="0"/>
                </a:endParaRPr>
              </a:p>
            </p:txBody>
          </p:sp>
          <p:sp>
            <p:nvSpPr>
              <p:cNvPr id="21" name="Rectangle 24"/>
              <p:cNvSpPr>
                <a:spLocks/>
              </p:cNvSpPr>
              <p:nvPr/>
            </p:nvSpPr>
            <p:spPr bwMode="auto">
              <a:xfrm>
                <a:off x="2384425" y="1839913"/>
                <a:ext cx="1446213" cy="687387"/>
              </a:xfrm>
              <a:prstGeom prst="rect">
                <a:avLst/>
              </a:prstGeom>
              <a:solidFill>
                <a:srgbClr val="CBE97B"/>
              </a:solidFill>
              <a:ln w="12700">
                <a:solidFill>
                  <a:srgbClr val="697D3A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buClrTx/>
                  <a:buSzTx/>
                  <a:buFontTx/>
                  <a:buNone/>
                </a:pPr>
                <a:endParaRPr lang="en-US">
                  <a:latin typeface="Calibri" charset="0"/>
                </a:endParaRPr>
              </a:p>
            </p:txBody>
          </p:sp>
          <p:sp>
            <p:nvSpPr>
              <p:cNvPr id="22" name="Rectangle 21"/>
              <p:cNvSpPr>
                <a:spLocks/>
              </p:cNvSpPr>
              <p:nvPr/>
            </p:nvSpPr>
            <p:spPr bwMode="auto">
              <a:xfrm>
                <a:off x="3830638" y="1839913"/>
                <a:ext cx="1447800" cy="687387"/>
              </a:xfrm>
              <a:prstGeom prst="rect">
                <a:avLst/>
              </a:prstGeom>
              <a:solidFill>
                <a:srgbClr val="FA90AB"/>
              </a:solidFill>
              <a:ln w="12700">
                <a:solidFill>
                  <a:srgbClr val="8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buClrTx/>
                  <a:buSzTx/>
                  <a:buFontTx/>
                  <a:buNone/>
                </a:pPr>
                <a:endParaRPr lang="en-US">
                  <a:latin typeface="Calibri" charset="0"/>
                </a:endParaRPr>
              </a:p>
            </p:txBody>
          </p:sp>
          <p:sp>
            <p:nvSpPr>
              <p:cNvPr id="23" name="Rectangle 26"/>
              <p:cNvSpPr>
                <a:spLocks/>
              </p:cNvSpPr>
              <p:nvPr/>
            </p:nvSpPr>
            <p:spPr bwMode="auto">
              <a:xfrm>
                <a:off x="5280614" y="1839913"/>
                <a:ext cx="1447800" cy="687387"/>
              </a:xfrm>
              <a:prstGeom prst="rect">
                <a:avLst/>
              </a:prstGeom>
              <a:solidFill>
                <a:srgbClr val="ED7D31"/>
              </a:solidFill>
              <a:ln w="12700">
                <a:solidFill>
                  <a:srgbClr val="8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buClrTx/>
                  <a:buSzTx/>
                  <a:buFontTx/>
                  <a:buNone/>
                </a:pPr>
                <a:endParaRPr lang="en-US" dirty="0">
                  <a:latin typeface="Calibri" charset="0"/>
                </a:endParaRPr>
              </a:p>
            </p:txBody>
          </p:sp>
          <p:sp>
            <p:nvSpPr>
              <p:cNvPr id="24" name="Rectangle 26"/>
              <p:cNvSpPr>
                <a:spLocks/>
              </p:cNvSpPr>
              <p:nvPr/>
            </p:nvSpPr>
            <p:spPr bwMode="auto">
              <a:xfrm>
                <a:off x="6728414" y="1839913"/>
                <a:ext cx="1447800" cy="68738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solidFill>
                  <a:srgbClr val="8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buClrTx/>
                  <a:buSzTx/>
                  <a:buFontTx/>
                  <a:buNone/>
                </a:pPr>
                <a:endParaRPr lang="en-US" dirty="0">
                  <a:latin typeface="Calibri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552300" y="4557862"/>
              <a:ext cx="1189552" cy="197207"/>
              <a:chOff x="938213" y="1839913"/>
              <a:chExt cx="7238001" cy="687387"/>
            </a:xfrm>
          </p:grpSpPr>
          <p:sp>
            <p:nvSpPr>
              <p:cNvPr id="15" name="Rectangle 22"/>
              <p:cNvSpPr>
                <a:spLocks/>
              </p:cNvSpPr>
              <p:nvPr/>
            </p:nvSpPr>
            <p:spPr bwMode="auto">
              <a:xfrm>
                <a:off x="938213" y="1839913"/>
                <a:ext cx="1446212" cy="687387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buClrTx/>
                  <a:buSzTx/>
                  <a:buFontTx/>
                  <a:buNone/>
                </a:pPr>
                <a:endParaRPr lang="en-US">
                  <a:latin typeface="Calibri" charset="0"/>
                </a:endParaRPr>
              </a:p>
            </p:txBody>
          </p:sp>
          <p:sp>
            <p:nvSpPr>
              <p:cNvPr id="16" name="Rectangle 24"/>
              <p:cNvSpPr>
                <a:spLocks/>
              </p:cNvSpPr>
              <p:nvPr/>
            </p:nvSpPr>
            <p:spPr bwMode="auto">
              <a:xfrm>
                <a:off x="2384425" y="1839913"/>
                <a:ext cx="1446213" cy="687387"/>
              </a:xfrm>
              <a:prstGeom prst="rect">
                <a:avLst/>
              </a:prstGeom>
              <a:solidFill>
                <a:srgbClr val="CBE97B"/>
              </a:solidFill>
              <a:ln w="12700">
                <a:solidFill>
                  <a:srgbClr val="697D3A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buClrTx/>
                  <a:buSzTx/>
                  <a:buFontTx/>
                  <a:buNone/>
                </a:pPr>
                <a:endParaRPr lang="en-US">
                  <a:latin typeface="Calibri" charset="0"/>
                </a:endParaRPr>
              </a:p>
            </p:txBody>
          </p:sp>
          <p:sp>
            <p:nvSpPr>
              <p:cNvPr id="17" name="Rectangle 26"/>
              <p:cNvSpPr>
                <a:spLocks/>
              </p:cNvSpPr>
              <p:nvPr/>
            </p:nvSpPr>
            <p:spPr bwMode="auto">
              <a:xfrm>
                <a:off x="3830638" y="1839913"/>
                <a:ext cx="1447800" cy="687387"/>
              </a:xfrm>
              <a:prstGeom prst="rect">
                <a:avLst/>
              </a:prstGeom>
              <a:solidFill>
                <a:srgbClr val="FA90AB"/>
              </a:solidFill>
              <a:ln w="12700">
                <a:solidFill>
                  <a:srgbClr val="8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buClrTx/>
                  <a:buSzTx/>
                  <a:buFontTx/>
                  <a:buNone/>
                </a:pPr>
                <a:endParaRPr lang="en-US">
                  <a:latin typeface="Calibri" charset="0"/>
                </a:endParaRPr>
              </a:p>
            </p:txBody>
          </p:sp>
          <p:sp>
            <p:nvSpPr>
              <p:cNvPr id="18" name="Rectangle 26"/>
              <p:cNvSpPr>
                <a:spLocks/>
              </p:cNvSpPr>
              <p:nvPr/>
            </p:nvSpPr>
            <p:spPr bwMode="auto">
              <a:xfrm>
                <a:off x="5280614" y="1839913"/>
                <a:ext cx="1447800" cy="687387"/>
              </a:xfrm>
              <a:prstGeom prst="rect">
                <a:avLst/>
              </a:prstGeom>
              <a:solidFill>
                <a:srgbClr val="ED7D31"/>
              </a:solidFill>
              <a:ln w="12700">
                <a:solidFill>
                  <a:srgbClr val="8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buClrTx/>
                  <a:buSzTx/>
                  <a:buFontTx/>
                  <a:buNone/>
                </a:pPr>
                <a:endParaRPr lang="en-US" dirty="0">
                  <a:latin typeface="Calibri" charset="0"/>
                </a:endParaRPr>
              </a:p>
            </p:txBody>
          </p:sp>
          <p:sp>
            <p:nvSpPr>
              <p:cNvPr id="19" name="Rectangle 26"/>
              <p:cNvSpPr>
                <a:spLocks/>
              </p:cNvSpPr>
              <p:nvPr/>
            </p:nvSpPr>
            <p:spPr bwMode="auto">
              <a:xfrm>
                <a:off x="6728414" y="1839913"/>
                <a:ext cx="1447800" cy="68738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solidFill>
                  <a:srgbClr val="8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buClrTx/>
                  <a:buSzTx/>
                  <a:buFontTx/>
                  <a:buNone/>
                </a:pPr>
                <a:endParaRPr lang="en-US" dirty="0">
                  <a:latin typeface="Calibri" charset="0"/>
                </a:endParaRPr>
              </a:p>
            </p:txBody>
          </p:sp>
        </p:grp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17561" y="6223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687961" y="637992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Theophilus</a:t>
            </a:r>
            <a:r>
              <a:rPr lang="en-US" sz="1100" dirty="0"/>
              <a:t> Benson</a:t>
            </a:r>
            <a:r>
              <a:rPr lang="en-US" altLang="zh-CN" sz="1100" dirty="0"/>
              <a:t>,</a:t>
            </a:r>
            <a:r>
              <a:rPr lang="zh-CN" altLang="en-US" sz="1100" dirty="0"/>
              <a:t> </a:t>
            </a:r>
            <a:r>
              <a:rPr lang="en-US" altLang="zh-CN" sz="1100" dirty="0"/>
              <a:t>CPS</a:t>
            </a:r>
            <a:r>
              <a:rPr lang="zh-CN" altLang="en-US" sz="1100" dirty="0"/>
              <a:t> </a:t>
            </a:r>
            <a:r>
              <a:rPr lang="en-US" altLang="zh-CN" sz="1100" dirty="0"/>
              <a:t>590:</a:t>
            </a:r>
            <a:r>
              <a:rPr lang="zh-CN" altLang="en-US" sz="1100" dirty="0"/>
              <a:t> </a:t>
            </a:r>
            <a:r>
              <a:rPr lang="en-US" altLang="zh-CN" sz="1100" dirty="0"/>
              <a:t>Software</a:t>
            </a:r>
            <a:r>
              <a:rPr lang="zh-CN" altLang="en-US" sz="1100" dirty="0"/>
              <a:t> </a:t>
            </a:r>
            <a:r>
              <a:rPr lang="en-US" altLang="zh-CN" sz="1100" dirty="0"/>
              <a:t>Defined</a:t>
            </a:r>
            <a:r>
              <a:rPr lang="zh-CN" altLang="en-US" sz="1100" dirty="0"/>
              <a:t> </a:t>
            </a:r>
            <a:r>
              <a:rPr lang="en-US" altLang="zh-CN" sz="1100" dirty="0"/>
              <a:t>Networking,</a:t>
            </a:r>
            <a:r>
              <a:rPr lang="zh-CN" altLang="en-US" sz="1100" dirty="0"/>
              <a:t> </a:t>
            </a:r>
            <a:r>
              <a:rPr lang="en-US" sz="1100" dirty="0"/>
              <a:t>https://</a:t>
            </a:r>
            <a:r>
              <a:rPr lang="en-US" sz="1100" dirty="0" err="1"/>
              <a:t>www.cs.duke.edu</a:t>
            </a:r>
            <a:r>
              <a:rPr lang="en-US" sz="1100" dirty="0"/>
              <a:t>/courses/fall14/compsci590.4/notes/F14_Class1.pptx</a:t>
            </a:r>
          </a:p>
        </p:txBody>
      </p:sp>
    </p:spTree>
    <p:extLst>
      <p:ext uri="{BB962C8B-B14F-4D97-AF65-F5344CB8AC3E}">
        <p14:creationId xmlns:p14="http://schemas.microsoft.com/office/powerpoint/2010/main" val="148915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SDNs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Problems can occur anywhere in the SDN stack</a:t>
            </a:r>
          </a:p>
          <a:p>
            <a:pPr lvl="1"/>
            <a:r>
              <a:rPr lang="en-US" dirty="0"/>
              <a:t>How do you diagnose each type of problem?</a:t>
            </a:r>
          </a:p>
        </p:txBody>
      </p:sp>
      <p:sp>
        <p:nvSpPr>
          <p:cNvPr id="4" name="Rectangle 3"/>
          <p:cNvSpPr/>
          <p:nvPr/>
        </p:nvSpPr>
        <p:spPr>
          <a:xfrm>
            <a:off x="5931078" y="4681706"/>
            <a:ext cx="1514112" cy="10013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/>
          <p:cNvSpPr/>
          <p:nvPr/>
        </p:nvSpPr>
        <p:spPr>
          <a:xfrm>
            <a:off x="6477119" y="2730666"/>
            <a:ext cx="2671335" cy="59465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77119" y="1714238"/>
            <a:ext cx="2671335" cy="8180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15833" y="2784995"/>
            <a:ext cx="2350839" cy="4857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O.S.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520300" y="1750688"/>
            <a:ext cx="2589553" cy="683329"/>
            <a:chOff x="2970160" y="1695266"/>
            <a:chExt cx="3306446" cy="664470"/>
          </a:xfrm>
        </p:grpSpPr>
        <p:sp>
          <p:nvSpPr>
            <p:cNvPr id="9" name="Rectangle 8"/>
            <p:cNvSpPr/>
            <p:nvPr/>
          </p:nvSpPr>
          <p:spPr>
            <a:xfrm>
              <a:off x="2970160" y="1695266"/>
              <a:ext cx="3001646" cy="472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22560" y="1775972"/>
              <a:ext cx="3001646" cy="472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74960" y="1887404"/>
              <a:ext cx="3001646" cy="472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Applications</a:t>
              </a: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6126612" y="4723373"/>
            <a:ext cx="1264803" cy="418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Switch Operating System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26611" y="5183728"/>
            <a:ext cx="1264803" cy="418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Switch Hardware</a:t>
            </a:r>
          </a:p>
        </p:txBody>
      </p:sp>
      <p:sp>
        <p:nvSpPr>
          <p:cNvPr id="20" name="Rectangular Callout 19"/>
          <p:cNvSpPr/>
          <p:nvPr/>
        </p:nvSpPr>
        <p:spPr>
          <a:xfrm>
            <a:off x="9700846" y="1252659"/>
            <a:ext cx="791308" cy="522188"/>
          </a:xfrm>
          <a:prstGeom prst="wedgeRectCallout">
            <a:avLst>
              <a:gd name="adj1" fmla="val -124537"/>
              <a:gd name="adj2" fmla="val 12049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Buggy</a:t>
            </a:r>
          </a:p>
          <a:p>
            <a:pPr algn="ctr"/>
            <a:r>
              <a:rPr lang="en-US" dirty="0"/>
              <a:t>App</a:t>
            </a:r>
          </a:p>
        </p:txBody>
      </p:sp>
      <p:sp>
        <p:nvSpPr>
          <p:cNvPr id="21" name="Rectangular Callout 20"/>
          <p:cNvSpPr/>
          <p:nvPr/>
        </p:nvSpPr>
        <p:spPr>
          <a:xfrm>
            <a:off x="9700846" y="3038558"/>
            <a:ext cx="791308" cy="522188"/>
          </a:xfrm>
          <a:prstGeom prst="wedgeRectCallout">
            <a:avLst>
              <a:gd name="adj1" fmla="val -124537"/>
              <a:gd name="adj2" fmla="val -6097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Buggy</a:t>
            </a:r>
          </a:p>
          <a:p>
            <a:pPr algn="ctr"/>
            <a:r>
              <a:rPr lang="en-US" dirty="0"/>
              <a:t>NOS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162560" y="4742031"/>
            <a:ext cx="1514112" cy="10013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Rounded Rectangle 22"/>
          <p:cNvSpPr/>
          <p:nvPr/>
        </p:nvSpPr>
        <p:spPr>
          <a:xfrm>
            <a:off x="8358094" y="4783698"/>
            <a:ext cx="1264803" cy="418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Switch Operating System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358093" y="5244053"/>
            <a:ext cx="1264803" cy="418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Switch Hardware</a:t>
            </a:r>
          </a:p>
        </p:txBody>
      </p:sp>
      <p:sp>
        <p:nvSpPr>
          <p:cNvPr id="25" name="Rectangular Callout 24"/>
          <p:cNvSpPr/>
          <p:nvPr/>
        </p:nvSpPr>
        <p:spPr>
          <a:xfrm>
            <a:off x="4522356" y="4409588"/>
            <a:ext cx="951404" cy="833119"/>
          </a:xfrm>
          <a:prstGeom prst="wedgeRectCallout">
            <a:avLst>
              <a:gd name="adj1" fmla="val 114969"/>
              <a:gd name="adj2" fmla="val 643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Buggy</a:t>
            </a:r>
          </a:p>
          <a:p>
            <a:pPr algn="ctr"/>
            <a:r>
              <a:rPr lang="en-US" dirty="0"/>
              <a:t>Switch</a:t>
            </a:r>
          </a:p>
          <a:p>
            <a:pPr algn="ctr"/>
            <a:r>
              <a:rPr lang="en-US" dirty="0"/>
              <a:t>H/W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7033334" y="3592813"/>
            <a:ext cx="1028055" cy="810640"/>
          </a:xfrm>
          <a:prstGeom prst="wedgeRectCallout">
            <a:avLst>
              <a:gd name="adj1" fmla="val 79160"/>
              <a:gd name="adj2" fmla="val 11564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Buggy</a:t>
            </a:r>
          </a:p>
          <a:p>
            <a:pPr algn="ctr"/>
            <a:r>
              <a:rPr lang="en-US" dirty="0"/>
              <a:t>Switch</a:t>
            </a:r>
          </a:p>
          <a:p>
            <a:pPr algn="ctr"/>
            <a:r>
              <a:rPr lang="en-US" dirty="0"/>
              <a:t>S/W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848226" y="6223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676400" y="6520190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Theophilus</a:t>
            </a:r>
            <a:r>
              <a:rPr lang="en-US" sz="1100" dirty="0"/>
              <a:t> Benson</a:t>
            </a:r>
            <a:r>
              <a:rPr lang="en-US" altLang="zh-CN" sz="1100" dirty="0"/>
              <a:t>,</a:t>
            </a:r>
            <a:r>
              <a:rPr lang="zh-CN" altLang="en-US" sz="1100" dirty="0"/>
              <a:t> </a:t>
            </a:r>
            <a:r>
              <a:rPr lang="en-US" altLang="zh-CN" sz="1100" dirty="0"/>
              <a:t>CPS</a:t>
            </a:r>
            <a:r>
              <a:rPr lang="zh-CN" altLang="en-US" sz="1100" dirty="0"/>
              <a:t> </a:t>
            </a:r>
            <a:r>
              <a:rPr lang="en-US" altLang="zh-CN" sz="1100" dirty="0"/>
              <a:t>590:</a:t>
            </a:r>
            <a:r>
              <a:rPr lang="zh-CN" altLang="en-US" sz="1100" dirty="0"/>
              <a:t> </a:t>
            </a:r>
            <a:r>
              <a:rPr lang="en-US" altLang="zh-CN" sz="1100" dirty="0"/>
              <a:t>Software</a:t>
            </a:r>
            <a:r>
              <a:rPr lang="zh-CN" altLang="en-US" sz="1100" dirty="0"/>
              <a:t> </a:t>
            </a:r>
            <a:r>
              <a:rPr lang="en-US" altLang="zh-CN" sz="1100" dirty="0"/>
              <a:t>Defined</a:t>
            </a:r>
            <a:r>
              <a:rPr lang="zh-CN" altLang="en-US" sz="1100" dirty="0"/>
              <a:t> </a:t>
            </a:r>
            <a:r>
              <a:rPr lang="en-US" altLang="zh-CN" sz="1100" dirty="0"/>
              <a:t>Networking,</a:t>
            </a:r>
            <a:r>
              <a:rPr lang="zh-CN" altLang="en-US" sz="1100" dirty="0"/>
              <a:t> </a:t>
            </a:r>
            <a:r>
              <a:rPr lang="en-US" sz="1100" dirty="0"/>
              <a:t>https://</a:t>
            </a:r>
            <a:r>
              <a:rPr lang="en-US" sz="1100" dirty="0" err="1"/>
              <a:t>www.cs.duke.edu</a:t>
            </a:r>
            <a:r>
              <a:rPr lang="en-US" sz="1100" dirty="0"/>
              <a:t>/courses/fall14/compsci590.4/notes/F14_Class1.pptx</a:t>
            </a:r>
          </a:p>
        </p:txBody>
      </p:sp>
    </p:spTree>
    <p:extLst>
      <p:ext uri="{BB962C8B-B14F-4D97-AF65-F5344CB8AC3E}">
        <p14:creationId xmlns:p14="http://schemas.microsoft.com/office/powerpoint/2010/main" val="314369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702AB5-AB8E-3545-A5A9-FCEA06E6E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096" y="1486033"/>
            <a:ext cx="10515600" cy="3123545"/>
          </a:xfrm>
        </p:spPr>
        <p:txBody>
          <a:bodyPr>
            <a:normAutofit/>
          </a:bodyPr>
          <a:lstStyle/>
          <a:p>
            <a:pPr indent="-290513">
              <a:lnSpc>
                <a:spcPct val="100000"/>
              </a:lnSpc>
            </a:pPr>
            <a:r>
              <a:rPr lang="en-US" sz="3200" dirty="0"/>
              <a:t>SDN-computed versus router-computer forwarding tables:</a:t>
            </a:r>
          </a:p>
          <a:p>
            <a:pPr lvl="1" indent="-290513">
              <a:lnSpc>
                <a:spcPct val="100000"/>
              </a:lnSpc>
            </a:pPr>
            <a:r>
              <a:rPr lang="en-US" sz="2800" dirty="0"/>
              <a:t>just one example of logically-centralized-computed versus protocol computed</a:t>
            </a:r>
          </a:p>
          <a:p>
            <a:pPr indent="-290513">
              <a:lnSpc>
                <a:spcPct val="100000"/>
              </a:lnSpc>
            </a:pPr>
            <a:r>
              <a:rPr lang="en-US" sz="3200" dirty="0"/>
              <a:t>one could imagine SDN-computed congestion control: </a:t>
            </a:r>
          </a:p>
          <a:p>
            <a:pPr lvl="1" indent="-290513">
              <a:lnSpc>
                <a:spcPct val="100000"/>
              </a:lnSpc>
            </a:pPr>
            <a:r>
              <a:rPr lang="en-US" sz="2800" dirty="0"/>
              <a:t>controller sets sender rates based on router-reported (to controller) congestion levels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923740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SDN and the future of traditional network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62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1ABF24-11C8-3641-A761-E54B8F7EB382}"/>
              </a:ext>
            </a:extLst>
          </p:cNvPr>
          <p:cNvGrpSpPr/>
          <p:nvPr/>
        </p:nvGrpSpPr>
        <p:grpSpPr>
          <a:xfrm>
            <a:off x="2028174" y="4434214"/>
            <a:ext cx="7949853" cy="2423786"/>
            <a:chOff x="2028174" y="4434214"/>
            <a:chExt cx="7949853" cy="2423786"/>
          </a:xfrm>
        </p:grpSpPr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5FA31470-5996-4E4C-A0A0-A47F3A1C9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8174" y="4434214"/>
              <a:ext cx="2423786" cy="24237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5F65CF-1C3C-CB41-9744-1857C402D37C}"/>
                </a:ext>
              </a:extLst>
            </p:cNvPr>
            <p:cNvSpPr txBox="1"/>
            <p:nvPr/>
          </p:nvSpPr>
          <p:spPr>
            <a:xfrm>
              <a:off x="3858017" y="5098094"/>
              <a:ext cx="4910203" cy="1255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800" dirty="0">
                  <a:solidFill>
                    <a:srgbClr val="0000A8"/>
                  </a:solidFill>
                </a:rPr>
                <a:t>How will implementation of network functionality (SDN versus protocols) evolve?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F6A44B73-6994-B043-A40E-24F70D7AD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4241" y="4434214"/>
              <a:ext cx="2423786" cy="2423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816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What is SDN and Why? </a:t>
            </a:r>
            <a:endParaRPr lang="en-US" altLang="zh-TW" dirty="0"/>
          </a:p>
          <a:p>
            <a:pPr lvl="1"/>
            <a:r>
              <a:rPr lang="en-US" altLang="zh-TW" dirty="0"/>
              <a:t>A system-layered abstraction</a:t>
            </a:r>
          </a:p>
          <a:p>
            <a:pPr lvl="1"/>
            <a:r>
              <a:rPr lang="en-US" altLang="zh-TW" dirty="0"/>
              <a:t>Programmable, flexible, and extensible</a:t>
            </a:r>
            <a:endParaRPr lang="en-US" dirty="0"/>
          </a:p>
          <a:p>
            <a:r>
              <a:rPr lang="en-US" dirty="0"/>
              <a:t>What is </a:t>
            </a:r>
            <a:r>
              <a:rPr lang="en-US" dirty="0" err="1"/>
              <a:t>OpenFlow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Interface between switches and controllers</a:t>
            </a:r>
          </a:p>
          <a:p>
            <a:pPr lvl="1"/>
            <a:r>
              <a:rPr lang="en-US" dirty="0"/>
              <a:t>Enabling SDN</a:t>
            </a:r>
            <a:endParaRPr lang="en-US" sz="2800" dirty="0"/>
          </a:p>
          <a:p>
            <a:r>
              <a:rPr lang="en-US" dirty="0"/>
              <a:t>SDN is </a:t>
            </a:r>
            <a:r>
              <a:rPr lang="en-US" altLang="zh-CN" dirty="0"/>
              <a:t>here</a:t>
            </a:r>
            <a:r>
              <a:rPr lang="en-US" dirty="0"/>
              <a:t> for real-world use</a:t>
            </a:r>
          </a:p>
          <a:p>
            <a:pPr lvl="1"/>
            <a:r>
              <a:rPr lang="en-US" dirty="0"/>
              <a:t>Enables rapid rich feature deployment</a:t>
            </a:r>
          </a:p>
          <a:p>
            <a:pPr lvl="1"/>
            <a:r>
              <a:rPr lang="en-US" dirty="0"/>
              <a:t>Simplifies network management</a:t>
            </a:r>
            <a:endParaRPr lang="en-US" sz="200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2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905000" y="5211764"/>
            <a:ext cx="28956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itchFamily="34" charset="0"/>
              </a:rPr>
              <a:t>Vertically integrated</a:t>
            </a:r>
          </a:p>
          <a:p>
            <a:pPr algn="ctr"/>
            <a:r>
              <a:rPr lang="en-US" sz="2000" dirty="0">
                <a:latin typeface="Arial" pitchFamily="34" charset="0"/>
              </a:rPr>
              <a:t>Closed, proprietary</a:t>
            </a:r>
          </a:p>
          <a:p>
            <a:pPr algn="ctr"/>
            <a:r>
              <a:rPr lang="en-US" sz="2000" dirty="0">
                <a:latin typeface="Arial" pitchFamily="34" charset="0"/>
              </a:rPr>
              <a:t>Slow innovation</a:t>
            </a:r>
          </a:p>
          <a:p>
            <a:pPr algn="ctr"/>
            <a:r>
              <a:rPr lang="en-US" sz="2000" dirty="0">
                <a:latin typeface="Arial" pitchFamily="34" charset="0"/>
              </a:rPr>
              <a:t>Small industry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rcRect l="6149" t="1500" r="3650" b="5499"/>
          <a:stretch>
            <a:fillRect/>
          </a:stretch>
        </p:blipFill>
        <p:spPr bwMode="auto">
          <a:xfrm>
            <a:off x="1676400" y="457200"/>
            <a:ext cx="3352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2133600" y="2438400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Specialized</a:t>
            </a:r>
          </a:p>
          <a:p>
            <a:pPr algn="ctr"/>
            <a:r>
              <a:rPr lang="en-US" sz="2000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Operating</a:t>
            </a:r>
          </a:p>
          <a:p>
            <a:pPr algn="ctr"/>
            <a:r>
              <a:rPr lang="en-US" sz="2000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System</a:t>
            </a:r>
            <a:endParaRPr lang="en-US">
              <a:solidFill>
                <a:schemeClr val="bg1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133600" y="3479800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Specialized</a:t>
            </a:r>
          </a:p>
          <a:p>
            <a:pPr algn="ctr"/>
            <a:r>
              <a:rPr lang="en-US" sz="2000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Hardware</a:t>
            </a:r>
            <a:endParaRPr lang="en-US">
              <a:solidFill>
                <a:schemeClr val="bg1"/>
              </a:solidFill>
              <a:latin typeface="Arial" pitchFamily="34" charset="0"/>
              <a:ea typeface="MS PGothic" pitchFamily="34" charset="-128"/>
            </a:endParaRP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6858000" y="914400"/>
            <a:ext cx="3657600" cy="685800"/>
            <a:chOff x="5334000" y="1371600"/>
            <a:chExt cx="3657600" cy="685800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App</a:t>
              </a: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2133600" y="1600200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Specialized</a:t>
            </a:r>
          </a:p>
          <a:p>
            <a:pPr algn="ctr"/>
            <a:r>
              <a:rPr lang="en-US" sz="2000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Applications</a:t>
            </a:r>
            <a:endParaRPr lang="en-US">
              <a:solidFill>
                <a:schemeClr val="bg1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7222958" y="5194434"/>
            <a:ext cx="32004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Arial" pitchFamily="34" charset="0"/>
              </a:rPr>
              <a:t>Horizontal</a:t>
            </a:r>
          </a:p>
          <a:p>
            <a:pPr algn="ctr"/>
            <a:r>
              <a:rPr lang="en-US" sz="2000" dirty="0">
                <a:latin typeface="Arial" pitchFamily="34" charset="0"/>
              </a:rPr>
              <a:t>Open interfaces</a:t>
            </a:r>
          </a:p>
          <a:p>
            <a:pPr algn="ctr"/>
            <a:r>
              <a:rPr lang="en-US" sz="2000" dirty="0">
                <a:latin typeface="Arial" pitchFamily="34" charset="0"/>
              </a:rPr>
              <a:t>Rapid innovation</a:t>
            </a:r>
          </a:p>
          <a:p>
            <a:pPr algn="ctr"/>
            <a:r>
              <a:rPr lang="en-US" sz="2000" dirty="0">
                <a:latin typeface="Arial" pitchFamily="34" charset="0"/>
              </a:rPr>
              <a:t>Huge industry</a:t>
            </a:r>
          </a:p>
        </p:txBody>
      </p:sp>
      <p:sp>
        <p:nvSpPr>
          <p:cNvPr id="47" name="Right Arrow 46"/>
          <p:cNvSpPr>
            <a:spLocks noChangeArrowheads="1"/>
          </p:cNvSpPr>
          <p:nvPr/>
        </p:nvSpPr>
        <p:spPr bwMode="auto">
          <a:xfrm>
            <a:off x="5257800" y="26670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6629400" y="3211514"/>
            <a:ext cx="3429000" cy="1817687"/>
            <a:chOff x="5105400" y="3212068"/>
            <a:chExt cx="3429000" cy="1817132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6096000" y="3733800"/>
              <a:ext cx="2286000" cy="838200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Arial" pitchFamily="34" charset="0"/>
                  <a:ea typeface="MS PGothic" pitchFamily="34" charset="-128"/>
                </a:rPr>
                <a:t>Microprocessor</a:t>
              </a:r>
              <a:endParaRPr lang="en-US">
                <a:solidFill>
                  <a:schemeClr val="bg1"/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pic>
          <p:nvPicPr>
            <p:cNvPr id="16420" name="Picture 33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105400" y="3951732"/>
              <a:ext cx="1202196" cy="1077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 51"/>
            <p:cNvGrpSpPr>
              <a:grpSpLocks/>
            </p:cNvGrpSpPr>
            <p:nvPr/>
          </p:nvGrpSpPr>
          <p:grpSpPr bwMode="auto">
            <a:xfrm>
              <a:off x="5943600" y="3212068"/>
              <a:ext cx="2590800" cy="369332"/>
              <a:chOff x="6019800" y="3200400"/>
              <a:chExt cx="2590800" cy="369332"/>
            </a:xfrm>
          </p:grpSpPr>
          <p:cxnSp>
            <p:nvCxnSpPr>
              <p:cNvPr id="51" name="Straight Connector 50"/>
              <p:cNvCxnSpPr>
                <a:cxnSpLocks noChangeShapeType="1"/>
              </p:cNvCxnSpPr>
              <p:nvPr/>
            </p:nvCxnSpPr>
            <p:spPr bwMode="auto">
              <a:xfrm>
                <a:off x="6019800" y="3427343"/>
                <a:ext cx="2590800" cy="15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sp>
            <p:nvSpPr>
              <p:cNvPr id="16423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Arial" pitchFamily="34" charset="0"/>
                  </a:rPr>
                  <a:t>Open Interface</a:t>
                </a:r>
              </a:p>
            </p:txBody>
          </p:sp>
        </p:grpSp>
      </p:grpSp>
      <p:grpSp>
        <p:nvGrpSpPr>
          <p:cNvPr id="6" name="Group 57"/>
          <p:cNvGrpSpPr>
            <a:grpSpLocks/>
          </p:cNvGrpSpPr>
          <p:nvPr/>
        </p:nvGrpSpPr>
        <p:grpSpPr bwMode="auto">
          <a:xfrm>
            <a:off x="6858000" y="1828800"/>
            <a:ext cx="3505200" cy="1295400"/>
            <a:chOff x="5334000" y="1828800"/>
            <a:chExt cx="3505200" cy="12954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934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>
                  <a:solidFill>
                    <a:srgbClr val="FFFFFF"/>
                  </a:solidFill>
                </a:rPr>
                <a:t>Linux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8077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Mac</a:t>
              </a:r>
            </a:p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OS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5334000" y="2286000"/>
              <a:ext cx="121920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</a:rPr>
                <a:t>Windows</a:t>
              </a:r>
            </a:p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</a:rPr>
                <a:t>(OS)</a:t>
              </a:r>
            </a:p>
          </p:txBody>
        </p:sp>
        <p:sp>
          <p:nvSpPr>
            <p:cNvPr id="16412" name="TextBox 23"/>
            <p:cNvSpPr txBox="1">
              <a:spLocks noChangeArrowheads="1"/>
            </p:cNvSpPr>
            <p:nvPr/>
          </p:nvSpPr>
          <p:spPr bwMode="auto">
            <a:xfrm>
              <a:off x="6553200" y="2526268"/>
              <a:ext cx="38991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" pitchFamily="34" charset="0"/>
                </a:rPr>
                <a:t>or</a:t>
              </a:r>
            </a:p>
          </p:txBody>
        </p:sp>
        <p:sp>
          <p:nvSpPr>
            <p:cNvPr id="16413" name="TextBox 24"/>
            <p:cNvSpPr txBox="1">
              <a:spLocks noChangeArrowheads="1"/>
            </p:cNvSpPr>
            <p:nvPr/>
          </p:nvSpPr>
          <p:spPr bwMode="auto">
            <a:xfrm>
              <a:off x="7696200" y="2514600"/>
              <a:ext cx="38991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" pitchFamily="34" charset="0"/>
                </a:rPr>
                <a:t>or</a:t>
              </a:r>
            </a:p>
          </p:txBody>
        </p:sp>
        <p:grpSp>
          <p:nvGrpSpPr>
            <p:cNvPr id="7" name="Group 52"/>
            <p:cNvGrpSpPr>
              <a:grpSpLocks/>
            </p:cNvGrpSpPr>
            <p:nvPr/>
          </p:nvGrpSpPr>
          <p:grpSpPr bwMode="auto">
            <a:xfrm>
              <a:off x="5943600" y="1828800"/>
              <a:ext cx="2590800" cy="369332"/>
              <a:chOff x="6019800" y="3200400"/>
              <a:chExt cx="2590800" cy="369332"/>
            </a:xfrm>
          </p:grpSpPr>
          <p:cxnSp>
            <p:nvCxnSpPr>
              <p:cNvPr id="54" name="Straight Connector 53"/>
              <p:cNvCxnSpPr>
                <a:cxnSpLocks noChangeShapeType="1"/>
              </p:cNvCxnSpPr>
              <p:nvPr/>
            </p:nvCxnSpPr>
            <p:spPr bwMode="auto">
              <a:xfrm>
                <a:off x="6019800" y="3427413"/>
                <a:ext cx="2590800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sp>
            <p:nvSpPr>
              <p:cNvPr id="16416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Arial" pitchFamily="34" charset="0"/>
                  </a:rPr>
                  <a:t>Open Interface</a:t>
                </a:r>
              </a:p>
            </p:txBody>
          </p:sp>
        </p:grpSp>
      </p:grpSp>
      <p:sp>
        <p:nvSpPr>
          <p:cNvPr id="56" name="Right Arrow 55"/>
          <p:cNvSpPr>
            <a:spLocks noChangeArrowheads="1"/>
          </p:cNvSpPr>
          <p:nvPr/>
        </p:nvSpPr>
        <p:spPr bwMode="auto">
          <a:xfrm>
            <a:off x="5257800" y="55626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402" name="TextBox 47"/>
          <p:cNvSpPr txBox="1">
            <a:spLocks noChangeArrowheads="1"/>
          </p:cNvSpPr>
          <p:nvPr/>
        </p:nvSpPr>
        <p:spPr bwMode="auto">
          <a:xfrm>
            <a:off x="-231775" y="1296989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4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6000" y="631798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70877" y="91964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Arial" pitchFamily="34" charset="0"/>
              </a:rPr>
              <a:t>Computer</a:t>
            </a:r>
            <a:r>
              <a:rPr lang="zh-CN" altLang="en-US" sz="2400" dirty="0">
                <a:latin typeface="Arial" pitchFamily="34" charset="0"/>
              </a:rPr>
              <a:t> </a:t>
            </a:r>
            <a:r>
              <a:rPr lang="en-US" altLang="zh-CN" sz="2400" dirty="0">
                <a:latin typeface="Arial" pitchFamily="34" charset="0"/>
              </a:rPr>
              <a:t>System</a:t>
            </a:r>
            <a:endParaRPr lang="en-US" sz="24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73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47" grpId="0" animBg="1"/>
      <p:bldP spid="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905000" y="5211763"/>
            <a:ext cx="28956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Arial" pitchFamily="34" charset="0"/>
              </a:rPr>
              <a:t>Vertically integrated</a:t>
            </a:r>
          </a:p>
          <a:p>
            <a:pPr algn="ctr"/>
            <a:r>
              <a:rPr lang="en-US" sz="2000" dirty="0">
                <a:latin typeface="Arial" pitchFamily="34" charset="0"/>
              </a:rPr>
              <a:t>Closed, proprietary</a:t>
            </a:r>
          </a:p>
          <a:p>
            <a:pPr algn="ctr"/>
            <a:r>
              <a:rPr lang="en-US" sz="2000" dirty="0">
                <a:latin typeface="Arial" pitchFamily="34" charset="0"/>
              </a:rPr>
              <a:t>Slow innovation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6781800" y="914400"/>
            <a:ext cx="3657600" cy="685800"/>
            <a:chOff x="5334000" y="1371600"/>
            <a:chExt cx="3657600" cy="685800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App</a:t>
              </a:r>
            </a:p>
          </p:txBody>
        </p:sp>
      </p:grp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7113095" y="5247191"/>
            <a:ext cx="3200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Arial" pitchFamily="34" charset="0"/>
              </a:rPr>
              <a:t>Horizontal</a:t>
            </a:r>
          </a:p>
          <a:p>
            <a:pPr algn="ctr"/>
            <a:r>
              <a:rPr lang="en-US" sz="2000" dirty="0">
                <a:latin typeface="Arial" pitchFamily="34" charset="0"/>
              </a:rPr>
              <a:t>Open interfaces</a:t>
            </a:r>
          </a:p>
          <a:p>
            <a:pPr algn="ctr"/>
            <a:r>
              <a:rPr lang="en-US" sz="2000" dirty="0">
                <a:latin typeface="Arial" pitchFamily="34" charset="0"/>
              </a:rPr>
              <a:t>Rapid innovation</a:t>
            </a:r>
          </a:p>
        </p:txBody>
      </p:sp>
      <p:sp>
        <p:nvSpPr>
          <p:cNvPr id="47" name="Right Arrow 46"/>
          <p:cNvSpPr>
            <a:spLocks noChangeArrowheads="1"/>
          </p:cNvSpPr>
          <p:nvPr/>
        </p:nvSpPr>
        <p:spPr bwMode="auto">
          <a:xfrm>
            <a:off x="5257800" y="26670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6629400" y="1828800"/>
            <a:ext cx="3962400" cy="1295400"/>
            <a:chOff x="5105400" y="1828800"/>
            <a:chExt cx="3962400" cy="12954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5532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80010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Control</a:t>
              </a:r>
            </a:p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Plane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51054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18466" name="TextBox 23"/>
            <p:cNvSpPr txBox="1">
              <a:spLocks noChangeArrowheads="1"/>
            </p:cNvSpPr>
            <p:nvPr/>
          </p:nvSpPr>
          <p:spPr bwMode="auto">
            <a:xfrm>
              <a:off x="6163287" y="2526268"/>
              <a:ext cx="38991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" pitchFamily="34" charset="0"/>
                </a:rPr>
                <a:t>or</a:t>
              </a:r>
            </a:p>
          </p:txBody>
        </p:sp>
        <p:sp>
          <p:nvSpPr>
            <p:cNvPr id="18467" name="TextBox 24"/>
            <p:cNvSpPr txBox="1">
              <a:spLocks noChangeArrowheads="1"/>
            </p:cNvSpPr>
            <p:nvPr/>
          </p:nvSpPr>
          <p:spPr bwMode="auto">
            <a:xfrm>
              <a:off x="7611087" y="2514600"/>
              <a:ext cx="38991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" pitchFamily="34" charset="0"/>
                </a:rPr>
                <a:t>or</a:t>
              </a:r>
            </a:p>
          </p:txBody>
        </p:sp>
        <p:grpSp>
          <p:nvGrpSpPr>
            <p:cNvPr id="4" name="Group 52"/>
            <p:cNvGrpSpPr>
              <a:grpSpLocks/>
            </p:cNvGrpSpPr>
            <p:nvPr/>
          </p:nvGrpSpPr>
          <p:grpSpPr bwMode="auto">
            <a:xfrm>
              <a:off x="5867400" y="1828800"/>
              <a:ext cx="2590800" cy="369332"/>
              <a:chOff x="6019800" y="3200400"/>
              <a:chExt cx="2590800" cy="369332"/>
            </a:xfrm>
          </p:grpSpPr>
          <p:cxnSp>
            <p:nvCxnSpPr>
              <p:cNvPr id="54" name="Straight Connector 53"/>
              <p:cNvCxnSpPr>
                <a:cxnSpLocks noChangeShapeType="1"/>
              </p:cNvCxnSpPr>
              <p:nvPr/>
            </p:nvCxnSpPr>
            <p:spPr bwMode="auto">
              <a:xfrm>
                <a:off x="6019800" y="3427413"/>
                <a:ext cx="2590800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sp>
            <p:nvSpPr>
              <p:cNvPr id="18470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Arial" pitchFamily="34" charset="0"/>
                  </a:rPr>
                  <a:t>Open Interface</a:t>
                </a:r>
              </a:p>
            </p:txBody>
          </p:sp>
        </p:grpSp>
      </p:grpSp>
      <p:sp>
        <p:nvSpPr>
          <p:cNvPr id="56" name="Right Arrow 55"/>
          <p:cNvSpPr>
            <a:spLocks noChangeArrowheads="1"/>
          </p:cNvSpPr>
          <p:nvPr/>
        </p:nvSpPr>
        <p:spPr bwMode="auto">
          <a:xfrm>
            <a:off x="5257800" y="55626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9162" y="1009650"/>
            <a:ext cx="5024438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 bwMode="auto">
          <a:xfrm>
            <a:off x="2362200" y="2692400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Specialized</a:t>
            </a:r>
          </a:p>
          <a:p>
            <a:pPr algn="ctr"/>
            <a:r>
              <a:rPr lang="en-US" sz="2000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Control</a:t>
            </a:r>
          </a:p>
          <a:p>
            <a:pPr algn="ctr"/>
            <a:r>
              <a:rPr lang="en-US" sz="2000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Plane</a:t>
            </a:r>
            <a:endParaRPr lang="en-US">
              <a:solidFill>
                <a:schemeClr val="bg1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2362200" y="3733800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Specialized</a:t>
            </a:r>
          </a:p>
          <a:p>
            <a:pPr algn="ctr"/>
            <a:r>
              <a:rPr lang="en-US" sz="2000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Hardware</a:t>
            </a:r>
            <a:endParaRPr lang="en-US">
              <a:solidFill>
                <a:schemeClr val="bg1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2362200" y="1854200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Specialized</a:t>
            </a:r>
          </a:p>
          <a:p>
            <a:pPr algn="ctr"/>
            <a:r>
              <a:rPr lang="en-US" sz="2000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Features</a:t>
            </a:r>
            <a:endParaRPr lang="en-US">
              <a:solidFill>
                <a:schemeClr val="bg1"/>
              </a:solidFill>
              <a:latin typeface="Arial" pitchFamily="34" charset="0"/>
              <a:ea typeface="MS PGothic" pitchFamily="34" charset="-128"/>
            </a:endParaRPr>
          </a:p>
        </p:txBody>
      </p: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7389814" y="3211514"/>
            <a:ext cx="2744787" cy="1817687"/>
            <a:chOff x="5865350" y="3212068"/>
            <a:chExt cx="2745250" cy="1817099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6096000" y="3733800"/>
              <a:ext cx="2286000" cy="838200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Arial" pitchFamily="34" charset="0"/>
                  <a:ea typeface="MS PGothic" pitchFamily="34" charset="-128"/>
                </a:rPr>
                <a:t>Merchant</a:t>
              </a:r>
            </a:p>
            <a:p>
              <a:pPr algn="ctr"/>
              <a:r>
                <a:rPr lang="en-US" sz="2000">
                  <a:solidFill>
                    <a:schemeClr val="bg1"/>
                  </a:solidFill>
                  <a:latin typeface="Arial" pitchFamily="34" charset="0"/>
                  <a:ea typeface="MS PGothic" pitchFamily="34" charset="-128"/>
                </a:rPr>
                <a:t>Switching Chips</a:t>
              </a:r>
              <a:endParaRPr lang="en-US">
                <a:solidFill>
                  <a:schemeClr val="bg1"/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grpSp>
          <p:nvGrpSpPr>
            <p:cNvPr id="7" name="Group 51"/>
            <p:cNvGrpSpPr>
              <a:grpSpLocks/>
            </p:cNvGrpSpPr>
            <p:nvPr/>
          </p:nvGrpSpPr>
          <p:grpSpPr bwMode="auto">
            <a:xfrm>
              <a:off x="5867400" y="3212068"/>
              <a:ext cx="2590800" cy="369332"/>
              <a:chOff x="6019800" y="3200400"/>
              <a:chExt cx="2590800" cy="369332"/>
            </a:xfrm>
          </p:grpSpPr>
          <p:cxnSp>
            <p:nvCxnSpPr>
              <p:cNvPr id="51" name="Straight Connector 50"/>
              <p:cNvCxnSpPr>
                <a:cxnSpLocks noChangeShapeType="1"/>
              </p:cNvCxnSpPr>
              <p:nvPr/>
            </p:nvCxnSpPr>
            <p:spPr bwMode="auto">
              <a:xfrm>
                <a:off x="6019337" y="3427338"/>
                <a:ext cx="2591237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sp>
            <p:nvSpPr>
              <p:cNvPr id="18456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Arial" pitchFamily="34" charset="0"/>
                  </a:rPr>
                  <a:t>Open Interface</a:t>
                </a:r>
              </a:p>
            </p:txBody>
          </p:sp>
        </p:grpSp>
        <p:pic>
          <p:nvPicPr>
            <p:cNvPr id="18454" name="Picture 6" descr="48HD10Gbs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865350" y="4443379"/>
              <a:ext cx="2745250" cy="585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29800" y="63297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272304" y="687537"/>
            <a:ext cx="249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Arial" pitchFamily="34" charset="0"/>
              </a:rPr>
              <a:t>Network</a:t>
            </a:r>
            <a:r>
              <a:rPr lang="zh-CN" altLang="en-US" sz="2400" dirty="0">
                <a:latin typeface="Arial" pitchFamily="34" charset="0"/>
              </a:rPr>
              <a:t> </a:t>
            </a:r>
            <a:r>
              <a:rPr lang="en-US" altLang="zh-CN" sz="2400" dirty="0">
                <a:latin typeface="Arial" pitchFamily="34" charset="0"/>
              </a:rPr>
              <a:t>System</a:t>
            </a:r>
            <a:endParaRPr lang="en-US" sz="24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24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47" grpId="0" animBg="1"/>
      <p:bldP spid="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065" y="2667000"/>
            <a:ext cx="1038818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2. </a:t>
            </a:r>
            <a:r>
              <a:rPr lang="en-US" altLang="zh-CN" dirty="0"/>
              <a:t>What is Software Defined Networking (SDN)?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0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19912</TotalTime>
  <Words>5206</Words>
  <Application>Microsoft Macintosh PowerPoint</Application>
  <PresentationFormat>Widescreen</PresentationFormat>
  <Paragraphs>1322</Paragraphs>
  <Slides>63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Tele-GroteskFet</vt:lpstr>
      <vt:lpstr>Arial</vt:lpstr>
      <vt:lpstr>Calibri</vt:lpstr>
      <vt:lpstr>Calibri Light</vt:lpstr>
      <vt:lpstr>Gill Sans MT</vt:lpstr>
      <vt:lpstr>Wingdings</vt:lpstr>
      <vt:lpstr>Office Theme</vt:lpstr>
      <vt:lpstr>1_Office Theme</vt:lpstr>
      <vt:lpstr>PowerPoint Presentation</vt:lpstr>
      <vt:lpstr>Outline</vt:lpstr>
      <vt:lpstr>1. Limitations of Current Networks</vt:lpstr>
      <vt:lpstr>Limitations of Current Networks</vt:lpstr>
      <vt:lpstr>Limitations of Current Networks</vt:lpstr>
      <vt:lpstr>Limitations of Current Networks</vt:lpstr>
      <vt:lpstr>PowerPoint Presentation</vt:lpstr>
      <vt:lpstr>PowerPoint Presentation</vt:lpstr>
      <vt:lpstr>2. What is Software Defined Networking (SDN)? </vt:lpstr>
      <vt:lpstr>Idea: An OS for Networks</vt:lpstr>
      <vt:lpstr>Idea: An OS for Networks</vt:lpstr>
      <vt:lpstr>Idea: An OS for Networks</vt:lpstr>
      <vt:lpstr>Idea: An OS for Networks</vt:lpstr>
      <vt:lpstr>3. Why SDN? </vt:lpstr>
      <vt:lpstr>Network-layer functions</vt:lpstr>
      <vt:lpstr>Per-router control plane</vt:lpstr>
      <vt:lpstr>Software-Defined Networking (SDN) control plane</vt:lpstr>
      <vt:lpstr>Software defined networking (SDN)</vt:lpstr>
      <vt:lpstr>Middleboxes everywhere!</vt:lpstr>
      <vt:lpstr>Middleboxes</vt:lpstr>
      <vt:lpstr>Middleboxes</vt:lpstr>
      <vt:lpstr>Types of Middleboxes</vt:lpstr>
      <vt:lpstr>Chaining Middleboxes in a Data Center</vt:lpstr>
      <vt:lpstr>Software defined networking (SDN)</vt:lpstr>
      <vt:lpstr>Traffic engineering: difficult with traditional routing</vt:lpstr>
      <vt:lpstr>Traffic engineering: difficult with traditional routing</vt:lpstr>
      <vt:lpstr>Traffic engineering: difficult with traditional routing</vt:lpstr>
      <vt:lpstr>Software defined networking (SDN)</vt:lpstr>
      <vt:lpstr>4. SDN Control Plane</vt:lpstr>
      <vt:lpstr>Software defined networking (SDN)</vt:lpstr>
      <vt:lpstr>Software defined networking (SDN)</vt:lpstr>
      <vt:lpstr>Software defined networking (SDN)</vt:lpstr>
      <vt:lpstr>Components of SDN controller</vt:lpstr>
      <vt:lpstr>SDN Controller</vt:lpstr>
      <vt:lpstr>SDN Controller - Ryu </vt:lpstr>
      <vt:lpstr>PowerPoint Presentation</vt:lpstr>
      <vt:lpstr>OpenFlow protocol</vt:lpstr>
      <vt:lpstr>OpenFlow: controller-to-switch messages</vt:lpstr>
      <vt:lpstr>OpenFlow: switch-to-controller messages</vt:lpstr>
      <vt:lpstr>OpenFlow Messages</vt:lpstr>
      <vt:lpstr>SDN: control/data plane interaction example</vt:lpstr>
      <vt:lpstr>SDN: control/data plane interaction example</vt:lpstr>
      <vt:lpstr>5. SDN Data Plane</vt:lpstr>
      <vt:lpstr>Generalized forwarding: match plus action</vt:lpstr>
      <vt:lpstr>Flow table abstraction</vt:lpstr>
      <vt:lpstr>Flow table abstraction</vt:lpstr>
      <vt:lpstr>OpenFlow Usage</vt:lpstr>
      <vt:lpstr>OpenFlow facilitates SDN</vt:lpstr>
      <vt:lpstr>OpenFlow</vt:lpstr>
      <vt:lpstr>PowerPoint Presentation</vt:lpstr>
      <vt:lpstr>OpenFlow: flow table entries</vt:lpstr>
      <vt:lpstr>OpenFlow: examples</vt:lpstr>
      <vt:lpstr>OpenFlow: examples</vt:lpstr>
      <vt:lpstr>OpenFlow abstraction</vt:lpstr>
      <vt:lpstr>Generalized forwarding: summary</vt:lpstr>
      <vt:lpstr>6. SDN Use Cases</vt:lpstr>
      <vt:lpstr>OpenFlow example</vt:lpstr>
      <vt:lpstr>OpenFlow example</vt:lpstr>
      <vt:lpstr>SDN:  selected challenges</vt:lpstr>
      <vt:lpstr>Data-Plane Limitations</vt:lpstr>
      <vt:lpstr>Debugging SDNs</vt:lpstr>
      <vt:lpstr>SDN and the future of traditional network protocols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H. Jonathan  Chao</cp:lastModifiedBy>
  <cp:revision>722</cp:revision>
  <dcterms:created xsi:type="dcterms:W3CDTF">2020-01-18T07:24:59Z</dcterms:created>
  <dcterms:modified xsi:type="dcterms:W3CDTF">2020-10-12T11:08:28Z</dcterms:modified>
</cp:coreProperties>
</file>